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6" r:id="rId2"/>
    <p:sldId id="257" r:id="rId3"/>
    <p:sldId id="272" r:id="rId4"/>
    <p:sldId id="263" r:id="rId5"/>
    <p:sldId id="288" r:id="rId6"/>
    <p:sldId id="279" r:id="rId7"/>
    <p:sldId id="280" r:id="rId8"/>
    <p:sldId id="264" r:id="rId9"/>
    <p:sldId id="289" r:id="rId10"/>
    <p:sldId id="276" r:id="rId11"/>
    <p:sldId id="275" r:id="rId12"/>
    <p:sldId id="283" r:id="rId13"/>
    <p:sldId id="277" r:id="rId14"/>
    <p:sldId id="290" r:id="rId15"/>
    <p:sldId id="278" r:id="rId16"/>
    <p:sldId id="284" r:id="rId17"/>
    <p:sldId id="291" r:id="rId18"/>
    <p:sldId id="292" r:id="rId19"/>
    <p:sldId id="285" r:id="rId20"/>
    <p:sldId id="262" r:id="rId21"/>
    <p:sldId id="260" r:id="rId22"/>
    <p:sldId id="293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Anne Ngu" initials="TSU" lastIdx="5" clrIdx="0"/>
  <p:cmAuthor id="1" name="csdept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55CC2-109B-480D-8375-4E70B316AE77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B75F1-1936-40A0-AF4A-13824A907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2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B75F1-1936-40A0-AF4A-13824A907A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7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B75F1-1936-40A0-AF4A-13824A907A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B75F1-1936-40A0-AF4A-13824A907A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B75F1-1936-40A0-AF4A-13824A907A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5BB4E61-1A18-4CD5-B120-FE5729B33337}" type="datetime1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952D46F-7B46-48B9-8359-FAA912C39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E1B-A26F-4A0A-A4E5-8A17EF97CC36}" type="datetime1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46F-7B46-48B9-8359-FAA912C39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A66E-139B-4914-8165-6610BC1D5BEA}" type="datetime1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46F-7B46-48B9-8359-FAA912C39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5A8-767A-4E86-BDB9-8CAC276E0B1C}" type="datetime1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46F-7B46-48B9-8359-FAA912C39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32E7-5B14-416A-A375-7338AE95AEB5}" type="datetime1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46F-7B46-48B9-8359-FAA912C39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B7A2-36E2-4B9E-AE25-107E35ACAFDE}" type="datetime1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46F-7B46-48B9-8359-FAA912C39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53EB-4A15-4C7C-8086-492AF3C998DD}" type="datetime1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46F-7B46-48B9-8359-FAA912C39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90AA-3573-480F-A10F-333D4CCEDA1E}" type="datetime1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46F-7B46-48B9-8359-FAA912C39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DE98-AF89-4206-A9B3-7BDA4009FB12}" type="datetime1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46F-7B46-48B9-8359-FAA912C39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E9C2E07-39D7-4883-81D8-40F9FCFD93CD}" type="datetime1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952D46F-7B46-48B9-8359-FAA912C39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A501168-AF3F-4095-8893-5724513A3F80}" type="datetime1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952D46F-7B46-48B9-8359-FAA912C39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8AEE687-7CD2-492E-A369-1CA17B036616}" type="datetime1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952D46F-7B46-48B9-8359-FAA912C39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 </a:t>
            </a:r>
            <a:r>
              <a:rPr lang="en-US" dirty="0" smtClean="0"/>
              <a:t>Specific </a:t>
            </a:r>
            <a:r>
              <a:rPr lang="en-US" dirty="0"/>
              <a:t>Deep Web Discovery and Cataloging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Chelsea Hicks</a:t>
            </a:r>
          </a:p>
          <a:p>
            <a:r>
              <a:rPr lang="en-US" dirty="0" smtClean="0"/>
              <a:t>Matthew </a:t>
            </a:r>
            <a:r>
              <a:rPr lang="en-US" dirty="0" err="1" smtClean="0"/>
              <a:t>Scheffer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 Crawler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Input the query, set the number of results and retrieve them,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 through each website and see if they pass the initial verification test: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Not be in the cache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Have a certain number of input fields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Contain a certain amount of keywords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it passes, store in the cache and an output file. Otherwise, go to the next URL.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1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Bing Crawler </a:t>
            </a:r>
            <a:r>
              <a:rPr lang="en-US" dirty="0" err="1" smtClean="0"/>
              <a:t>vs</a:t>
            </a:r>
            <a:r>
              <a:rPr lang="en-US" dirty="0" smtClean="0"/>
              <a:t> Traditional Crawler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196405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The original crawler requires an extra process to get the base </a:t>
            </a:r>
            <a:r>
              <a:rPr lang="en-US" dirty="0" err="1" smtClean="0"/>
              <a:t>url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crawler grabbed too many URLs, a lot of advertisements, unrelated sites, etcetera. Bing only gives us the 10 results per page, no advertisements.</a:t>
            </a:r>
          </a:p>
          <a:p>
            <a:r>
              <a:rPr lang="en-US" dirty="0" smtClean="0"/>
              <a:t>Bing uses much less time than the traditional crawler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Configuration File For Selenium </a:t>
            </a:r>
            <a:r>
              <a:rPr lang="en-US" dirty="0" err="1" smtClean="0"/>
              <a:t>Querier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03166"/>
            <a:ext cx="6703374" cy="232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39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Generating Atomic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Anchor Attributes – The attributes in the domain that are always there.</a:t>
            </a:r>
          </a:p>
          <a:p>
            <a:r>
              <a:rPr lang="en-US" dirty="0" smtClean="0"/>
              <a:t>Atomic Query – The query to be used for that particular domain.</a:t>
            </a:r>
          </a:p>
          <a:p>
            <a:r>
              <a:rPr lang="en-US" dirty="0" smtClean="0"/>
              <a:t>Find the anchor attributes in one of three ways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6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Attributes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53" y="2057400"/>
            <a:ext cx="356134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62275"/>
            <a:ext cx="29241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6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the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finding the anchor attributes, submit the atomic query.</a:t>
            </a:r>
          </a:p>
          <a:p>
            <a:r>
              <a:rPr lang="en-US" dirty="0" smtClean="0"/>
              <a:t>Atomic Query: Example data that can be used on any website in that domain.</a:t>
            </a:r>
          </a:p>
          <a:p>
            <a:r>
              <a:rPr lang="en-US" dirty="0" smtClean="0"/>
              <a:t>The actual submission can be tricky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3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Result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 page can be three pages:</a:t>
            </a:r>
          </a:p>
          <a:p>
            <a:pPr lvl="1"/>
            <a:r>
              <a:rPr lang="en-US" dirty="0" smtClean="0"/>
              <a:t>The correct result page</a:t>
            </a:r>
          </a:p>
          <a:p>
            <a:pPr lvl="1"/>
            <a:r>
              <a:rPr lang="en-US" dirty="0" smtClean="0"/>
              <a:t>An error page</a:t>
            </a:r>
          </a:p>
          <a:p>
            <a:pPr lvl="1"/>
            <a:r>
              <a:rPr lang="en-US" dirty="0" smtClean="0"/>
              <a:t>The entry page where submission has failed.</a:t>
            </a:r>
          </a:p>
          <a:p>
            <a:r>
              <a:rPr lang="en-US" dirty="0" smtClean="0"/>
              <a:t>The results are compared to the SCD.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urls</a:t>
            </a:r>
            <a:r>
              <a:rPr lang="en-US" dirty="0" smtClean="0"/>
              <a:t> are stored in separate places depending on the comparison with the SCD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2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People Domain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929062" cy="187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75951"/>
            <a:ext cx="3200400" cy="83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0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Airfare Domain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52" y="4242445"/>
            <a:ext cx="5067948" cy="192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143626" cy="216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696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6781799" cy="365125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* Means Calculated with the Manual Approach Results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489927"/>
              </p:ext>
            </p:extLst>
          </p:nvPr>
        </p:nvGraphicFramePr>
        <p:xfrm>
          <a:off x="838199" y="2119313"/>
          <a:ext cx="7543800" cy="19063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2975"/>
                <a:gridCol w="942975"/>
                <a:gridCol w="942975"/>
                <a:gridCol w="942975"/>
                <a:gridCol w="1028701"/>
                <a:gridCol w="857249"/>
                <a:gridCol w="942975"/>
                <a:gridCol w="942975"/>
              </a:tblGrid>
              <a:tr h="10810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Dataset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True Negative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True Positive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True Positive</a:t>
                      </a:r>
                      <a:r>
                        <a:rPr lang="en-US" sz="1600" baseline="0" dirty="0" smtClean="0"/>
                        <a:t> with Manual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False Negative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False Positive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Recall*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Precision*</a:t>
                      </a:r>
                      <a:endParaRPr lang="en-US" sz="1500" dirty="0"/>
                    </a:p>
                  </a:txBody>
                  <a:tcPr/>
                </a:tc>
              </a:tr>
              <a:tr h="412620">
                <a:tc>
                  <a:txBody>
                    <a:bodyPr/>
                    <a:lstStyle/>
                    <a:p>
                      <a:r>
                        <a:rPr lang="en-US" dirty="0" smtClean="0"/>
                        <a:t>Flight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93.75%</a:t>
                      </a:r>
                      <a:endParaRPr lang="en-US" dirty="0"/>
                    </a:p>
                  </a:txBody>
                  <a:tcPr/>
                </a:tc>
              </a:tr>
              <a:tr h="412620"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68.75%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87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82588"/>
            <a:ext cx="6196405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The benefit of extracting information from the deep web is that there are 400-550 times more the information than the normal surface web</a:t>
            </a:r>
            <a:r>
              <a:rPr lang="en-US" dirty="0"/>
              <a:t> </a:t>
            </a:r>
            <a:r>
              <a:rPr lang="en-US" dirty="0" smtClean="0"/>
              <a:t>(1).</a:t>
            </a:r>
          </a:p>
          <a:p>
            <a:r>
              <a:rPr lang="en-US" dirty="0" smtClean="0"/>
              <a:t>The manual process of finding Deep Web sites and entering queries is not scalable, especially due to the growing size of Deep Web (2).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0543"/>
          </a:xfrm>
        </p:spPr>
        <p:txBody>
          <a:bodyPr>
            <a:normAutofit/>
          </a:bodyPr>
          <a:lstStyle/>
          <a:p>
            <a:r>
              <a:rPr lang="en-US" dirty="0" smtClean="0"/>
              <a:t>Implement information extraction</a:t>
            </a:r>
          </a:p>
          <a:p>
            <a:r>
              <a:rPr lang="en-US" dirty="0" smtClean="0"/>
              <a:t>Automation of SCD generation</a:t>
            </a:r>
          </a:p>
          <a:p>
            <a:r>
              <a:rPr lang="en-US" dirty="0" smtClean="0"/>
              <a:t>Implement query enumeration</a:t>
            </a:r>
          </a:p>
          <a:p>
            <a:r>
              <a:rPr lang="en-US" dirty="0" smtClean="0"/>
              <a:t>Implement machine learning</a:t>
            </a:r>
          </a:p>
          <a:p>
            <a:r>
              <a:rPr lang="en-US" dirty="0" smtClean="0"/>
              <a:t>Support different input types</a:t>
            </a:r>
          </a:p>
          <a:p>
            <a:r>
              <a:rPr lang="en-US" dirty="0"/>
              <a:t>Implement clustering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0548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18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Automation of query submission for two domains.</a:t>
            </a:r>
          </a:p>
          <a:p>
            <a:r>
              <a:rPr lang="en-US" dirty="0" smtClean="0"/>
              <a:t>Implemented a Deep Web crawler.</a:t>
            </a:r>
          </a:p>
          <a:p>
            <a:r>
              <a:rPr lang="en-US" dirty="0" smtClean="0"/>
              <a:t>Implemented a SCD comparison for result pages.</a:t>
            </a:r>
          </a:p>
          <a:p>
            <a:r>
              <a:rPr lang="en-US" dirty="0" smtClean="0"/>
              <a:t>Set the stage for next years REU program which will be continuing our work.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38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dirty="0">
                <a:latin typeface="Franklin Gothic Book (Body)"/>
              </a:rPr>
              <a:t>Querying Capability Modeling and Construction of Deep Web Sources by </a:t>
            </a:r>
            <a:r>
              <a:rPr lang="en-US" dirty="0" err="1">
                <a:latin typeface="Franklin Gothic Book (Body)"/>
              </a:rPr>
              <a:t>Liangcai</a:t>
            </a:r>
            <a:r>
              <a:rPr lang="en-US" dirty="0">
                <a:latin typeface="Franklin Gothic Book (Body)"/>
              </a:rPr>
              <a:t> </a:t>
            </a:r>
            <a:r>
              <a:rPr lang="en-US" dirty="0" err="1">
                <a:latin typeface="Franklin Gothic Book (Body)"/>
              </a:rPr>
              <a:t>Shu</a:t>
            </a:r>
            <a:r>
              <a:rPr lang="en-US" dirty="0">
                <a:latin typeface="Franklin Gothic Book (Body)"/>
              </a:rPr>
              <a:t>, </a:t>
            </a:r>
            <a:r>
              <a:rPr lang="en-US" dirty="0" err="1">
                <a:latin typeface="Franklin Gothic Book (Body)"/>
              </a:rPr>
              <a:t>Weiyi</a:t>
            </a:r>
            <a:r>
              <a:rPr lang="en-US" dirty="0">
                <a:latin typeface="Franklin Gothic Book (Body)"/>
              </a:rPr>
              <a:t> </a:t>
            </a:r>
            <a:r>
              <a:rPr lang="en-US" dirty="0" err="1">
                <a:latin typeface="Franklin Gothic Book (Body)"/>
              </a:rPr>
              <a:t>Meng</a:t>
            </a:r>
            <a:r>
              <a:rPr lang="en-US" dirty="0">
                <a:latin typeface="Franklin Gothic Book (Body)"/>
              </a:rPr>
              <a:t>, </a:t>
            </a:r>
            <a:r>
              <a:rPr lang="en-US" dirty="0" err="1">
                <a:latin typeface="Franklin Gothic Book (Body)"/>
              </a:rPr>
              <a:t>Hai</a:t>
            </a:r>
            <a:r>
              <a:rPr lang="en-US" dirty="0">
                <a:latin typeface="Franklin Gothic Book (Body)"/>
              </a:rPr>
              <a:t> He, and Clement Yu</a:t>
            </a:r>
          </a:p>
          <a:p>
            <a:pPr marL="342900" indent="-342900">
              <a:buAutoNum type="arabicParenR"/>
            </a:pPr>
            <a:r>
              <a:rPr lang="en-US" dirty="0">
                <a:latin typeface="Franklin Gothic Book (Body)"/>
              </a:rPr>
              <a:t>Understanding Deep Web Search Interfaces: A Survey by </a:t>
            </a:r>
            <a:r>
              <a:rPr lang="en-US" dirty="0" err="1">
                <a:latin typeface="Franklin Gothic Book (Body)"/>
              </a:rPr>
              <a:t>Ritu</a:t>
            </a:r>
            <a:r>
              <a:rPr lang="en-US" dirty="0">
                <a:latin typeface="Franklin Gothic Book (Body)"/>
              </a:rPr>
              <a:t> </a:t>
            </a:r>
            <a:r>
              <a:rPr lang="en-US" dirty="0" err="1">
                <a:latin typeface="Franklin Gothic Book (Body)"/>
              </a:rPr>
              <a:t>Khare</a:t>
            </a:r>
            <a:r>
              <a:rPr lang="en-US" dirty="0">
                <a:latin typeface="Franklin Gothic Book (Body)"/>
              </a:rPr>
              <a:t>, Yuan An, II-</a:t>
            </a:r>
            <a:r>
              <a:rPr lang="en-US" dirty="0" err="1">
                <a:latin typeface="Franklin Gothic Book (Body)"/>
              </a:rPr>
              <a:t>Yeol</a:t>
            </a:r>
            <a:r>
              <a:rPr lang="en-US" dirty="0">
                <a:latin typeface="Franklin Gothic Book (Body)"/>
              </a:rPr>
              <a:t> Song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3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find an automated way to discover and catalog the deep web that isn’t labor intensive and scalable to multiple domains.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" descr="data:image/jpg;base64,/9j/4AAQSkZJRgABAQAAAQABAAD/2wCEAAkGBhQSEBUUExQVFRQVGB8YGBgXFxwdFxgZGB8cHRgcHBkYICcfGSAkIBwaIC8gIycpLCwsGB8xNTAqNScrLCkBCQoKBQUFDQUFDSkYEhgpKSkpKSkpKSkpKSkpKSkpKSkpKSkpKSkpKSkpKSkpKSkpKSkpKSkpKSkpKSkpKSkpKf/AABEIAMEBBQMBIgACEQEDEQH/xAAcAAACAgMBAQAAAAAAAAAAAAAABgUHAQMEAgj/xABPEAACAQIEAwUFBAUHCQYHAAABAgMEEQAFEiEGEzEHIkFRYRQjMnGBQlKRoRUkYrHBM0NydIKy8BYlNDVTY5KzwkSD0dPh8QgXNlVkc6L/xAAUAQEAAAAAAAAAAAAAAAAAAAAA/8QAFBEBAAAAAAAAAAAAAAAAAAAAAP/aAAwDAQACEQMRAD8AszifPHh0Ilgzb3OnxeONQCxCqdUq7m4AU2ViQMa6LiBxHIJArOmgDSRpbmuYkDMpIBEiMGI8LHSpug38QyQEqk3MDaWZeWkjMFFg+0asNO6ghwVPd2NhbqoMmg5GhBdHs2rVckgLoYMOlgqFdFgoVdNgBgOFuJeXrWcKrrYjRrZCCJGG+jULCKQm6+A3Nxjo/wApoi4S/fuBuj6T7yOJtLabEh5ApF9j1sASPT8LxFbMXdtwWZrsQyPHY2AAAV2sAABqJ6kkxg4fVakNK3dZiIlBfdy6Tm4JIBvAST9q7dBZQEkvGNOYhLqfRtcmNxpUqHDsCt1XSQdR23xqrOIdMUrBAWWbkouq2tjotvbb4r232U9cFXwXTvHyyHK6Qvxm9lQRjfwOkDfY38Rc32RZXTysG08wFjKAw1RlpAAWAI0k6VsCLkB26ajcNCcWxEwqup2m5Z7qsVUSqxRiwBW3cO17ixPmcYXjGLTGQHcsYgdEblQZ+Xp3K7WEitY2Nio6m2OuLhWBWumpe+JAA3dBUuQAvQL7x7gfe+uOVuFIOYg95eNYwm52ERBTvEb/AMmLre25NgWLEGJWvj1jj/SKBZDqAERs5PRbKGNyellIOOoNgPWDGiarVWVSbM5IUeZAJP5AnGI6sMCQQQCQbb7qSD08iCPmDgOjBjVDNqF/3gj8jvjx7YuvRfv21W8bXtfpgOjBjRSVayIrodSuAynwIYXB/A48U1cHZgpvpJUmxtcbEAkWax2Nr2IINiCMB1YMY1YAcBnBgwYAwYMGAMGDBgDBgwYAwYMGAMGDBgDBgwYAwYMGAgM84feaQMkpjIidAVJB1MYyuoD4k7huLg77EdRB1/C80Yq3U7PTukaIxJF0VVTZFc6Sp0nWfjNlW5OJjP8AN6iGReXHzEI1Gw3URm8nzLKQFFrgqdmvYR8OcVxdY2RQSQrSae6GPvCdOrcLESt9Viy9QSFwB/khJYkiL9lAzGMDncx4/h+BkHLJ0nZ32IJDFJwzKJoGJjYR9TqfUg0zLy0BWzL7xepX4B3egG/KM7qZZVWaPlruTsTcjuaBb9sSPq37oAA3DHmpKho4C6832hUXn3VmUSkpr2YgAg6j3O4FFyCAmAzTcKTgJzOS4Qquku+myRpGsnwXDgqWCjpqNnB3xqHBUohRBybLGiaNRCEoKkatk2N5o5ANPxIelg2MnOKuUQFrxL+rs45TaiZJXWRSSRpAVFuLXGvewOweJKvlk2tuNR5Le7crMWit9qzJCur/AH3ywErlXD7wzcxip1CQObtdtTRGK9/u6ZNr7GQkXLMTDVvDjxITYOpI1IFlcE6qk3YIpew5sRBUGxhUd0BXXdV5hUSK6y3VDq+GJ7pypIB3irXZWWR9VtJ0IbdCcc8FbKhvFr0BJbLpdo2ZTT+8XX3wAGkOg3IZZQCw3wGYuDpWp2BCB5KcxsGJNy0EMaBjYghXjdja43uLknExQcPSo9Q11QTA6SpJYE3sb6VIC3sASxAAClFGjERmGcVDQSrci8MnL0wvqmIM6gqQfdnQkUg9ZfK1pafOphACfdyGSz9xmEKBiCR/tANrNsGDA2HQBHTcGzGEIBCLOzBdbBI9UIiDLaPdg4M1tKjUxN7jUdicITLMjKYVVKhpTp+Iq8pduqEgshCHSy3094yBgI/VbxDVKz6ADZLgGFxtykYS2JvvIWj5ZNxp63viRybMahp9EtitpbERlbcmRUUk3IOsEt4bAW8TgI2n4QmXfWnM6arvbTyHj02FjbmlHIBF9AN7qttFBwfMjxEmLuMDqDG8aiVZLIqRohuoaO4CAB2Nu8ymY4v4hkpY/cRc2UxyOoN9AWFSzFioJ+6oUbszAXG5CdR5d7bRyTLNLWVuyhhM8UcEj2AaONGUJEu51WLOqm2oHAMWQcJSwzRu7qwSFI9j92JIytuXqZNSmQXe12+AHvEl4NfvaeWu87AC4BM8yuNVh4xqY2NjYMQLi94z/wCYqUckq1lTAwRVAWGKXVzQoMqB2ukh7w+0Cv2gPCwIpAwBBBB6W6EYBQi4LcsrPyyBoGgFiqxiWd3iW4Hd5cqRDYBlQqQFOkseS0TQ08SOdToiqxuTcgAE3bc7+eO+2MNgENe0apmlmWkyyaeOGRoi5njjuyGzWV/C4O4J9bHbHXHxJmbrf9FBDewElbH/ANKHb63xs4AA5VUu3drqkbdd5C2/rv8AhbDYEGAUVzbNSB+o0o63BrDtb5ReP8N8e/bM1K39moQSBsamXa/W9orG23j52vhrIGMbf4OAVjPm56Q5cPnNOf3RY7MlGYmQ+1rRCOxtyGlL6trbSKBbr+WJ7bEVJxVSrIY2qqdXXqplQEWNjcE7b/XASwGM48FtvXFb9oHaLWU1ZFR0cCPLKBZnsQSxsoUBxbobl7dL9N8BZeDFVxzcQvZipTvE6FakVQu1hrIla/gO71uTbYHYx4gtsu/nz6X+NN08cBaGDFT1XEOa0wmE0ycyOJHKERuNEriJHRkiS8gdZLqwK2Zepw+Z/wAUJSlE0vLNJflwxLqkfT122CqPF2IAwE5gwrHiGvQB5Mu7niIalZJlHnyyihreIVyfK+J3K80jqIlliYMjXsenQ2IINiCDsVIBBBB6YDswYMGA8ulxhWq+CpmlkkTMq2PWWYIGjaNNXQKrobKPAf8AvhrwYBWThGpC2/SlWTbxSm/jCT+eOVuAqgtc5tXb7kLylFx5AJYD0tbDnjBwFdUnDVRU1lXG+ZVyrTtGqtG8aXLxh2VkRAl1up1AC4ex+HE9BwhUIABmdYQPvLTMfxeEnHngxNdRmM/36oxafAezokYPzNiT9B4YarYBOk4UzEPdM3cJ4K9HAx+rLpv9AMdDZNmf/wBxg+tCP/Pw04MAp2zdbG+XSeYtPGT/AGruB8tJxvbMMyH/AGKkPoK17/8A9U4wyWwWwCs2dZiOuXRkeSViX+mqNR+eMjiat8cql+lTTH/rw02x5c7X8sAg53xM5hp8xhjCqElikEqm8ZLKt3kRu4iyR7kK99tvEc3B/DtHVQJLHLItUY0aplgqZEk5zrqfmBW06yS1wRcbju2tjfR5zSQ5HAa2RUjqac3BvqfnAs6qo3Ntfh026Ykey3OPaMvjJ/lIyYpLrpZmSwDMDvqZNDG/3sBF/wCR1TTTDRHBVQgzaRNMySFqlkLtMWR1mPdtfY2PQm2O/svoNEM0umOETSsfZ4ltHAY7RMm/xMShJYAKTuOuPXackgpefFVvSNTnXqW5Egbu8sx3s7E6dIIO+2174keBcpkp6RBMtp5CZJjqLFpXO5JPiQFuB3QRYXABIMeMNjJOMEjAKPAEYVswAv8A6wmO/wC0sRP5nDczWwocCf6RmnkK5rfMxRXw3SYCm+0DtGrPa6imoopNFMBznRfeXIH2ip5a72BADHqCLDC9mXEOc0UazyRVEQEhAaaZpEYEkqjxsxB2OnVYX0gizXJb6VjVyyy1FHU1pMzrAFEa0SCJ2RDdpBzOhvJIjEeC7bsHaLlwOUPFIpYe7UuzG8feUc5nCkkJ8TWU3AOwBuA5c042o56WmWoVmjqoOe4V7KFjGpkvdTKdY5fLW/jqAGMZRk1DXwSQiiFHJDIupDDEssb7OjrdSGBt4gg2YbjEZlGV5bojo1mWvlljNODCUbkQkHWw0kpAo3Ykku7Hq3TDrlmR+xxSFNU0pF7voXVy10xxjQqpGoAsLLYaiTuTgFrgiWoo1ghneF4ZZJYYzEqqYpVLsqNoOjvqjHSAuhgFI32Y834Lp56qGqYMs8DKyuhtqCnZWXcMLEjwIud8JNLXSLXw5e8SRtzIqkJE5lCe9lmmdpHCstwQmm1u8LGxsWrj6vnhSIq80dMWKzyU6xmddRVYtIl2ClibsAzfDYb3wHrPTmTzcujNJEgsdcxZ5GBAuREF0qATp3Jvbw6FWzbtCqsrlWOtkpatn0nRCHjlUHa51Ax2P7RU9T0w08IZQsckrrBLGGCrqqFvUyMNRd2mLM7qboAGtYqSBviLzKlggrKuSqpHlWUCQyLEZI0hSONSZAdgVeIkBNTANqIAucAx0lRS5lTLIumaGTSwJv1jYMAw6gqwBKn1v6qtVnYo84mNSQEmjGhuWS2kckKoYD4dTTllvsRqPniT7NIEWCdoVdadp/1fV9qKOKGINfe4LRuQ3j18cRedZBW5pDJHM0ccazOvIaN1VljLctjNctJq7hDJpUXNwxVkIWM2+2E2kgkoMwbmPzKeucaWCKpiqLGwcLYNzF2DgXPLUNv3js4drpaIpSVsgZdNqepNlEgXrFJfpKoFwftqCeqtjr7QVY0EvL/lSYuUQBcS82Plm522fSbnYWwDNgx5wYD1gwYMAYwcZwXwCjwHMNFaw3Ht9T+Tj/wxEN23Uw601Uote78lF8bWaSUAkjcAG5HyNpHsvk1Us79dVbUMTtbeQ7i3htioKPiM09dSKSGhMsczDTdSrNIuo23JRH1Jbod+tsBa1B2vRTlhDRZhJp2bTT3sfI2bY2IP1xrzXtmgpyFlpK1HbcJJGiMQTa4DuL/Tz+dq/wCDM+aklkVJJ5ZeXI1Sh0so9nZdCxu5tcR6lZjdVBuNWkDC1QZsagrUMLTCoJlcoOS0E5ImMnd3ALBTqYgLKqgC2Auap7YY4iomoa+EN9qSJQNOpULfHuAXUbfeHmMM3EXF8FCqtOWCsSAVRm+EXJOkGw6bm3XFOcWZmpy6gu2r9WlhV+uvlVNIgf5MsZe3kbYce2TKPaaVGWeCNY3kDGaQKhuLECwJLgqQANxdtsAx0/aZQPJyxPaTmCLS0cqnmE20G6bEHY+Xjba8Vn3aRzJRSZWqVVWwuWv7iEA7s7jY28gettybAqXDuTzVqCOh1U8CyB3rgsiczl6giU8DyHSoDtve3U2U7GyuD+EYMugEMNyL3d2+N26XJ+lgBYD8cBX9b2VNBRiYTSzV0JRkeP7EUdlMcMTEqbJcqDYkqOnjHZPnExr/AGyjm5gqSYRHIAoqGpooDpcm2mRg0tntsygbgk4u8BSPAjFM9oOSvTZg84a6yK1VT6rWjq6XluwCjch4YbDz1WPwjAaOO88YyRVarUxwCYhVkOsmsjHdvTSMVWMWZCFKkksQPhJdMp7UFEsVPWwSUs02nlkgtBLq6aHsCLkgaWFwTY7g2pWo4YqZo6yqppzPTQS815NXLaRwpd5BGzXBXUTq6nUNN/C3u0LIWrsnSo3FTBEtQrKbEHSrSgH1AJHqi4Bl44rWjoZJFkMNjGDICAyK0iB2BYECyknocRPZ5WFpqpBM0yaYXUl5ZEDMrCULLMO8Cyg93axFgOgkuz3iUZhl0U5trI0SbbcxNm6+BsG/tYZGXAKPAw/WM0/rx/5cVsNsj28MKnCEemuzUf8A5KN/xwRn+OIbOswkzCZYI5XWnbnBFW4FUacWkLzIwaKASMsfcuznV0FsB18HZuI55aOJRPFFM9pomQ8rmFpSkylgwIcsoZAynpsQQG2qzaJZI43kVZJb8tCbM9gS2kHc2AN8VplHZ9UUdQYYx3K2Ie01EYCLDpdmkihQfAGRljXxG7DppHCcshgeeSGfkUVKT+sqgaod9JT2WGaQkuqDUoYdCwG+jVgGzKcz9lzaak0IRUye0K3MVWCsiqw0G2uzo3dG4DKwDXJV3qHsL+W/4YpXh/LWoJ5pXjk9oqaaSaJGTmvHKZAkCrOwJLhXu51Ab96wGJmLh6vmAgnNXNIoCSPNKqUIt0cLBaSqv8WhreTnrgGXs74djjgSr3aoq40kldnLk6ruq6mY30hgtx10Lic4pyb2qlkhDaWYAo3gHRg8ZI8RqVbjyvhd4OzE0ci5ZUXVowRSyMAFqIFAKi67c1B3WHjpv54neLOJY6GmeokNwgsFHV3OyIPUnb03J6YDHD3EftGtJIzFUQkLNGd7Ei4ZW+2jDdW+hsccvF1SshjodZRqxXUkLqPLUXltuNJZbqGIIB8D0xXlXwjmbNLXzmf2mVo4o4KV1U8hmVpFaQW0KF1LfqG7xJ6mQqOEamkUV4SFZaduaYYw8skkZ7syyVM5aSQiJnsAAAd/KwWjFTKkaqoAVQAo8gOg+mEvKW5GcVaPOqLMqSRQWK8xm2aVWdiGYW0ER2ubErsCXSjr45Y0kjYNG6hlYdCpFwcJnafnMUccUHssdZNO2mKJlD2IG76B3yAPFbdLEjAbuOaszU7w08lNJOFZmppI0nMqoNwIybhlJDC4O4tbGMrqKesp6V43eWKndTG9jGZJIBouwYAEEuNgBYgn7NsLHDPZ9VGBYXC00Ngr2REkmFybuiFmf4re9k07bxN4t+S5YaUS00TFikjTKCg1Ik26AbBbahKO6NrAbYBppp9aBhtfBjFNfQNQANtwP/TGcBtwYMGAMa5XsCfIX/DGzEVxVIVoaojYiCUg+oRsAu9ltK0OSQFm1F0aawA2EhZwAFA8773Nyd7WxTFYsklNZXYh4qeIwxQvzSYI0B190BkLGS6ht2VGI22+geB6cLllGvlTxdevwLicAwFFZVldJE9cZG9mjlWaOnMlNLHf2kC50lCAkYsigE9WNtxhd9qEktQCdK6UipRoYUtOS6yMwJQroBi+7qk1gkX1EfS9sQXGueGioZqgC7Ivd6lQWIUM1t9K3ufRT54Cua/KKatFJDEs8yQa0R+ZFElQ2tWnYPI/MNmjLEIh8bEgY6eBsoiqqyc16NLWUznSkhLQRIx2WKPoNLA2O9wUYfFYRWR8YNT1cdoUqKmpsCIkj5r33/lhbYE7u3cOjSiqi8wsMnAOYvULViqjiqHkdmUAtHAsiCM6CADKwVIhZ7KSl7HAOGe8X01AgM8gW47iDeRrdAka7n59N+owsUWZ5rmN3iRMupm3R5VL1LbbEISFVSfEgel8S3C3ZxBSSGdzJUVZuTUTMWffyF7L+Z674YM8rORSzTbXiieTfzRS2/1GAjuAa95sugaUkyqGjkYm5Z4XaJmv46ihP1xFdrFA7Ze00QvJSOtQu9u6lxKPUGMtceIxLcA5dyMup1LFmZOYzHqzzXkc7ftOfpbE3VU4dGRujgqfkdjgKk4Go0l4ZquWNLSxTK6qCV1RpoBVet2UKWI6sSdumHnIq4S5NFJawakBNx5R2O3lthL7GhbI6sXJ0yzgfIRJhy7Oh/maiv05CfuwEF2C/wCpk/8A2yfvGLFfFa9i1dDFlljIqKaibl62CkqCvTUd/wD1xYUeYxMQFkjYnoAwJNutgDgEeozA00meyC4KJHKCOt/ZgBa/7S38vwxt4BygrM2oW9jpoKRBe9mKLNUH6s0a/wDdkY99oeUr7PUy6m/WhS0zAWFk5+lrHrcrM438hju7OiXgnmNrT1dRIB5KJDGP+WcBo4/4mFOqU6SrDLP/ADjfzMIIEkgXqzbhUUA6nI8sQGV53SRzq8cFUaWii5KMKWUiKTUTO7hwG12CqWVSwvJqI1DEtmuVvT5rJXGjkqw0KJE0XLLwlNWsaJHX4rizKSeotubrEvETmY1mW0lfE8t+aj0hkpqgpcXvC7NG97jWvXx8TgLPyjNoamJZYJFkjboym49QfEH0O4x5zvOfZkBCNI8jCOONbBpHbooLd0bBmJJ2CHFb0sSV7v7NJJlOasvvoWuvN2+IxkDWLC4kQBhckjz4OJ+FzDGr1NKSCyBpoqqWaXW7KhJkmZBEyltSu10IBViNQOAee0yL9SV1B561MBgItdZWlVRb6FgR4g4iFhbM86fVvR5a1lHUSVRAuT56OlvAhfvHBlMU875dTVbcyWmQ1lQSbm41JSBiNi1ySdzvGTc7EzfZo0bU9TJHYrLXVL6h0a8p0kemkL+GAbTsPPHNR1iTxrJG6vG4urKbqR5jHROl1Iva4tfy9cLvZ0QMrpl+4nLv4NyyU1j9ltOoejDAI1FxQaCDM4qcK5ir+VACSsUXtJ2DHbSiOHB367XHXDpwpwStOWnmkaorZBaWd/xKRr0jQdNIt0HSwAWezTKUq6PMDUJrWrrJtV9tSjTYi3wkHUQfP5DDb2f1jyUEfNYtJGzwux6kwu0d7/a2Ub2F+vXAbqTM3OYzwMRoWCKSMWFyXaZZDfqQCqD0uPPG3M5byhR1RQ3Qt8RIHdTdT3TYmwIZgL2NoXKpedndY9yFpoIYF+6WlJmffqSO4Lepx0ZU8ctZVyoSHWQU7uD4RIjKq69rBncNYXvgGHLwOUtiSLdSLfkdxgxmiY6Be1/EC38NsGA6MGDBgDEDx5U8vK6xttqeTr6oR/HE9ha7Sf8AVFb/AFd/3YCOpeO6KhpqaKonCP7PDtoduqDTcxqQCbE2JGwv03xzR9tFI4Jhhq5SCR3Ie7cbm7swVbDfc4kOF6RebmEe+nmxR3tY6RSU4Fx4eO3qfXCv2a5DSz+0JU00ElTBIqMWiQ2CIsJ8LfHDIdumrAd57a4QwD08igi499Tl77EDliW+4PzvtbrZuqM+pmo/aHdTTSIDdlLKyyWCjRa7XJC6bXJNrY85xw3G9HNTwpHFzFOnSqqqyDeN7KLXVgrfTFU1vEevIBcmnYV0iEMZBpIMswS8PfXSzKo6WKC+w2CxeFXy8uVpIVjYKWN6V4iVYgNZpY1LC9hYGw2FrWw2AYq3sgy88+tlYhiCkGr3tyU1M+oTgSat0N2vtYCwFhaIcYD1hM7WKhv0cYVOlqqWKmDeXNcBjby0hh9cOWrCP2noywQ1KgOtFUJUSR3+JEuGI8Lre9j5emAdaeIKoVRYKNIHkBsMea2fRG7/AHFLf8IJx6RwPH8cKHalxTHSZdICVLzgwopJAJdTqJI3sFJO3jYdSMAo9lSsOH66ws5acgNcWLQRsL+PQ4dez2UDJaQkgKKdSSTYAAb3Ph44V6FmoslXVCZJsydjoiOkLJWBuWLObgAaFI3tv63XF4m9hyipyqrVoKiOKRIWsxjnV22KN66mHlYdRYjAeeHuzV8xyqh0tEkdpXYvrLa3kdTZFABFlTfWt7bg2GMVXAKU+Y01DenHPXeRKbvgaZrkc+WTf3Yva3xeG17Y7PVH6JorAf6NH/cGFjMRzM/hKrcwtChPl7iukP0s6f4F8BI8dAUmWwKBJKsE1KLfFIyxyIB1IuzFQPmcRfY9xNH7M9NI6x1Ec8vuZG0uoZ9VgDbVZmYG17G/TbE52k04NIjFdXLqqZh5X5yJuPEWYj6jyxo4t7Mqask5wRFnuSbgmOU2K2kVSD0+2pDiwIJtbANlVXpHu7KosT3iASEGpredgLm3hhc7LCGymmYdCrEfIySHEVwn2e+xe0ySRUupktGY+a2hApDpediwBO+x3uegAGFjIa6vyqjhclXo3jjcOqNJCgkAJ1KpEsXXdlDoxIOlWJuFm8S8IwViDmgiRN45UOmWJvAo43Hy6HxGFLM2zOCknimWlqYhG1qqWQR9whgRLCQFZrbfEqm4uTvjrqO2OgWnSQzCR2sCkNyQTf8A2wQqPUgfLCzxRxhVzCN1pXWDUhg13EbTO2iMyMQOYVJVlRe4SNWtgouEnxEgy3Ippg5NTPDEjSarksyCNQhFrKq6tNr+JuTc4eODsjjo6GCCP4UQb+LM3eZj8yScJPaxwuRkUUSanSjMTNYd5o4laNj6bNq+mLDyitjlhjeFg0bKChBvdbbf+HzBwHJxfmhp6CqmX4o4XZfRgp0nfyNjjOWZd7NQpCLe5hCbX6oliRfcbi/1xDdpk5NCYFJ1VcsdKCB0ErAObHr3A/4jErxRmQp6KpluPdxO4v01aTpv8zYYBe7OYvZMhhdyF901QzE3Hf1SAk/0dN/kcQfCfaElLl0Rlhl5k7STD3fKpyZnMhtNI2kIuvrcmw6HHdn1QKbhdI3Ul3pIoFToTJIgUfUElv7OEHinJ3p39nklp4Z3ECa4qVI05Ut0llllALKFYcvuldV726gA9dmWbt7JW19QiIk00lRqVr6lQFWsp6AFCoJN2JOw8Zrs/opGy2GR0jaSoL1Emu5707lxbY27pUW9BhU4kz6lhp6HKqaWOZHaNZjH3xyY2DSAiLUS0pB7guTci24u0cDO0uX0ygabc5VDFlKpFMyIhCEd4KFB67qcA30dKI1A2v4kAC/4YMaMsQqzqfC24LEbi/2ybYMB34MGDAGFLtVqNGUVm17xaetv5RlT+OG3Ch2sJfKKm/QBCfkssZP5A4DbwogNXmRBNhURxgBrqojp4bAAbA3JB8dgD0xBZXF7NxNNHssdVTc5Ou7B11r5fEJn/tsT1GE+pkzXLZDIzTBnbVPJIoemkZQEDEpdQCqr3iIWA2Ja2pdWZ8XPWyQu5Q1ESuFMEco0q7gF1mSrWNbaLFhKRZ2B6YC955ABdiAPMmw/HFKTxsc3qqajUTRzSrVK0VWIuVIqlZvexqxBvI10HeAAPjheW8txHC9W7GxYcudtu8Sx5dSN9lFnJta9uuJzKMgzl5I5VpjDy/5MyTrzFDLY6IyeSh090+5GxIOAd8l4dzKJGRJaOnUvqLWmqZ22ABeSZk1EABRddgoHhbHTLw1VEn2jN5lVvCKOCC1vJiGa31+uIaHgbNZCedWstwdJ9pnJUHoDHTrApI37xYj0tjdH2NoxvNMGJHeIgjZi3ieZVc5tzcnzPlgOepTJi9pK2ercdFFXUTkXOygU5O9/DrtiO4gqKWPL61aLLZYwYSkszx8mw/aMx50h1EbFd99zbDtH2cUwXSxqJF2uj1MvLNul41YJt4bbYXu0/JIYMrkhpqeKKSrlhhHKRE1NzAy6yoGoWVhc33b54DdQ9ilC8MXPErzCMLI4mfvt1YnvHqSdhta2O1exvLFUhoGkJ8ZJZCd/C4YfP5k4d0xA8c8SihoJp+rKtkHnI3dQfiQT6A4CDpapa/MbKFamy42udw9UbAFev8koO/3n+oSe2zMmqquny6E3bUpKi1jJKQqAnqule90+3c2sMWHwHl4y/KY+fcMEaeYkd7U45j39V+H+zhZ7JcpNVUVGbTr3qh2FPfcqgNifLwWMbfzZt1wFl5bQrDCkSbLGgRfkosOm2K+T/wCpG9W/IUot+84soDFXZjHIc99w8aStI1mkQuoCUsJ3VXUm4dhsdsA19pEIbKay9+7CXW2xDR99CPkyg/THviiueGahYM3Lep5Uij7fNikVL+YV7N9MQfFkVeuX5gKlqR4fZZNLQrKkmrT9pHZ1t13DX6YkONpv1ejkt/2yma3j3nAtf01fkfPANFTJaF28kJ/AHCHwkuvhhdVyPZJdrnp7ywuLEbbbYecxj1QSqehjYH6g4SOFUP8AkygAsTRyW281ktt+f1wHnsr4Ko1y+lqPZ4zM8YcyMoZtRv8ACWvp8rC38cd3aXl/NShjHV6+D8EDs35A4kOzWMrlFECLHkIfxFx+/HDxVPqzbK4h1Vp5mPkqRFRt6l7fTAMHElIJqKpjJtzIJEJt0DIQT+eK24Cy0VEJ9iqqmkZIoDIIzG9O8ksSvIVikUhGvcGx6i/ni2SwIxSXZyrZdmfJYgw1hmhv0UVFLI6238CALD/eL5YBn4y4Dman5qVlbUTwSRyqpZOkZ7/KiRVTmWuVuCbi32jjbxFRe1ZTJOtbJPDHEZ0HLhCyNAC4WYBBqGpbMll3FiNsWIBthV7SX05ZURoO/MvJRVG7vMwUKAOpNz9LnALParm8mjLGRIzecVFnJ0gwxlx4joGY28SF+s9xvwi1T7yFrSBGikTuATwMQxjLSRuEYEala2xuNr6lU+3VQI6BUHdLyRrbp3owi7+I9PG2LchWwt5bfhgFPh7IaPL6UzR0/swWMvIXs0yhR3g73bwHQG2+Mdm1C36KpuaoBcPKdzdedI8i28u6/njm7SXaZKfL0JDV0ulyPswRWec38NgB63OGStPLWMIVRV2C6wi2FgBv1sLi3Tf0GA7qaHStgAvyJP5nc4Ma8umDRjvByNiRvv6/43wYDrwYMcGb53FSxNJM2hFtvYm5OwVQN2Ynoo3OA78KXantlFabke6PT5j9/TEll3EIMRlqFWmUvpUSSJqsTZNdjpR2NxouSLWJvcCL7VjfJqzr/Jgbf0lwDUsYO5G5H7/D+GI6o4UpJCS9LTuSSbtDGTc7k3K9Sd7+uJVcZwGtKdQLAWHkNh+Ax7C4zgwBgwYMAYQu0x9VRlcIJAkrkY7be6uQD+OHwtivuPqj/OuTC5sZ5fh6/AgH072/oTgLAj6YqjiiubNc4goIheno5OdUt1BZD8PTqLlB+0zfdubKzKuENPJK1wscbSG3WyKSfrtip/8A4dICwrZm3Z3QE+ezsfzYYBx7VKhhlrwxm0tW6U0fqZWGr1toDdMTmXNDR06RGWNUhRYyWZEW6qvXeyk7G37Xjhd48oGqMwoYFkaJjHUyJIoB5cirGqPpbY6QzAeILXBU74hk7A4ZZDLW1dRUyMbs3dQtYWFydbbfPANNb2qZZEbNWQnw7mqT/lhsLGRZj7TnYmjD8ttZAdNJt7PAOZpJuobuAE2uCBbfE5QdjWVxWPswcjxkd2v81LaD/wAOJrKOCaSlnM9PAkMhjMZ5Y0qVJVt1G17qN7XwGntBF8prv6tJ/dJxycVsP0dBfqZ6O3z58HT6Xx3cfn/NVb/Vpf7hxBcXbZdQf1mi/vJgHSu/kpP6DfuOEvh+Upw0jAadNCx3P+7Y3v6nf64cc4e1PNbqI38bfZPjY2+djhRo108Mr5fo0enWC/h88BOcCi2VUfT/AEaL4enwL54hcxyoVmazRs8qLT0sShopCkgaeR5DZl3sRCoIP0tic4KYHLKMixHs0Xr/ADa3xw5Lf9MZhuD7ql6eG1RsfXe/yIwHRT8FU6Osimp1IQV1VdQw+RV5CGHodjipBB7TViMFop/0pUyQm4G5RtJ0jfuy08er+mb/ABAm/G6YoYZzFHmzBhpMecFlbp3JlaOfveI1rEWHqfPAXRk+ZNNCjshjc7OjDdHUkOt/tAEGzDZhYjYjCvntImYZolLKuunpIudMpvpeWW6wKbfdXW/zPzw7+GFHg4rNX5pOpNufHT2tsPZowCR5953+gGARO1fhemo5ctNLTpGXqRfQCNWkoQNjfx8N8XUnj8zit+1Zf1zJv6+n96O+LFaQKLnYAXJPQDxJwCjlMPtGd1U5I00caU0YH35AJpT6Wuq/TDNWAgra4Fjdguph0sLWOx8/QeeF/szUvRe0MCGq5Zak3N9pHPL/AAjVB+OJ/MbXW6luvSTRa3XxF/4YDdRLaNbjSfEf4/H64Ma8sYcpdwbbGxvv6k9TgwHZhV4u4UilSon0F6jkMI9TnShUFl0Ke6hJAuQLkXHQm7Q52wq1/GEqakfLq/xAaJYpAfC40yHr17wHrgKohpaecq1yoqY3blRxq0tQ8kcKxga7jWHkqBzbMVKyG4BNrP4ooZf0FJFMwkqOQqs3QNLdQDtYW1W3sPkOmITheaioF1Jl+ZLIRZpZaR3lt1trXZV/ZQAbY3cUcfQT03LRKpXMsLWalmXupPE0n2T9hWNvLAWOpx6wrLx0JP8AR6OunBvZhBykIHiHqDGOu1uvpgWrzOXYU9NTKdryzNK3oQkSqD8i467HANN8c1bmEcKlpJEjUAm7sFFh1N222xAPwvVTH9YzCXSeqUyLAvkRrOuWxH7YN9wRjfS8CUaNrMCSvcHmT3mkuOh1zFmB+RHQYDS3aBTsSsHNqm6fq0LSLc9BzR7oX8y9tjci2MfpnMJb8qiSFfBqqcat+nuoA5uOtiw+fkyxx2FtreAHhj3gFdcirZDeevZQfsUsKRj/AI5eY9reRBv4jEBmNMEzvKYEMsnIjqZXaR2kYLKmlSzsSfiUjfzXFj4pzOO1GGlzWv8ActNMBHBDpvqJQEupuNl5h3K3Y2FgbXANna9nnsuUz2vqmHIWw8ZQQb/2A/5YiuwygaClqoWN2irJEJ3tqRIw1gem+F6nzyqzuppYJoo4I4pEqJInSQNKIywfSZBZlFwpUbkS38LCN4h4izbJZp00xmCWWWRZjFdXaV9WosDYP4aDt6HY4C0ayZWz2FbgtFRSva+45ksaj8lP54bTj5yybtMf232l2Lvy9GqeMcoKSNkWnUvBvckgvq6N1BFp8HdqENW6xuvLkcssbDUYZygUvy3dVYFQwJRlB32vgHvHlzjKtfHJnGWLUQSQsSFkUoSpswDCxsfA2O2ArvtQ7SaZKWopIyZ55VaG0YJRSws/fAszKCO4Lm7C9t7J9f2nPIlJBUxrHGJqd1ezIyCFkLl1YnUpBuGGn5YsY5VPl8AAq6GKnhGzyUhUqDbqY50W5Pkovt1OE3P3mq3p5J4a/MqZHYlY6XkR3IFiin3roBqHeIvcd7qCFg0/HVDWCSGGojkdo3slmGoAG9tQGr5DEezFeFwR1GWDr/Vx4YrPihI6mNGo8remhpntO/djqAhHfBClnRNLEmRlcfIKQZet4+EdLmNLVTl5nh5UMa6XXeKxIMK6ACW66hfSe5H0wFq8Gx6cspBa1qaLwtb3a32xG8GoHrMznC6S1SsPowpo1W/l1ZvyHhiXpOI6Zo1IqISLDfmp5Dr3uuIHgTNII6CSpeRUjmqaiUu7AJvNIAQzW2KopwDk2KDrMqjmlUSKSW4gniO9vdycsuPO/dUgjpv54tvOePaOCkapMyyR3CrymVy7kEqq2NrkAncgAAkkWxS2aZ3H7Mjh9Mv6WasZL3KRuLqVkS6SAALcqdtXlvgL24fM4p41qCDMo0MwI7+klQ+3TWAGt4FiNrYgOylD7JOxABesqGO4P85be3y/dhtrqxYoXlPwohc28lGo/kML3ZnSlMshZ1Akm1TvYW707NJ067BgPkowEP2gokmZ5OjHf2l5LA79xVYH5agP3YYeN67k5bVybXWCTTfpqKkKPqSB9cLeYEz8QQpYkU4V9iLC0cxYletmaWJb+aD6TPaHHro1iNvfVNPHuL/FPGf+nxwE1kGWinpoYQbiKJI72tfQoF7evX64zmyiy9bt3NrdG3PX5DEhiNzcC6dzV3vuarC24+u23pgN9FaxYNqLfEbW3G1reGDGMvYWNo+WfEadIPqPMYMB1kY8lB0x7xgjAGkYNP8Ai+M4MB4KjHoLjODAGDBgwBgwYMAYpbtM7JKurr5Kql0MJFXUrPpYMihTbaxBAU3J66vTF04MBTPCfZtmEVRTSzctXgcEytPLK5iAKtEsd+WqsDb029QbgmpUdSrqGVhYqwupB8CDscbsGAUajspyx7/qoQEWIjkkjVrG4usbgGx3FxtjpyTs5y+ldXhpkV1N1Zizsp9GkJI+mGXBgMAYzgwYCMz3I46qMxyaraldWU6XR0N1ZWHRgen1vhKzHsqncuY8zqVLksWcyM4Ppypo4+gHVDiyMGAq2l7GG39ornnfwd6aN2sOilpzKdN97XAviC7SeEqSgoVjRy88rCOISkMURnDytGkajT3gtyFY76R1xd5wl8Z9n8lXUR1VNVvS1MaGMMoJVlJLAEAjTuTfrfy2GApWThflLHGZomGrU59jdKlIxuZY/aI0lnCAElUJsF6WOzNkXZhW8paiEUksjG5WqjDIBdmDwEDTy3DhrFQQb+WJ2v7J8xq1EVZmQkiDFjaMsSfAhWsoI3F/In5YtHLKEQxJECSI0VAT1IUAC/rtf64Coqrs+zCYPzsvyhmcfGhkiYEX3vGRv0/xfCvU5PWCuWOjpaeR6XuytRxHRqdCjRyPPqR206hdgbFjj6OYbYras7GykjvQV9RRiQ3ZFJK3vfYhlItv1vgFfMO0CvjinoKqKRqh4SgRY1aS0ikB0kgHLYAEXXljYHv32x2UPabJDEumuy1lEdhE0dSvLEYAQBypeQkDSbqNwOvTDHw/2Y1ENbFU1OYzVXJD8tXU7GRSrWLu2nYjoN7DErxLwK1RMaiGo5E7Q8ksY9dk3N4zqDRNvYlTuOoOApzLe1GWGveYJDNI+tDLaSza2W7Kl1IBWKJVVt1EYublr2D/AJZrmRpI1Kq6V8XMCklSESWVSCyqykmIgqwuCLbizHlm7M8zkXlS14mRgQzPNU9PC8QfQ3jsdtvHDhwZwGtAhAcOxAW4jEahV1FQFBJvd2JdmZjfrYAAGoYLYMGAMGDBgAnGNWODP68wUs0wAJijeQA9CUVmANvlhc4P41NWZy6IiwxQOSjXvzojK4ubdPD0tfAOWrGcVu/a6hydsxWHcS8nlF/tX8Wt9whthh8/ScYjWQuqowBDFgFs267mwwHZgxytmUYj5hdRHa+ssNNj0Oq9rHzviOzvi6ClpmqGYMiqWAV0u+nqEuwDH5HwOAm8GOShzOOZdUbK481YMAetiVJ3Hl64iRxvTmsak1rrEYfXrTQSX0aAdVy9/s2wDCDgwtcLcVCdZOby0damWBFD7uImsCA27Hzt44m58ziRlV5EVm+FWdQT4bAm5+mA6sGNUtQFUsxAVQSSTsALkknw2GNFPm8Uh0pIjtYNZXUnSwBVrA3sQQQfUYDswY44s1jZmRXRmX4lDqWW3XUvVfrj0MyQ2sym66xZgbrtdh5ruO8Nt8B1YxqGNUdUrKGBBUi4IIIIIuCCNiLeOFPKOKpqmumjjjgFNC7xF2lvO7oAGKILjTqZRc+G/XbAOWDHJDmUbMUDoXX4lDgsvzUbj64x+l4tTLzI9SC7LrXUoHUsL3UdNzgOzBiCyXjKCqkljjI1RSmMgshL2CnWgUksveAv54ko81jbVpdDo+OzqdP9Kx7vQ9bdMB14McH6bh397GLAMbyLsptZuvQ3Fj0Nx543mtUEAkAt0BIubdbA7m2A32xnHFU5xFGyq7ohYMwDMBdUtrO/gtxfyuMeoc1jdtKujHTqsHUnSehsD0Pn0wHXgxyrmUZcxh0MgFygYFwP6IN/yxpp89hkKhJY2LgsoEiksoJBIANyAQRceRwEhgxyjM49fL1pzLX0a1126303vgGZJrCal1kXCahqI89N729bYDp0DGccZzaPmCPWnMIvo1rrt/RvfpvgObxAgcxLltAGtbltu6Be+rcbde8PPAdZOM4W+KeJGpHpQFVhUTiJixI0rpZiw9e7jv4UzVqmip6hlCtNGrlV6DUL2F8BK4MGDAeZIwwIYAg7EEXB+mFDtKlFNlVW0KBXeMRDQtiddo1+HyUkA+GHHHlo7+OAo+k4Mf2+TLhHejjQ1QDDuGSSnEKXJ2vr1G48VY+BtozCpeakyuWbSlLHTNE7yU7zxRzRtyixhS+p9KWUuNN74vYRepwcr1/DAUbm1JaioRFHMtBBLNzJKuB3QsQDHMYI7Ny7l9KlQt7XFr4kIsmpXyKtCRSSrEsk0c80GhWkdLs8Edhy0FgLAADY+uLi5frg5X+PHARPCWWww0kQihSEMiuyooXvsq6iQPHa1/TCiOGKUcRN+rRW9kE492LCYTH3nS2r1xYqpbGDH64CjZ+HEioK2vMTGpXMLxlgwMcaVC7oPs6rnU3j9MeeK6NXzGsWuugeW8RjpXlqJ40UaI4JSpSEA/EV31E326XmYfU/4+WAQ+uAgM3qCcqnflsrGlduWw76kxHukeY6H1GK2yvIhRrlnsqlZ6mgqryKtpHlaJJE1E+R2W/TF0cn1wCH1OAo7gOjhNTBrR2qlRoXiipWjWDmowkkqppRqmY7+Nrk2xA08NSkEcpic6FlyhFF1bmSLJZzcdA7kf8AdgHcY+kOV6nHkQepwEfQZFElGlKVDRLEISp6MoUKb/P+OK44RyBEocxmpIIxVpPVxQOq+8ULsioeosNgBi21W2NUVGqiyqFBJJsLbnqdvE+fXAUnw9LSrV0BoYnEwgnjkZ4nBNW0YZVkkde81w/Qm1/K2JbgIZc/s8JppHrgjipaSne6SSKRMJ3YAFWOpVvq2IFhi2DF6nAIfU4CqMp4bVFzo0lOqTxvIlMyIA66oh3Y28N/LxJxEZLBTuHNBE6CLLJ46tijoGmZF0odfxSBg7Ei+1h4Yu9Y7YDH64CseGey2kmyuBuWY5JqPS7DqzTBH1tcXJR1BUX23FsHZrBPWVDVVWAzUaexRkMGDun8vLfcEnujUNjv1scWZPCWRlDFSVIDDqLjqL+WI7hXh5aGkip1YuI1sWIALMSSzEDzJJ8fmeuAUuO8jjq80yuKZC0f6wzjfS2lYmCtbwuBcHqBbxwj8IZVyIsqqKdVSol9sgdt+/LpkEGv9kMi7dBfF8GLfrjwlKALDYC5sBbc9T89yfrgKP4UlpFqcrKRv7Sski1jSQuJPaJI20iSVhY3fUALnY9Nse+Gckjp6XLKtEHtE9a4aTSdQMiTpGl/9mCFJ+uLwEXqcY5PqcBRfDs1KJctvHJ7clV+uNJC/MEsqyKmuVha2vSQoPTe2xx5yuCEyZdG9PMtea1Wq55EYNqu7aOYdmDi1gptpX1vi9HguPiI2tthZouBDz4pqmsnquQWMKyiMKpYaSx0KC7AdCTt1wFXUdIq1hNWspqo6pplhhpWNTOwkOhmqWGgRAEbIwUjqb2w0ZDwFTVk9fLLG3NXMWKuNmAi5bqBcWAYsQSOotvti0uX6n/Hpj0q2wEVlea09Xr0ESGCVo2uhGmRNjbWo8z3luNzviSggVFCooVVFgqgAADoABsBjMcdvHHvAGDBgwBgwYMAYMGDAGDBgwBgwYMAYMGDAGDBgwBgwYMAYMGDAGDBgwBgwYMAYMGDAGDBgwBgwYMAHGBgwYDODBgwBgwYMAYMGD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g;base64,/9j/4AAQSkZJRgABAQAAAQABAAD/2wCEAAkGBhQSEBUUExQVFRQVGB8YGBgXFxwdFxgZGB8cHRgcHBkYICcfGSAkIBwaIC8gIycpLCwsGB8xNTAqNScrLCkBCQoKBQUFDQUFDSkYEhgpKSkpKSkpKSkpKSkpKSkpKSkpKSkpKSkpKSkpKSkpKSkpKSkpKSkpKSkpKSkpKSkpKf/AABEIAMEBBQMBIgACEQEDEQH/xAAcAAACAgMBAQAAAAAAAAAAAAAABgUHAQMEAgj/xABPEAACAQIEAwUFBAUHCQYHAAABAgMEEQAFEiEGEzEHIkFRYRQjMnGBQlKRoRUkYrHBM0NydIKy8BYlNDVTY5KzwkSD0dPh8QgXNlVkc6L/xAAUAQEAAAAAAAAAAAAAAAAAAAAA/8QAFBEBAAAAAAAAAAAAAAAAAAAAAP/aAAwDAQACEQMRAD8AszifPHh0Ilgzb3OnxeONQCxCqdUq7m4AU2ViQMa6LiBxHIJArOmgDSRpbmuYkDMpIBEiMGI8LHSpug38QyQEqk3MDaWZeWkjMFFg+0asNO6ghwVPd2NhbqoMmg5GhBdHs2rVckgLoYMOlgqFdFgoVdNgBgOFuJeXrWcKrrYjRrZCCJGG+jULCKQm6+A3Nxjo/wApoi4S/fuBuj6T7yOJtLabEh5ApF9j1sASPT8LxFbMXdtwWZrsQyPHY2AAAV2sAABqJ6kkxg4fVakNK3dZiIlBfdy6Tm4JIBvAST9q7dBZQEkvGNOYhLqfRtcmNxpUqHDsCt1XSQdR23xqrOIdMUrBAWWbkouq2tjotvbb4r232U9cFXwXTvHyyHK6Qvxm9lQRjfwOkDfY38Rc32RZXTysG08wFjKAw1RlpAAWAI0k6VsCLkB26ajcNCcWxEwqup2m5Z7qsVUSqxRiwBW3cO17ixPmcYXjGLTGQHcsYgdEblQZ+Xp3K7WEitY2Nio6m2OuLhWBWumpe+JAA3dBUuQAvQL7x7gfe+uOVuFIOYg95eNYwm52ERBTvEb/AMmLre25NgWLEGJWvj1jj/SKBZDqAERs5PRbKGNyellIOOoNgPWDGiarVWVSbM5IUeZAJP5AnGI6sMCQQQCQbb7qSD08iCPmDgOjBjVDNqF/3gj8jvjx7YuvRfv21W8bXtfpgOjBjRSVayIrodSuAynwIYXB/A48U1cHZgpvpJUmxtcbEAkWax2Nr2IINiCMB1YMY1YAcBnBgwYAwYMGAMGDBgDBgwYAwYMGAMGDBgDBgwYAwYMGAgM84feaQMkpjIidAVJB1MYyuoD4k7huLg77EdRB1/C80Yq3U7PTukaIxJF0VVTZFc6Sp0nWfjNlW5OJjP8AN6iGReXHzEI1Gw3URm8nzLKQFFrgqdmvYR8OcVxdY2RQSQrSae6GPvCdOrcLESt9Viy9QSFwB/khJYkiL9lAzGMDncx4/h+BkHLJ0nZ32IJDFJwzKJoGJjYR9TqfUg0zLy0BWzL7xepX4B3egG/KM7qZZVWaPlruTsTcjuaBb9sSPq37oAA3DHmpKho4C6832hUXn3VmUSkpr2YgAg6j3O4FFyCAmAzTcKTgJzOS4Qquku+myRpGsnwXDgqWCjpqNnB3xqHBUohRBybLGiaNRCEoKkatk2N5o5ANPxIelg2MnOKuUQFrxL+rs45TaiZJXWRSSRpAVFuLXGvewOweJKvlk2tuNR5Le7crMWit9qzJCur/AH3ywErlXD7wzcxip1CQObtdtTRGK9/u6ZNr7GQkXLMTDVvDjxITYOpI1IFlcE6qk3YIpew5sRBUGxhUd0BXXdV5hUSK6y3VDq+GJ7pypIB3irXZWWR9VtJ0IbdCcc8FbKhvFr0BJbLpdo2ZTT+8XX3wAGkOg3IZZQCw3wGYuDpWp2BCB5KcxsGJNy0EMaBjYghXjdja43uLknExQcPSo9Q11QTA6SpJYE3sb6VIC3sASxAAClFGjERmGcVDQSrci8MnL0wvqmIM6gqQfdnQkUg9ZfK1pafOphACfdyGSz9xmEKBiCR/tANrNsGDA2HQBHTcGzGEIBCLOzBdbBI9UIiDLaPdg4M1tKjUxN7jUdicITLMjKYVVKhpTp+Iq8pduqEgshCHSy3094yBgI/VbxDVKz6ADZLgGFxtykYS2JvvIWj5ZNxp63viRybMahp9EtitpbERlbcmRUUk3IOsEt4bAW8TgI2n4QmXfWnM6arvbTyHj02FjbmlHIBF9AN7qttFBwfMjxEmLuMDqDG8aiVZLIqRohuoaO4CAB2Nu8ymY4v4hkpY/cRc2UxyOoN9AWFSzFioJ+6oUbszAXG5CdR5d7bRyTLNLWVuyhhM8UcEj2AaONGUJEu51WLOqm2oHAMWQcJSwzRu7qwSFI9j92JIytuXqZNSmQXe12+AHvEl4NfvaeWu87AC4BM8yuNVh4xqY2NjYMQLi94z/wCYqUckq1lTAwRVAWGKXVzQoMqB2ukh7w+0Cv2gPCwIpAwBBBB6W6EYBQi4LcsrPyyBoGgFiqxiWd3iW4Hd5cqRDYBlQqQFOkseS0TQ08SOdToiqxuTcgAE3bc7+eO+2MNgENe0apmlmWkyyaeOGRoi5njjuyGzWV/C4O4J9bHbHXHxJmbrf9FBDewElbH/ANKHb63xs4AA5VUu3drqkbdd5C2/rv8AhbDYEGAUVzbNSB+o0o63BrDtb5ReP8N8e/bM1K39moQSBsamXa/W9orG23j52vhrIGMbf4OAVjPm56Q5cPnNOf3RY7MlGYmQ+1rRCOxtyGlL6trbSKBbr+WJ7bEVJxVSrIY2qqdXXqplQEWNjcE7b/XASwGM48FtvXFb9oHaLWU1ZFR0cCPLKBZnsQSxsoUBxbobl7dL9N8BZeDFVxzcQvZipTvE6FakVQu1hrIla/gO71uTbYHYx4gtsu/nz6X+NN08cBaGDFT1XEOa0wmE0ycyOJHKERuNEriJHRkiS8gdZLqwK2Zepw+Z/wAUJSlE0vLNJflwxLqkfT122CqPF2IAwE5gwrHiGvQB5Mu7niIalZJlHnyyihreIVyfK+J3K80jqIlliYMjXsenQ2IINiCDsVIBBBB6YDswYMGA8ulxhWq+CpmlkkTMq2PWWYIGjaNNXQKrobKPAf8AvhrwYBWThGpC2/SlWTbxSm/jCT+eOVuAqgtc5tXb7kLylFx5AJYD0tbDnjBwFdUnDVRU1lXG+ZVyrTtGqtG8aXLxh2VkRAl1up1AC4ex+HE9BwhUIABmdYQPvLTMfxeEnHngxNdRmM/36oxafAezokYPzNiT9B4YarYBOk4UzEPdM3cJ4K9HAx+rLpv9AMdDZNmf/wBxg+tCP/Pw04MAp2zdbG+XSeYtPGT/AGruB8tJxvbMMyH/AGKkPoK17/8A9U4wyWwWwCs2dZiOuXRkeSViX+mqNR+eMjiat8cql+lTTH/rw02x5c7X8sAg53xM5hp8xhjCqElikEqm8ZLKt3kRu4iyR7kK99tvEc3B/DtHVQJLHLItUY0aplgqZEk5zrqfmBW06yS1wRcbju2tjfR5zSQ5HAa2RUjqac3BvqfnAs6qo3Ntfh026Ykey3OPaMvjJ/lIyYpLrpZmSwDMDvqZNDG/3sBF/wCR1TTTDRHBVQgzaRNMySFqlkLtMWR1mPdtfY2PQm2O/svoNEM0umOETSsfZ4ltHAY7RMm/xMShJYAKTuOuPXackgpefFVvSNTnXqW5Egbu8sx3s7E6dIIO+2174keBcpkp6RBMtp5CZJjqLFpXO5JPiQFuB3QRYXABIMeMNjJOMEjAKPAEYVswAv8A6wmO/wC0sRP5nDczWwocCf6RmnkK5rfMxRXw3SYCm+0DtGrPa6imoopNFMBznRfeXIH2ip5a72BADHqCLDC9mXEOc0UazyRVEQEhAaaZpEYEkqjxsxB2OnVYX0gizXJb6VjVyyy1FHU1pMzrAFEa0SCJ2RDdpBzOhvJIjEeC7bsHaLlwOUPFIpYe7UuzG8feUc5nCkkJ8TWU3AOwBuA5c042o56WmWoVmjqoOe4V7KFjGpkvdTKdY5fLW/jqAGMZRk1DXwSQiiFHJDIupDDEssb7OjrdSGBt4gg2YbjEZlGV5bojo1mWvlljNODCUbkQkHWw0kpAo3Ykku7Hq3TDrlmR+xxSFNU0pF7voXVy10xxjQqpGoAsLLYaiTuTgFrgiWoo1ghneF4ZZJYYzEqqYpVLsqNoOjvqjHSAuhgFI32Y834Lp56qGqYMs8DKyuhtqCnZWXcMLEjwIud8JNLXSLXw5e8SRtzIqkJE5lCe9lmmdpHCstwQmm1u8LGxsWrj6vnhSIq80dMWKzyU6xmddRVYtIl2ClibsAzfDYb3wHrPTmTzcujNJEgsdcxZ5GBAuREF0qATp3Jvbw6FWzbtCqsrlWOtkpatn0nRCHjlUHa51Ax2P7RU9T0w08IZQsckrrBLGGCrqqFvUyMNRd2mLM7qboAGtYqSBviLzKlggrKuSqpHlWUCQyLEZI0hSONSZAdgVeIkBNTANqIAucAx0lRS5lTLIumaGTSwJv1jYMAw6gqwBKn1v6qtVnYo84mNSQEmjGhuWS2kckKoYD4dTTllvsRqPniT7NIEWCdoVdadp/1fV9qKOKGINfe4LRuQ3j18cRedZBW5pDJHM0ccazOvIaN1VljLctjNctJq7hDJpUXNwxVkIWM2+2E2kgkoMwbmPzKeucaWCKpiqLGwcLYNzF2DgXPLUNv3js4drpaIpSVsgZdNqepNlEgXrFJfpKoFwftqCeqtjr7QVY0EvL/lSYuUQBcS82Plm522fSbnYWwDNgx5wYD1gwYMAYwcZwXwCjwHMNFaw3Ht9T+Tj/wxEN23Uw601Uote78lF8bWaSUAkjcAG5HyNpHsvk1Us79dVbUMTtbeQ7i3htioKPiM09dSKSGhMsczDTdSrNIuo23JRH1Jbod+tsBa1B2vRTlhDRZhJp2bTT3sfI2bY2IP1xrzXtmgpyFlpK1HbcJJGiMQTa4DuL/Tz+dq/wCDM+aklkVJJ5ZeXI1Sh0so9nZdCxu5tcR6lZjdVBuNWkDC1QZsagrUMLTCoJlcoOS0E5ImMnd3ALBTqYgLKqgC2Auap7YY4iomoa+EN9qSJQNOpULfHuAXUbfeHmMM3EXF8FCqtOWCsSAVRm+EXJOkGw6bm3XFOcWZmpy6gu2r9WlhV+uvlVNIgf5MsZe3kbYce2TKPaaVGWeCNY3kDGaQKhuLECwJLgqQANxdtsAx0/aZQPJyxPaTmCLS0cqnmE20G6bEHY+Xjba8Vn3aRzJRSZWqVVWwuWv7iEA7s7jY28gettybAqXDuTzVqCOh1U8CyB3rgsiczl6giU8DyHSoDtve3U2U7GyuD+EYMugEMNyL3d2+N26XJ+lgBYD8cBX9b2VNBRiYTSzV0JRkeP7EUdlMcMTEqbJcqDYkqOnjHZPnExr/AGyjm5gqSYRHIAoqGpooDpcm2mRg0tntsygbgk4u8BSPAjFM9oOSvTZg84a6yK1VT6rWjq6XluwCjch4YbDz1WPwjAaOO88YyRVarUxwCYhVkOsmsjHdvTSMVWMWZCFKkksQPhJdMp7UFEsVPWwSUs02nlkgtBLq6aHsCLkgaWFwTY7g2pWo4YqZo6yqppzPTQS815NXLaRwpd5BGzXBXUTq6nUNN/C3u0LIWrsnSo3FTBEtQrKbEHSrSgH1AJHqi4Bl44rWjoZJFkMNjGDICAyK0iB2BYECyknocRPZ5WFpqpBM0yaYXUl5ZEDMrCULLMO8Cyg93axFgOgkuz3iUZhl0U5trI0SbbcxNm6+BsG/tYZGXAKPAw/WM0/rx/5cVsNsj28MKnCEemuzUf8A5KN/xwRn+OIbOswkzCZYI5XWnbnBFW4FUacWkLzIwaKASMsfcuznV0FsB18HZuI55aOJRPFFM9pomQ8rmFpSkylgwIcsoZAynpsQQG2qzaJZI43kVZJb8tCbM9gS2kHc2AN8VplHZ9UUdQYYx3K2Ie01EYCLDpdmkihQfAGRljXxG7DppHCcshgeeSGfkUVKT+sqgaod9JT2WGaQkuqDUoYdCwG+jVgGzKcz9lzaak0IRUye0K3MVWCsiqw0G2uzo3dG4DKwDXJV3qHsL+W/4YpXh/LWoJ5pXjk9oqaaSaJGTmvHKZAkCrOwJLhXu51Ab96wGJmLh6vmAgnNXNIoCSPNKqUIt0cLBaSqv8WhreTnrgGXs74djjgSr3aoq40kldnLk6ruq6mY30hgtx10Lic4pyb2qlkhDaWYAo3gHRg8ZI8RqVbjyvhd4OzE0ci5ZUXVowRSyMAFqIFAKi67c1B3WHjpv54neLOJY6GmeokNwgsFHV3OyIPUnb03J6YDHD3EftGtJIzFUQkLNGd7Ei4ZW+2jDdW+hsccvF1SshjodZRqxXUkLqPLUXltuNJZbqGIIB8D0xXlXwjmbNLXzmf2mVo4o4KV1U8hmVpFaQW0KF1LfqG7xJ6mQqOEamkUV4SFZaduaYYw8skkZ7syyVM5aSQiJnsAAAd/KwWjFTKkaqoAVQAo8gOg+mEvKW5GcVaPOqLMqSRQWK8xm2aVWdiGYW0ER2ubErsCXSjr45Y0kjYNG6hlYdCpFwcJnafnMUccUHssdZNO2mKJlD2IG76B3yAPFbdLEjAbuOaszU7w08lNJOFZmppI0nMqoNwIybhlJDC4O4tbGMrqKesp6V43eWKndTG9jGZJIBouwYAEEuNgBYgn7NsLHDPZ9VGBYXC00Ngr2REkmFybuiFmf4re9k07bxN4t+S5YaUS00TFikjTKCg1Ik26AbBbahKO6NrAbYBppp9aBhtfBjFNfQNQANtwP/TGcBtwYMGAMa5XsCfIX/DGzEVxVIVoaojYiCUg+oRsAu9ltK0OSQFm1F0aawA2EhZwAFA8773Nyd7WxTFYsklNZXYh4qeIwxQvzSYI0B190BkLGS6ht2VGI22+geB6cLllGvlTxdevwLicAwFFZVldJE9cZG9mjlWaOnMlNLHf2kC50lCAkYsigE9WNtxhd9qEktQCdK6UipRoYUtOS6yMwJQroBi+7qk1gkX1EfS9sQXGueGioZqgC7Ivd6lQWIUM1t9K3ufRT54Cua/KKatFJDEs8yQa0R+ZFElQ2tWnYPI/MNmjLEIh8bEgY6eBsoiqqyc16NLWUznSkhLQRIx2WKPoNLA2O9wUYfFYRWR8YNT1cdoUqKmpsCIkj5r33/lhbYE7u3cOjSiqi8wsMnAOYvULViqjiqHkdmUAtHAsiCM6CADKwVIhZ7KSl7HAOGe8X01AgM8gW47iDeRrdAka7n59N+owsUWZ5rmN3iRMupm3R5VL1LbbEISFVSfEgel8S3C3ZxBSSGdzJUVZuTUTMWffyF7L+Z674YM8rORSzTbXiieTfzRS2/1GAjuAa95sugaUkyqGjkYm5Z4XaJmv46ihP1xFdrFA7Ze00QvJSOtQu9u6lxKPUGMtceIxLcA5dyMup1LFmZOYzHqzzXkc7ftOfpbE3VU4dGRujgqfkdjgKk4Go0l4ZquWNLSxTK6qCV1RpoBVet2UKWI6sSdumHnIq4S5NFJawakBNx5R2O3lthL7GhbI6sXJ0yzgfIRJhy7Oh/maiv05CfuwEF2C/wCpk/8A2yfvGLFfFa9i1dDFlljIqKaibl62CkqCvTUd/wD1xYUeYxMQFkjYnoAwJNutgDgEeozA00meyC4KJHKCOt/ZgBa/7S38vwxt4BygrM2oW9jpoKRBe9mKLNUH6s0a/wDdkY99oeUr7PUy6m/WhS0zAWFk5+lrHrcrM438hju7OiXgnmNrT1dRIB5KJDGP+WcBo4/4mFOqU6SrDLP/ADjfzMIIEkgXqzbhUUA6nI8sQGV53SRzq8cFUaWii5KMKWUiKTUTO7hwG12CqWVSwvJqI1DEtmuVvT5rJXGjkqw0KJE0XLLwlNWsaJHX4rizKSeotubrEvETmY1mW0lfE8t+aj0hkpqgpcXvC7NG97jWvXx8TgLPyjNoamJZYJFkjboym49QfEH0O4x5zvOfZkBCNI8jCOONbBpHbooLd0bBmJJ2CHFb0sSV7v7NJJlOasvvoWuvN2+IxkDWLC4kQBhckjz4OJ+FzDGr1NKSCyBpoqqWaXW7KhJkmZBEyltSu10IBViNQOAee0yL9SV1B561MBgItdZWlVRb6FgR4g4iFhbM86fVvR5a1lHUSVRAuT56OlvAhfvHBlMU875dTVbcyWmQ1lQSbm41JSBiNi1ySdzvGTc7EzfZo0bU9TJHYrLXVL6h0a8p0kemkL+GAbTsPPHNR1iTxrJG6vG4urKbqR5jHROl1Iva4tfy9cLvZ0QMrpl+4nLv4NyyU1j9ltOoejDAI1FxQaCDM4qcK5ir+VACSsUXtJ2DHbSiOHB367XHXDpwpwStOWnmkaorZBaWd/xKRr0jQdNIt0HSwAWezTKUq6PMDUJrWrrJtV9tSjTYi3wkHUQfP5DDb2f1jyUEfNYtJGzwux6kwu0d7/a2Ub2F+vXAbqTM3OYzwMRoWCKSMWFyXaZZDfqQCqD0uPPG3M5byhR1RQ3Qt8RIHdTdT3TYmwIZgL2NoXKpedndY9yFpoIYF+6WlJmffqSO4Lepx0ZU8ctZVyoSHWQU7uD4RIjKq69rBncNYXvgGHLwOUtiSLdSLfkdxgxmiY6Be1/EC38NsGA6MGDBgDEDx5U8vK6xttqeTr6oR/HE9ha7Sf8AVFb/AFd/3YCOpeO6KhpqaKonCP7PDtoduqDTcxqQCbE2JGwv03xzR9tFI4Jhhq5SCR3Ie7cbm7swVbDfc4kOF6RebmEe+nmxR3tY6RSU4Fx4eO3qfXCv2a5DSz+0JU00ElTBIqMWiQ2CIsJ8LfHDIdumrAd57a4QwD08igi499Tl77EDliW+4PzvtbrZuqM+pmo/aHdTTSIDdlLKyyWCjRa7XJC6bXJNrY85xw3G9HNTwpHFzFOnSqqqyDeN7KLXVgrfTFU1vEevIBcmnYV0iEMZBpIMswS8PfXSzKo6WKC+w2CxeFXy8uVpIVjYKWN6V4iVYgNZpY1LC9hYGw2FrWw2AYq3sgy88+tlYhiCkGr3tyU1M+oTgSat0N2vtYCwFhaIcYD1hM7WKhv0cYVOlqqWKmDeXNcBjby0hh9cOWrCP2noywQ1KgOtFUJUSR3+JEuGI8Lre9j5emAdaeIKoVRYKNIHkBsMea2fRG7/AHFLf8IJx6RwPH8cKHalxTHSZdICVLzgwopJAJdTqJI3sFJO3jYdSMAo9lSsOH66ws5acgNcWLQRsL+PQ4dez2UDJaQkgKKdSSTYAAb3Ph44V6FmoslXVCZJsydjoiOkLJWBuWLObgAaFI3tv63XF4m9hyipyqrVoKiOKRIWsxjnV22KN66mHlYdRYjAeeHuzV8xyqh0tEkdpXYvrLa3kdTZFABFlTfWt7bg2GMVXAKU+Y01DenHPXeRKbvgaZrkc+WTf3Yva3xeG17Y7PVH6JorAf6NH/cGFjMRzM/hKrcwtChPl7iukP0s6f4F8BI8dAUmWwKBJKsE1KLfFIyxyIB1IuzFQPmcRfY9xNH7M9NI6x1Ec8vuZG0uoZ9VgDbVZmYG17G/TbE52k04NIjFdXLqqZh5X5yJuPEWYj6jyxo4t7Mqask5wRFnuSbgmOU2K2kVSD0+2pDiwIJtbANlVXpHu7KosT3iASEGpredgLm3hhc7LCGymmYdCrEfIySHEVwn2e+xe0ySRUupktGY+a2hApDpediwBO+x3uegAGFjIa6vyqjhclXo3jjcOqNJCgkAJ1KpEsXXdlDoxIOlWJuFm8S8IwViDmgiRN45UOmWJvAo43Hy6HxGFLM2zOCknimWlqYhG1qqWQR9whgRLCQFZrbfEqm4uTvjrqO2OgWnSQzCR2sCkNyQTf8A2wQqPUgfLCzxRxhVzCN1pXWDUhg13EbTO2iMyMQOYVJVlRe4SNWtgouEnxEgy3Ippg5NTPDEjSarksyCNQhFrKq6tNr+JuTc4eODsjjo6GCCP4UQb+LM3eZj8yScJPaxwuRkUUSanSjMTNYd5o4laNj6bNq+mLDyitjlhjeFg0bKChBvdbbf+HzBwHJxfmhp6CqmX4o4XZfRgp0nfyNjjOWZd7NQpCLe5hCbX6oliRfcbi/1xDdpk5NCYFJ1VcsdKCB0ErAObHr3A/4jErxRmQp6KpluPdxO4v01aTpv8zYYBe7OYvZMhhdyF901QzE3Hf1SAk/0dN/kcQfCfaElLl0Rlhl5k7STD3fKpyZnMhtNI2kIuvrcmw6HHdn1QKbhdI3Ul3pIoFToTJIgUfUElv7OEHinJ3p39nklp4Z3ECa4qVI05Ut0llllALKFYcvuldV726gA9dmWbt7JW19QiIk00lRqVr6lQFWsp6AFCoJN2JOw8Zrs/opGy2GR0jaSoL1Emu5707lxbY27pUW9BhU4kz6lhp6HKqaWOZHaNZjH3xyY2DSAiLUS0pB7guTci24u0cDO0uX0ygabc5VDFlKpFMyIhCEd4KFB67qcA30dKI1A2v4kAC/4YMaMsQqzqfC24LEbi/2ybYMB34MGDAGFLtVqNGUVm17xaetv5RlT+OG3Ch2sJfKKm/QBCfkssZP5A4DbwogNXmRBNhURxgBrqojp4bAAbA3JB8dgD0xBZXF7NxNNHssdVTc5Ou7B11r5fEJn/tsT1GE+pkzXLZDIzTBnbVPJIoemkZQEDEpdQCqr3iIWA2Ja2pdWZ8XPWyQu5Q1ESuFMEco0q7gF1mSrWNbaLFhKRZ2B6YC955ABdiAPMmw/HFKTxsc3qqajUTRzSrVK0VWIuVIqlZvexqxBvI10HeAAPjheW8txHC9W7GxYcudtu8Sx5dSN9lFnJta9uuJzKMgzl5I5VpjDy/5MyTrzFDLY6IyeSh090+5GxIOAd8l4dzKJGRJaOnUvqLWmqZ22ABeSZk1EABRddgoHhbHTLw1VEn2jN5lVvCKOCC1vJiGa31+uIaHgbNZCedWstwdJ9pnJUHoDHTrApI37xYj0tjdH2NoxvNMGJHeIgjZi3ieZVc5tzcnzPlgOepTJi9pK2ercdFFXUTkXOygU5O9/DrtiO4gqKWPL61aLLZYwYSkszx8mw/aMx50h1EbFd99zbDtH2cUwXSxqJF2uj1MvLNul41YJt4bbYXu0/JIYMrkhpqeKKSrlhhHKRE1NzAy6yoGoWVhc33b54DdQ9ilC8MXPErzCMLI4mfvt1YnvHqSdhta2O1exvLFUhoGkJ8ZJZCd/C4YfP5k4d0xA8c8SihoJp+rKtkHnI3dQfiQT6A4CDpapa/MbKFamy42udw9UbAFev8koO/3n+oSe2zMmqquny6E3bUpKi1jJKQqAnqule90+3c2sMWHwHl4y/KY+fcMEaeYkd7U45j39V+H+zhZ7JcpNVUVGbTr3qh2FPfcqgNifLwWMbfzZt1wFl5bQrDCkSbLGgRfkosOm2K+T/wCpG9W/IUot+84soDFXZjHIc99w8aStI1mkQuoCUsJ3VXUm4dhsdsA19pEIbKay9+7CXW2xDR99CPkyg/THviiueGahYM3Lep5Uij7fNikVL+YV7N9MQfFkVeuX5gKlqR4fZZNLQrKkmrT9pHZ1t13DX6YkONpv1ejkt/2yma3j3nAtf01fkfPANFTJaF28kJ/AHCHwkuvhhdVyPZJdrnp7ywuLEbbbYecxj1QSqehjYH6g4SOFUP8AkygAsTRyW281ktt+f1wHnsr4Ko1y+lqPZ4zM8YcyMoZtRv8ACWvp8rC38cd3aXl/NShjHV6+D8EDs35A4kOzWMrlFECLHkIfxFx+/HDxVPqzbK4h1Vp5mPkqRFRt6l7fTAMHElIJqKpjJtzIJEJt0DIQT+eK24Cy0VEJ9iqqmkZIoDIIzG9O8ksSvIVikUhGvcGx6i/ni2SwIxSXZyrZdmfJYgw1hmhv0UVFLI6238CALD/eL5YBn4y4Dman5qVlbUTwSRyqpZOkZ7/KiRVTmWuVuCbi32jjbxFRe1ZTJOtbJPDHEZ0HLhCyNAC4WYBBqGpbMll3FiNsWIBthV7SX05ZURoO/MvJRVG7vMwUKAOpNz9LnALParm8mjLGRIzecVFnJ0gwxlx4joGY28SF+s9xvwi1T7yFrSBGikTuATwMQxjLSRuEYEala2xuNr6lU+3VQI6BUHdLyRrbp3owi7+I9PG2LchWwt5bfhgFPh7IaPL6UzR0/swWMvIXs0yhR3g73bwHQG2+Mdm1C36KpuaoBcPKdzdedI8i28u6/njm7SXaZKfL0JDV0ulyPswRWec38NgB63OGStPLWMIVRV2C6wi2FgBv1sLi3Tf0GA7qaHStgAvyJP5nc4Ma8umDRjvByNiRvv6/43wYDrwYMcGb53FSxNJM2hFtvYm5OwVQN2Ynoo3OA78KXantlFabke6PT5j9/TEll3EIMRlqFWmUvpUSSJqsTZNdjpR2NxouSLWJvcCL7VjfJqzr/Jgbf0lwDUsYO5G5H7/D+GI6o4UpJCS9LTuSSbtDGTc7k3K9Sd7+uJVcZwGtKdQLAWHkNh+Ax7C4zgwBgwYMAYQu0x9VRlcIJAkrkY7be6uQD+OHwtivuPqj/OuTC5sZ5fh6/AgH072/oTgLAj6YqjiiubNc4goIheno5OdUt1BZD8PTqLlB+0zfdubKzKuENPJK1wscbSG3WyKSfrtip/8A4dICwrZm3Z3QE+ezsfzYYBx7VKhhlrwxm0tW6U0fqZWGr1toDdMTmXNDR06RGWNUhRYyWZEW6qvXeyk7G37Xjhd48oGqMwoYFkaJjHUyJIoB5cirGqPpbY6QzAeILXBU74hk7A4ZZDLW1dRUyMbs3dQtYWFydbbfPANNb2qZZEbNWQnw7mqT/lhsLGRZj7TnYmjD8ttZAdNJt7PAOZpJuobuAE2uCBbfE5QdjWVxWPswcjxkd2v81LaD/wAOJrKOCaSlnM9PAkMhjMZ5Y0qVJVt1G17qN7XwGntBF8prv6tJ/dJxycVsP0dBfqZ6O3z58HT6Xx3cfn/NVb/Vpf7hxBcXbZdQf1mi/vJgHSu/kpP6DfuOEvh+Upw0jAadNCx3P+7Y3v6nf64cc4e1PNbqI38bfZPjY2+djhRo108Mr5fo0enWC/h88BOcCi2VUfT/AEaL4enwL54hcxyoVmazRs8qLT0sShopCkgaeR5DZl3sRCoIP0tic4KYHLKMixHs0Xr/ADa3xw5Lf9MZhuD7ql6eG1RsfXe/yIwHRT8FU6Osimp1IQV1VdQw+RV5CGHodjipBB7TViMFop/0pUyQm4G5RtJ0jfuy08er+mb/ABAm/G6YoYZzFHmzBhpMecFlbp3JlaOfveI1rEWHqfPAXRk+ZNNCjshjc7OjDdHUkOt/tAEGzDZhYjYjCvntImYZolLKuunpIudMpvpeWW6wKbfdXW/zPzw7+GFHg4rNX5pOpNufHT2tsPZowCR5953+gGARO1fhemo5ctNLTpGXqRfQCNWkoQNjfx8N8XUnj8zit+1Zf1zJv6+n96O+LFaQKLnYAXJPQDxJwCjlMPtGd1U5I00caU0YH35AJpT6Wuq/TDNWAgra4Fjdguph0sLWOx8/QeeF/szUvRe0MCGq5Zak3N9pHPL/AAjVB+OJ/MbXW6luvSTRa3XxF/4YDdRLaNbjSfEf4/H64Ma8sYcpdwbbGxvv6k9TgwHZhV4u4UilSon0F6jkMI9TnShUFl0Ke6hJAuQLkXHQm7Q52wq1/GEqakfLq/xAaJYpAfC40yHr17wHrgKohpaecq1yoqY3blRxq0tQ8kcKxga7jWHkqBzbMVKyG4BNrP4ooZf0FJFMwkqOQqs3QNLdQDtYW1W3sPkOmITheaioF1Jl+ZLIRZpZaR3lt1trXZV/ZQAbY3cUcfQT03LRKpXMsLWalmXupPE0n2T9hWNvLAWOpx6wrLx0JP8AR6OunBvZhBykIHiHqDGOu1uvpgWrzOXYU9NTKdryzNK3oQkSqD8i467HANN8c1bmEcKlpJEjUAm7sFFh1N222xAPwvVTH9YzCXSeqUyLAvkRrOuWxH7YN9wRjfS8CUaNrMCSvcHmT3mkuOh1zFmB+RHQYDS3aBTsSsHNqm6fq0LSLc9BzR7oX8y9tjci2MfpnMJb8qiSFfBqqcat+nuoA5uOtiw+fkyxx2FtreAHhj3gFdcirZDeevZQfsUsKRj/AI5eY9reRBv4jEBmNMEzvKYEMsnIjqZXaR2kYLKmlSzsSfiUjfzXFj4pzOO1GGlzWv8ActNMBHBDpvqJQEupuNl5h3K3Y2FgbXANna9nnsuUz2vqmHIWw8ZQQb/2A/5YiuwygaClqoWN2irJEJ3tqRIw1gem+F6nzyqzuppYJoo4I4pEqJInSQNKIywfSZBZlFwpUbkS38LCN4h4izbJZp00xmCWWWRZjFdXaV9WosDYP4aDt6HY4C0ayZWz2FbgtFRSva+45ksaj8lP54bTj5yybtMf232l2Lvy9GqeMcoKSNkWnUvBvckgvq6N1BFp8HdqENW6xuvLkcssbDUYZygUvy3dVYFQwJRlB32vgHvHlzjKtfHJnGWLUQSQsSFkUoSpswDCxsfA2O2ArvtQ7SaZKWopIyZ55VaG0YJRSws/fAszKCO4Lm7C9t7J9f2nPIlJBUxrHGJqd1ezIyCFkLl1YnUpBuGGn5YsY5VPl8AAq6GKnhGzyUhUqDbqY50W5Pkovt1OE3P3mq3p5J4a/MqZHYlY6XkR3IFiin3roBqHeIvcd7qCFg0/HVDWCSGGojkdo3slmGoAG9tQGr5DEezFeFwR1GWDr/Vx4YrPihI6mNGo8remhpntO/djqAhHfBClnRNLEmRlcfIKQZet4+EdLmNLVTl5nh5UMa6XXeKxIMK6ACW66hfSe5H0wFq8Gx6cspBa1qaLwtb3a32xG8GoHrMznC6S1SsPowpo1W/l1ZvyHhiXpOI6Zo1IqISLDfmp5Dr3uuIHgTNII6CSpeRUjmqaiUu7AJvNIAQzW2KopwDk2KDrMqjmlUSKSW4gniO9vdycsuPO/dUgjpv54tvOePaOCkapMyyR3CrymVy7kEqq2NrkAncgAAkkWxS2aZ3H7Mjh9Mv6WasZL3KRuLqVkS6SAALcqdtXlvgL24fM4p41qCDMo0MwI7+klQ+3TWAGt4FiNrYgOylD7JOxABesqGO4P85be3y/dhtrqxYoXlPwohc28lGo/kML3ZnSlMshZ1Akm1TvYW707NJ067BgPkowEP2gokmZ5OjHf2l5LA79xVYH5agP3YYeN67k5bVybXWCTTfpqKkKPqSB9cLeYEz8QQpYkU4V9iLC0cxYletmaWJb+aD6TPaHHro1iNvfVNPHuL/FPGf+nxwE1kGWinpoYQbiKJI72tfQoF7evX64zmyiy9bt3NrdG3PX5DEhiNzcC6dzV3vuarC24+u23pgN9FaxYNqLfEbW3G1reGDGMvYWNo+WfEadIPqPMYMB1kY8lB0x7xgjAGkYNP8Ai+M4MB4KjHoLjODAGDBgwBgwYMAYpbtM7JKurr5Kql0MJFXUrPpYMihTbaxBAU3J66vTF04MBTPCfZtmEVRTSzctXgcEytPLK5iAKtEsd+WqsDb029QbgmpUdSrqGVhYqwupB8CDscbsGAUajspyx7/qoQEWIjkkjVrG4usbgGx3FxtjpyTs5y+ldXhpkV1N1Zizsp9GkJI+mGXBgMAYzgwYCMz3I46qMxyaraldWU6XR0N1ZWHRgen1vhKzHsqncuY8zqVLksWcyM4Ppypo4+gHVDiyMGAq2l7GG39ornnfwd6aN2sOilpzKdN97XAviC7SeEqSgoVjRy88rCOISkMURnDytGkajT3gtyFY76R1xd5wl8Z9n8lXUR1VNVvS1MaGMMoJVlJLAEAjTuTfrfy2GApWThflLHGZomGrU59jdKlIxuZY/aI0lnCAElUJsF6WOzNkXZhW8paiEUksjG5WqjDIBdmDwEDTy3DhrFQQb+WJ2v7J8xq1EVZmQkiDFjaMsSfAhWsoI3F/In5YtHLKEQxJECSI0VAT1IUAC/rtf64Coqrs+zCYPzsvyhmcfGhkiYEX3vGRv0/xfCvU5PWCuWOjpaeR6XuytRxHRqdCjRyPPqR206hdgbFjj6OYbYras7GykjvQV9RRiQ3ZFJK3vfYhlItv1vgFfMO0CvjinoKqKRqh4SgRY1aS0ikB0kgHLYAEXXljYHv32x2UPabJDEumuy1lEdhE0dSvLEYAQBypeQkDSbqNwOvTDHw/2Y1ENbFU1OYzVXJD8tXU7GRSrWLu2nYjoN7DErxLwK1RMaiGo5E7Q8ksY9dk3N4zqDRNvYlTuOoOApzLe1GWGveYJDNI+tDLaSza2W7Kl1IBWKJVVt1EYublr2D/AJZrmRpI1Kq6V8XMCklSESWVSCyqykmIgqwuCLbizHlm7M8zkXlS14mRgQzPNU9PC8QfQ3jsdtvHDhwZwGtAhAcOxAW4jEahV1FQFBJvd2JdmZjfrYAAGoYLYMGAMGDBgAnGNWODP68wUs0wAJijeQA9CUVmANvlhc4P41NWZy6IiwxQOSjXvzojK4ubdPD0tfAOWrGcVu/a6hydsxWHcS8nlF/tX8Wt9whthh8/ScYjWQuqowBDFgFs267mwwHZgxytmUYj5hdRHa+ssNNj0Oq9rHzviOzvi6ClpmqGYMiqWAV0u+nqEuwDH5HwOAm8GOShzOOZdUbK481YMAetiVJ3Hl64iRxvTmsak1rrEYfXrTQSX0aAdVy9/s2wDCDgwtcLcVCdZOby0damWBFD7uImsCA27Hzt44m58ziRlV5EVm+FWdQT4bAm5+mA6sGNUtQFUsxAVQSSTsALkknw2GNFPm8Uh0pIjtYNZXUnSwBVrA3sQQQfUYDswY44s1jZmRXRmX4lDqWW3XUvVfrj0MyQ2sym66xZgbrtdh5ruO8Nt8B1YxqGNUdUrKGBBUi4IIIIIuCCNiLeOFPKOKpqmumjjjgFNC7xF2lvO7oAGKILjTqZRc+G/XbAOWDHJDmUbMUDoXX4lDgsvzUbj64x+l4tTLzI9SC7LrXUoHUsL3UdNzgOzBiCyXjKCqkljjI1RSmMgshL2CnWgUksveAv54ko81jbVpdDo+OzqdP9Kx7vQ9bdMB14McH6bh397GLAMbyLsptZuvQ3Fj0Nx543mtUEAkAt0BIubdbA7m2A32xnHFU5xFGyq7ohYMwDMBdUtrO/gtxfyuMeoc1jdtKujHTqsHUnSehsD0Pn0wHXgxyrmUZcxh0MgFygYFwP6IN/yxpp89hkKhJY2LgsoEiksoJBIANyAQRceRwEhgxyjM49fL1pzLX0a1126303vgGZJrCal1kXCahqI89N729bYDp0DGccZzaPmCPWnMIvo1rrt/RvfpvgObxAgcxLltAGtbltu6Be+rcbde8PPAdZOM4W+KeJGpHpQFVhUTiJixI0rpZiw9e7jv4UzVqmip6hlCtNGrlV6DUL2F8BK4MGDAeZIwwIYAg7EEXB+mFDtKlFNlVW0KBXeMRDQtiddo1+HyUkA+GHHHlo7+OAo+k4Mf2+TLhHejjQ1QDDuGSSnEKXJ2vr1G48VY+BtozCpeakyuWbSlLHTNE7yU7zxRzRtyixhS+p9KWUuNN74vYRepwcr1/DAUbm1JaioRFHMtBBLNzJKuB3QsQDHMYI7Ny7l9KlQt7XFr4kIsmpXyKtCRSSrEsk0c80GhWkdLs8Edhy0FgLAADY+uLi5frg5X+PHARPCWWww0kQihSEMiuyooXvsq6iQPHa1/TCiOGKUcRN+rRW9kE492LCYTH3nS2r1xYqpbGDH64CjZ+HEioK2vMTGpXMLxlgwMcaVC7oPs6rnU3j9MeeK6NXzGsWuugeW8RjpXlqJ40UaI4JSpSEA/EV31E326XmYfU/4+WAQ+uAgM3qCcqnflsrGlduWw76kxHukeY6H1GK2yvIhRrlnsqlZ6mgqryKtpHlaJJE1E+R2W/TF0cn1wCH1OAo7gOjhNTBrR2qlRoXiipWjWDmowkkqppRqmY7+Nrk2xA08NSkEcpic6FlyhFF1bmSLJZzcdA7kf8AdgHcY+kOV6nHkQepwEfQZFElGlKVDRLEISp6MoUKb/P+OK44RyBEocxmpIIxVpPVxQOq+8ULsioeosNgBi21W2NUVGqiyqFBJJsLbnqdvE+fXAUnw9LSrV0BoYnEwgnjkZ4nBNW0YZVkkde81w/Qm1/K2JbgIZc/s8JppHrgjipaSne6SSKRMJ3YAFWOpVvq2IFhi2DF6nAIfU4CqMp4bVFzo0lOqTxvIlMyIA66oh3Y28N/LxJxEZLBTuHNBE6CLLJ46tijoGmZF0odfxSBg7Ei+1h4Yu9Y7YDH64CseGey2kmyuBuWY5JqPS7DqzTBH1tcXJR1BUX23FsHZrBPWVDVVWAzUaexRkMGDun8vLfcEnujUNjv1scWZPCWRlDFSVIDDqLjqL+WI7hXh5aGkip1YuI1sWIALMSSzEDzJJ8fmeuAUuO8jjq80yuKZC0f6wzjfS2lYmCtbwuBcHqBbxwj8IZVyIsqqKdVSol9sgdt+/LpkEGv9kMi7dBfF8GLfrjwlKALDYC5sBbc9T89yfrgKP4UlpFqcrKRv7Sski1jSQuJPaJI20iSVhY3fUALnY9Nse+Gckjp6XLKtEHtE9a4aTSdQMiTpGl/9mCFJ+uLwEXqcY5PqcBRfDs1KJctvHJ7clV+uNJC/MEsqyKmuVha2vSQoPTe2xx5yuCEyZdG9PMtea1Wq55EYNqu7aOYdmDi1gptpX1vi9HguPiI2tthZouBDz4pqmsnquQWMKyiMKpYaSx0KC7AdCTt1wFXUdIq1hNWspqo6pplhhpWNTOwkOhmqWGgRAEbIwUjqb2w0ZDwFTVk9fLLG3NXMWKuNmAi5bqBcWAYsQSOotvti0uX6n/Hpj0q2wEVlea09Xr0ESGCVo2uhGmRNjbWo8z3luNzviSggVFCooVVFgqgAADoABsBjMcdvHHvAGDBgwBgwYMAYMGDAGDBgwBgwYMAYMGDAGDBgwBgwYMAYMGDAGDBgwBgwYMAYMGDAGDBgwBgwYMAHGBgwYDODBgwBgwYMAYMGD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9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 Works That Are Closely 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Babosa</a:t>
            </a:r>
            <a:r>
              <a:rPr lang="en-US" dirty="0" smtClean="0"/>
              <a:t> et al. have a search engine called Deep Peep, which searches through multiple deep web domains.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Uses hidden-web crawler, a focused-crawler for sparse concept on the web, clustering for organizing a large set of forms, and learning-based approach to automatically extract labels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Cons:</a:t>
            </a:r>
          </a:p>
          <a:p>
            <a:pPr lvl="2"/>
            <a:r>
              <a:rPr lang="en-US" dirty="0" smtClean="0"/>
              <a:t>Some inaccuracy found, hotel websites can be found in the airfare domain.</a:t>
            </a:r>
          </a:p>
          <a:p>
            <a:pPr lvl="2"/>
            <a:r>
              <a:rPr lang="en-US" dirty="0" smtClean="0"/>
              <a:t>No quality information given.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6400"/>
            <a:ext cx="3400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 Works That Are Closely Related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09800"/>
            <a:ext cx="6196405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Ngu</a:t>
            </a:r>
            <a:r>
              <a:rPr lang="en-US" dirty="0" smtClean="0"/>
              <a:t> et al. use regular expressions to compare result pages in scientific domains, and can handle indirection pages.</a:t>
            </a:r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dirty="0" smtClean="0"/>
              <a:t>Handles Indirection Pages</a:t>
            </a:r>
          </a:p>
          <a:p>
            <a:pPr lvl="2"/>
            <a:r>
              <a:rPr lang="en-US" dirty="0" smtClean="0"/>
              <a:t>Contains Query Enumeration</a:t>
            </a:r>
          </a:p>
          <a:p>
            <a:pPr lvl="1"/>
            <a:r>
              <a:rPr lang="en-US" dirty="0" smtClean="0"/>
              <a:t>Cons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Not Generalized</a:t>
            </a:r>
          </a:p>
          <a:p>
            <a:pPr lvl="2"/>
            <a:r>
              <a:rPr lang="en-US" dirty="0"/>
              <a:t>Due to Query Enumeration, Must be edited a lot for a new domain.</a:t>
            </a:r>
          </a:p>
          <a:p>
            <a:pPr lvl="3"/>
            <a:r>
              <a:rPr lang="en-US" dirty="0"/>
              <a:t>New permutation methods must be created for each domain, which can be troublesome.</a:t>
            </a:r>
          </a:p>
          <a:p>
            <a:pPr lvl="3"/>
            <a:r>
              <a:rPr lang="en-US" dirty="0"/>
              <a:t>Must discover different types of </a:t>
            </a:r>
            <a:r>
              <a:rPr lang="en-US" dirty="0" smtClean="0"/>
              <a:t>queries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79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SCD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SCD – Stands for Service Class Description.</a:t>
            </a:r>
          </a:p>
          <a:p>
            <a:r>
              <a:rPr lang="en-US" dirty="0" smtClean="0"/>
              <a:t>The SCD is an XML file that has types which are defined by regular expressions.</a:t>
            </a:r>
          </a:p>
          <a:p>
            <a:r>
              <a:rPr lang="en-US" dirty="0" smtClean="0"/>
              <a:t>Each SCD defines types for a particular domain.</a:t>
            </a:r>
          </a:p>
          <a:p>
            <a:r>
              <a:rPr lang="en-US" dirty="0" smtClean="0"/>
              <a:t>These types are compared to the source code of a website.</a:t>
            </a:r>
          </a:p>
          <a:p>
            <a:r>
              <a:rPr lang="en-US" dirty="0" smtClean="0"/>
              <a:t>Types have to be created manually, and tested to verify the regular expression is working.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3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SCD – What it looks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766560" cy="19193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serviceclass</a:t>
            </a:r>
            <a:r>
              <a:rPr lang="en-US" dirty="0"/>
              <a:t> name="PEOPLE"&gt;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&lt;/type&gt;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type name="listing" type="string" pattern="([0-9]+)([\s]+)([</a:t>
            </a:r>
            <a:r>
              <a:rPr lang="en-US" dirty="0" err="1"/>
              <a:t>Ff</a:t>
            </a:r>
            <a:r>
              <a:rPr lang="en-US" dirty="0"/>
              <a:t>]{1})([</a:t>
            </a:r>
            <a:r>
              <a:rPr lang="en-US" dirty="0" err="1"/>
              <a:t>Rr</a:t>
            </a:r>
            <a:r>
              <a:rPr lang="en-US" dirty="0"/>
              <a:t>]{1})([</a:t>
            </a:r>
            <a:r>
              <a:rPr lang="en-US" dirty="0" err="1"/>
              <a:t>Ee</a:t>
            </a:r>
            <a:r>
              <a:rPr lang="en-US" dirty="0"/>
              <a:t>]{1})([</a:t>
            </a:r>
            <a:r>
              <a:rPr lang="en-US" dirty="0" err="1"/>
              <a:t>Ee</a:t>
            </a:r>
            <a:r>
              <a:rPr lang="en-US" dirty="0"/>
              <a:t>]{1})([\s]+)([</a:t>
            </a:r>
            <a:r>
              <a:rPr lang="en-US" dirty="0" err="1"/>
              <a:t>Ll</a:t>
            </a:r>
            <a:r>
              <a:rPr lang="en-US" dirty="0"/>
              <a:t>]{1})([Ii]{1})([</a:t>
            </a:r>
            <a:r>
              <a:rPr lang="en-US" dirty="0" err="1"/>
              <a:t>Ss</a:t>
            </a:r>
            <a:r>
              <a:rPr lang="en-US" dirty="0"/>
              <a:t>]{1})([</a:t>
            </a:r>
            <a:r>
              <a:rPr lang="en-US" dirty="0" err="1"/>
              <a:t>Tt</a:t>
            </a:r>
            <a:r>
              <a:rPr lang="en-US" dirty="0"/>
              <a:t>]{1})([Ii]{1})([</a:t>
            </a:r>
            <a:r>
              <a:rPr lang="en-US" dirty="0" err="1"/>
              <a:t>Nn</a:t>
            </a:r>
            <a:r>
              <a:rPr lang="en-US" dirty="0"/>
              <a:t>]{1})([</a:t>
            </a:r>
            <a:r>
              <a:rPr lang="en-US" dirty="0" err="1"/>
              <a:t>Gg</a:t>
            </a:r>
            <a:r>
              <a:rPr lang="en-US" dirty="0"/>
              <a:t>]{1})" </a:t>
            </a:r>
            <a:r>
              <a:rPr lang="en-US" dirty="0" smtClean="0"/>
              <a:t>/&gt;</a:t>
            </a:r>
          </a:p>
          <a:p>
            <a:pPr marL="0" indent="0">
              <a:buNone/>
            </a:pPr>
            <a:r>
              <a:rPr lang="en-US" dirty="0" smtClean="0"/>
              <a:t>  &lt;/types&gt;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serviceclass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971925"/>
            <a:ext cx="60102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6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Main goal: discovering and cataloguing via automatic query submission and checking of a result page.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Use Selenium for automatic query submission</a:t>
            </a:r>
          </a:p>
          <a:p>
            <a:pPr lvl="1"/>
            <a:r>
              <a:rPr lang="en-US" dirty="0" smtClean="0"/>
              <a:t>Results page filtered by a SCD using regular expressions</a:t>
            </a:r>
          </a:p>
          <a:p>
            <a:pPr lvl="1"/>
            <a:r>
              <a:rPr lang="en-US" dirty="0" smtClean="0"/>
              <a:t>Define some domain specific rules to facilitate  query submission: e.g. domain search term, anchor attributes, no of input fields/textboxes.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0"/>
            <a:ext cx="5686425" cy="25336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02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1026</TotalTime>
  <Words>877</Words>
  <Application>Microsoft Office PowerPoint</Application>
  <PresentationFormat>On-screen Show (4:3)</PresentationFormat>
  <Paragraphs>122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Pushpin</vt:lpstr>
      <vt:lpstr>Domain Specific Deep Web Discovery and Cataloging</vt:lpstr>
      <vt:lpstr>Problem</vt:lpstr>
      <vt:lpstr>Our Project</vt:lpstr>
      <vt:lpstr>Previous Works That Are Closely Related</vt:lpstr>
      <vt:lpstr>Previous Works That Are Closely Related Continued</vt:lpstr>
      <vt:lpstr>SCD – What is it?</vt:lpstr>
      <vt:lpstr>SCD – What it looks like</vt:lpstr>
      <vt:lpstr>Scope of the Project</vt:lpstr>
      <vt:lpstr>Project Overview</vt:lpstr>
      <vt:lpstr>Bing Crawler Process</vt:lpstr>
      <vt:lpstr>Bing Crawler vs Traditional Crawler</vt:lpstr>
      <vt:lpstr>Configuration File For Selenium Querier</vt:lpstr>
      <vt:lpstr>Generating Atomic Query</vt:lpstr>
      <vt:lpstr>Anchor Attributes</vt:lpstr>
      <vt:lpstr>Submitting the Query</vt:lpstr>
      <vt:lpstr>Comparing the Result Page</vt:lpstr>
      <vt:lpstr>Results for People Domain</vt:lpstr>
      <vt:lpstr>Results for Airfare Domain</vt:lpstr>
      <vt:lpstr>Our Results</vt:lpstr>
      <vt:lpstr>Future Work</vt:lpstr>
      <vt:lpstr>Demo</vt:lpstr>
      <vt:lpstr>Conclusion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Web exploration &amp; Analysis: Airfare</dc:title>
  <dc:creator>csdept</dc:creator>
  <cp:lastModifiedBy>csdept</cp:lastModifiedBy>
  <cp:revision>57</cp:revision>
  <dcterms:created xsi:type="dcterms:W3CDTF">2011-07-28T17:06:18Z</dcterms:created>
  <dcterms:modified xsi:type="dcterms:W3CDTF">2011-08-01T21:40:05Z</dcterms:modified>
</cp:coreProperties>
</file>