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65" r:id="rId2"/>
    <p:sldId id="257" r:id="rId3"/>
    <p:sldId id="264" r:id="rId4"/>
    <p:sldId id="258" r:id="rId5"/>
    <p:sldId id="266" r:id="rId6"/>
    <p:sldId id="262" r:id="rId7"/>
    <p:sldId id="261" r:id="rId8"/>
    <p:sldId id="259" r:id="rId9"/>
    <p:sldId id="268" r:id="rId10"/>
    <p:sldId id="277" r:id="rId11"/>
    <p:sldId id="267" r:id="rId12"/>
    <p:sldId id="269" r:id="rId13"/>
    <p:sldId id="278" r:id="rId14"/>
    <p:sldId id="260" r:id="rId15"/>
    <p:sldId id="271" r:id="rId16"/>
    <p:sldId id="279" r:id="rId17"/>
    <p:sldId id="274" r:id="rId18"/>
    <p:sldId id="270" r:id="rId19"/>
    <p:sldId id="273" r:id="rId20"/>
    <p:sldId id="280" r:id="rId21"/>
    <p:sldId id="282" r:id="rId22"/>
    <p:sldId id="275" r:id="rId23"/>
    <p:sldId id="276" r:id="rId24"/>
    <p:sldId id="283" r:id="rId25"/>
    <p:sldId id="284" r:id="rId26"/>
    <p:sldId id="285" r:id="rId27"/>
    <p:sldId id="286"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9744" autoAdjust="0"/>
  </p:normalViewPr>
  <p:slideViewPr>
    <p:cSldViewPr>
      <p:cViewPr>
        <p:scale>
          <a:sx n="73" d="100"/>
          <a:sy n="73" d="100"/>
        </p:scale>
        <p:origin x="-1158" y="-73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C48BF-442F-944E-BC25-58B9A6291E3C}" type="datetimeFigureOut">
              <a:rPr lang="en-US" smtClean="0"/>
              <a:pPr/>
              <a:t>8/1/2012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84F52-7812-0245-9579-8F659CA0BD57}" type="slidenum">
              <a:rPr lang="en-US" smtClean="0"/>
              <a:pPr/>
              <a:t>‹#›</a:t>
            </a:fld>
            <a:endParaRPr lang="en-US"/>
          </a:p>
        </p:txBody>
      </p:sp>
    </p:spTree>
    <p:extLst>
      <p:ext uri="{BB962C8B-B14F-4D97-AF65-F5344CB8AC3E}">
        <p14:creationId xmlns:p14="http://schemas.microsoft.com/office/powerpoint/2010/main" val="23831169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a:t>
            </a:r>
            <a:r>
              <a:rPr lang="en-US" dirty="0" err="1" smtClean="0"/>
              <a:t>ti</a:t>
            </a:r>
            <a:r>
              <a:rPr lang="en-US" dirty="0" smtClean="0"/>
              <a:t> use a people domain example.</a:t>
            </a:r>
            <a:endParaRPr lang="en-US" dirty="0"/>
          </a:p>
        </p:txBody>
      </p:sp>
      <p:sp>
        <p:nvSpPr>
          <p:cNvPr id="4" name="Slide Number Placeholder 3"/>
          <p:cNvSpPr>
            <a:spLocks noGrp="1"/>
          </p:cNvSpPr>
          <p:nvPr>
            <p:ph type="sldNum" sz="quarter" idx="10"/>
          </p:nvPr>
        </p:nvSpPr>
        <p:spPr/>
        <p:txBody>
          <a:bodyPr/>
          <a:lstStyle/>
          <a:p>
            <a:fld id="{C7C84F52-7812-0245-9579-8F659CA0BD57}"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re-write the last two</a:t>
            </a:r>
            <a:r>
              <a:rPr lang="en-US" baseline="0" dirty="0" smtClean="0"/>
              <a:t> point.</a:t>
            </a:r>
            <a:endParaRPr lang="en-US" dirty="0"/>
          </a:p>
        </p:txBody>
      </p:sp>
      <p:sp>
        <p:nvSpPr>
          <p:cNvPr id="4" name="Slide Number Placeholder 3"/>
          <p:cNvSpPr>
            <a:spLocks noGrp="1"/>
          </p:cNvSpPr>
          <p:nvPr>
            <p:ph type="sldNum" sz="quarter" idx="10"/>
          </p:nvPr>
        </p:nvSpPr>
        <p:spPr/>
        <p:txBody>
          <a:bodyPr/>
          <a:lstStyle/>
          <a:p>
            <a:fld id="{C7C84F52-7812-0245-9579-8F659CA0BD57}"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mean by</a:t>
            </a:r>
            <a:r>
              <a:rPr lang="en-US" baseline="0" dirty="0" smtClean="0"/>
              <a:t> the last point?</a:t>
            </a:r>
            <a:endParaRPr lang="en-US" dirty="0"/>
          </a:p>
        </p:txBody>
      </p:sp>
      <p:sp>
        <p:nvSpPr>
          <p:cNvPr id="4" name="Slide Number Placeholder 3"/>
          <p:cNvSpPr>
            <a:spLocks noGrp="1"/>
          </p:cNvSpPr>
          <p:nvPr>
            <p:ph type="sldNum" sz="quarter" idx="10"/>
          </p:nvPr>
        </p:nvSpPr>
        <p:spPr/>
        <p:txBody>
          <a:bodyPr/>
          <a:lstStyle/>
          <a:p>
            <a:fld id="{C7C84F52-7812-0245-9579-8F659CA0BD57}"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FF551CA-5168-4077-B924-18F6E1C4371A}" type="datetimeFigureOut">
              <a:rPr lang="en-US" smtClean="0"/>
              <a:pPr/>
              <a:t>8/1/2012</a:t>
            </a:fld>
            <a:endParaRPr lang="en-US"/>
          </a:p>
        </p:txBody>
      </p:sp>
      <p:sp>
        <p:nvSpPr>
          <p:cNvPr id="23" name="Slide Number Placeholder 22"/>
          <p:cNvSpPr>
            <a:spLocks noGrp="1"/>
          </p:cNvSpPr>
          <p:nvPr>
            <p:ph type="sldNum" sz="quarter" idx="11"/>
          </p:nvPr>
        </p:nvSpPr>
        <p:spPr/>
        <p:txBody>
          <a:bodyPr/>
          <a:lstStyle/>
          <a:p>
            <a:fld id="{4CA69937-89AA-420C-9E99-E4BA5BB5CF71}"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551CA-5168-4077-B924-18F6E1C4371A}"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69937-89AA-420C-9E99-E4BA5BB5CF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551CA-5168-4077-B924-18F6E1C4371A}"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69937-89AA-420C-9E99-E4BA5BB5CF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BFF551CA-5168-4077-B924-18F6E1C4371A}" type="datetimeFigureOut">
              <a:rPr lang="en-US" smtClean="0"/>
              <a:pPr/>
              <a:t>8/1/2012</a:t>
            </a:fld>
            <a:endParaRPr lang="en-US"/>
          </a:p>
        </p:txBody>
      </p:sp>
      <p:sp>
        <p:nvSpPr>
          <p:cNvPr id="19" name="Slide Number Placeholder 18"/>
          <p:cNvSpPr>
            <a:spLocks noGrp="1"/>
          </p:cNvSpPr>
          <p:nvPr>
            <p:ph type="sldNum" sz="quarter" idx="15"/>
          </p:nvPr>
        </p:nvSpPr>
        <p:spPr/>
        <p:txBody>
          <a:bodyPr/>
          <a:lstStyle/>
          <a:p>
            <a:fld id="{4CA69937-89AA-420C-9E99-E4BA5BB5CF71}"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BFF551CA-5168-4077-B924-18F6E1C4371A}" type="datetimeFigureOut">
              <a:rPr lang="en-US" smtClean="0"/>
              <a:pPr/>
              <a:t>8/1/2012</a:t>
            </a:fld>
            <a:endParaRPr lang="en-US"/>
          </a:p>
        </p:txBody>
      </p:sp>
      <p:sp>
        <p:nvSpPr>
          <p:cNvPr id="20" name="Slide Number Placeholder 19"/>
          <p:cNvSpPr>
            <a:spLocks noGrp="1"/>
          </p:cNvSpPr>
          <p:nvPr>
            <p:ph type="sldNum" sz="quarter" idx="11"/>
          </p:nvPr>
        </p:nvSpPr>
        <p:spPr/>
        <p:txBody>
          <a:bodyPr/>
          <a:lstStyle/>
          <a:p>
            <a:fld id="{4CA69937-89AA-420C-9E99-E4BA5BB5CF71}"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BFF551CA-5168-4077-B924-18F6E1C4371A}" type="datetimeFigureOut">
              <a:rPr lang="en-US" smtClean="0"/>
              <a:pPr/>
              <a:t>8/1/2012</a:t>
            </a:fld>
            <a:endParaRPr lang="en-US"/>
          </a:p>
        </p:txBody>
      </p:sp>
      <p:sp>
        <p:nvSpPr>
          <p:cNvPr id="25" name="Slide Number Placeholder 24"/>
          <p:cNvSpPr>
            <a:spLocks noGrp="1"/>
          </p:cNvSpPr>
          <p:nvPr>
            <p:ph type="sldNum" sz="quarter" idx="16"/>
          </p:nvPr>
        </p:nvSpPr>
        <p:spPr/>
        <p:txBody>
          <a:bodyPr/>
          <a:lstStyle/>
          <a:p>
            <a:fld id="{4CA69937-89AA-420C-9E99-E4BA5BB5CF71}"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BFF551CA-5168-4077-B924-18F6E1C4371A}" type="datetimeFigureOut">
              <a:rPr lang="en-US" smtClean="0"/>
              <a:pPr/>
              <a:t>8/1/2012</a:t>
            </a:fld>
            <a:endParaRPr lang="en-US"/>
          </a:p>
        </p:txBody>
      </p:sp>
      <p:sp>
        <p:nvSpPr>
          <p:cNvPr id="24" name="Slide Number Placeholder 23"/>
          <p:cNvSpPr>
            <a:spLocks noGrp="1"/>
          </p:cNvSpPr>
          <p:nvPr>
            <p:ph type="sldNum" sz="quarter" idx="17"/>
          </p:nvPr>
        </p:nvSpPr>
        <p:spPr/>
        <p:txBody>
          <a:bodyPr/>
          <a:lstStyle/>
          <a:p>
            <a:fld id="{4CA69937-89AA-420C-9E99-E4BA5BB5CF71}"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FF551CA-5168-4077-B924-18F6E1C4371A}" type="datetimeFigureOut">
              <a:rPr lang="en-US" smtClean="0"/>
              <a:pPr/>
              <a:t>8/1/2012</a:t>
            </a:fld>
            <a:endParaRPr lang="en-US"/>
          </a:p>
        </p:txBody>
      </p:sp>
      <p:sp>
        <p:nvSpPr>
          <p:cNvPr id="14" name="Slide Number Placeholder 13"/>
          <p:cNvSpPr>
            <a:spLocks noGrp="1"/>
          </p:cNvSpPr>
          <p:nvPr>
            <p:ph type="sldNum" sz="quarter" idx="11"/>
          </p:nvPr>
        </p:nvSpPr>
        <p:spPr/>
        <p:txBody>
          <a:bodyPr/>
          <a:lstStyle/>
          <a:p>
            <a:fld id="{4CA69937-89AA-420C-9E99-E4BA5BB5CF71}"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FF551CA-5168-4077-B924-18F6E1C4371A}" type="datetimeFigureOut">
              <a:rPr lang="en-US" smtClean="0"/>
              <a:pPr/>
              <a:t>8/1/2012</a:t>
            </a:fld>
            <a:endParaRPr lang="en-US"/>
          </a:p>
        </p:txBody>
      </p:sp>
      <p:sp>
        <p:nvSpPr>
          <p:cNvPr id="12" name="Slide Number Placeholder 11"/>
          <p:cNvSpPr>
            <a:spLocks noGrp="1"/>
          </p:cNvSpPr>
          <p:nvPr>
            <p:ph type="sldNum" sz="quarter" idx="11"/>
          </p:nvPr>
        </p:nvSpPr>
        <p:spPr/>
        <p:txBody>
          <a:bodyPr/>
          <a:lstStyle/>
          <a:p>
            <a:fld id="{4CA69937-89AA-420C-9E99-E4BA5BB5CF71}"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BFF551CA-5168-4077-B924-18F6E1C4371A}" type="datetimeFigureOut">
              <a:rPr lang="en-US" smtClean="0"/>
              <a:pPr/>
              <a:t>8/1/2012</a:t>
            </a:fld>
            <a:endParaRPr lang="en-US"/>
          </a:p>
        </p:txBody>
      </p:sp>
      <p:sp>
        <p:nvSpPr>
          <p:cNvPr id="18" name="Slide Number Placeholder 17"/>
          <p:cNvSpPr>
            <a:spLocks noGrp="1"/>
          </p:cNvSpPr>
          <p:nvPr>
            <p:ph type="sldNum" sz="quarter" idx="16"/>
          </p:nvPr>
        </p:nvSpPr>
        <p:spPr/>
        <p:txBody>
          <a:bodyPr/>
          <a:lstStyle/>
          <a:p>
            <a:fld id="{4CA69937-89AA-420C-9E99-E4BA5BB5CF71}"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BFF551CA-5168-4077-B924-18F6E1C4371A}" type="datetimeFigureOut">
              <a:rPr lang="en-US" smtClean="0"/>
              <a:pPr/>
              <a:t>8/1/2012</a:t>
            </a:fld>
            <a:endParaRPr lang="en-US"/>
          </a:p>
        </p:txBody>
      </p:sp>
      <p:sp>
        <p:nvSpPr>
          <p:cNvPr id="20" name="Slide Number Placeholder 19"/>
          <p:cNvSpPr>
            <a:spLocks noGrp="1"/>
          </p:cNvSpPr>
          <p:nvPr>
            <p:ph type="sldNum" sz="quarter" idx="15"/>
          </p:nvPr>
        </p:nvSpPr>
        <p:spPr/>
        <p:txBody>
          <a:bodyPr/>
          <a:lstStyle/>
          <a:p>
            <a:fld id="{4CA69937-89AA-420C-9E99-E4BA5BB5CF71}"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FF551CA-5168-4077-B924-18F6E1C4371A}" type="datetimeFigureOut">
              <a:rPr lang="en-US" smtClean="0"/>
              <a:pPr/>
              <a:t>8/1/2012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4CA69937-89AA-420C-9E99-E4BA5BB5CF7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23595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3836987"/>
            <a:ext cx="4639458" cy="14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57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pPr marL="285750" indent="-285750">
              <a:buFont typeface="Arial" pitchFamily="34" charset="0"/>
              <a:buChar char="•"/>
            </a:pPr>
            <a:r>
              <a:rPr lang="en-US" sz="2200" dirty="0" smtClean="0"/>
              <a:t>Websites have no set structure and the input boxes and buttons that we need to identify can, and usually are, named almost randomly.</a:t>
            </a:r>
          </a:p>
          <a:p>
            <a:pPr marL="285750" indent="-285750">
              <a:buFont typeface="Arial" pitchFamily="34" charset="0"/>
              <a:buChar char="•"/>
            </a:pPr>
            <a:r>
              <a:rPr lang="en-US" sz="2200" dirty="0" smtClean="0"/>
              <a:t>Often websites use an indirection/loading page in-between the input page and the results page and It is difficult to recognize when you have submitted successfully and have not just reached an error page.</a:t>
            </a:r>
          </a:p>
          <a:p>
            <a:pPr marL="285750" indent="-285750">
              <a:buFont typeface="Arial" pitchFamily="34" charset="0"/>
              <a:buChar char="•"/>
            </a:pPr>
            <a:r>
              <a:rPr lang="en-US" sz="2200" dirty="0" smtClean="0"/>
              <a:t>Complex websites sometimes use </a:t>
            </a:r>
            <a:r>
              <a:rPr lang="en-US" sz="2200" dirty="0" err="1" smtClean="0"/>
              <a:t>javascript</a:t>
            </a:r>
            <a:r>
              <a:rPr lang="en-US" sz="2200" dirty="0" smtClean="0"/>
              <a:t> and flash for their input interfaces which is difficult if not impossible to parse.</a:t>
            </a:r>
          </a:p>
          <a:p>
            <a:pPr marL="285750" indent="-285750">
              <a:buFont typeface="Arial" pitchFamily="34" charset="0"/>
              <a:buChar char="•"/>
            </a:pPr>
            <a:r>
              <a:rPr lang="en-US" sz="2200" dirty="0" smtClean="0"/>
              <a:t>Sometimes it is possible to find the majority of the input boxes you are looking for but one is unable to be matched.</a:t>
            </a:r>
          </a:p>
          <a:p>
            <a:pPr marL="285750" indent="-285750">
              <a:buFont typeface="Arial" pitchFamily="34" charset="0"/>
              <a:buChar char="•"/>
            </a:pPr>
            <a:r>
              <a:rPr lang="en-US" sz="2200" dirty="0" smtClean="0"/>
              <a:t>Scraping the webpage and trying to identify input  boxes is very slow and CPU intensive. </a:t>
            </a:r>
          </a:p>
          <a:p>
            <a:pPr marL="285750" indent="-285750">
              <a:buFont typeface="Arial" pitchFamily="34" charset="0"/>
              <a:buChar char="•"/>
            </a:pPr>
            <a:endParaRPr lang="en-US" dirty="0"/>
          </a:p>
        </p:txBody>
      </p:sp>
      <p:sp>
        <p:nvSpPr>
          <p:cNvPr id="3" name="Title 2"/>
          <p:cNvSpPr>
            <a:spLocks noGrp="1"/>
          </p:cNvSpPr>
          <p:nvPr>
            <p:ph type="title"/>
          </p:nvPr>
        </p:nvSpPr>
        <p:spPr/>
        <p:txBody>
          <a:bodyPr/>
          <a:lstStyle/>
          <a:p>
            <a:pPr algn="ctr"/>
            <a:r>
              <a:rPr lang="en-US" dirty="0" smtClean="0"/>
              <a:t>Automated Submission Challenges</a:t>
            </a:r>
            <a:endParaRPr lang="en-US" dirty="0"/>
          </a:p>
        </p:txBody>
      </p:sp>
    </p:spTree>
    <p:extLst>
      <p:ext uri="{BB962C8B-B14F-4D97-AF65-F5344CB8AC3E}">
        <p14:creationId xmlns:p14="http://schemas.microsoft.com/office/powerpoint/2010/main" val="52840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914400"/>
            <a:ext cx="7877174" cy="5166360"/>
          </a:xfrm>
        </p:spPr>
        <p:txBody>
          <a:bodyPr>
            <a:noAutofit/>
          </a:bodyPr>
          <a:lstStyle/>
          <a:p>
            <a:pPr marL="285750" indent="-285750">
              <a:buFont typeface="Arial" pitchFamily="34" charset="0"/>
              <a:buChar char="•"/>
            </a:pPr>
            <a:r>
              <a:rPr lang="en-US" dirty="0" smtClean="0">
                <a:cs typeface="Arial" pitchFamily="34" charset="0"/>
              </a:rPr>
              <a:t>For </a:t>
            </a:r>
            <a:r>
              <a:rPr lang="en-US" dirty="0" smtClean="0">
                <a:cs typeface="Arial" pitchFamily="34" charset="0"/>
              </a:rPr>
              <a:t>each domain, we  need to identify the anchor terms which corresponds with the minimum number of required form parameters that must be bound  before the query can be submitted, for people  finder domain, these are first name, last name, and location. </a:t>
            </a:r>
          </a:p>
          <a:p>
            <a:pPr marL="285750" indent="-285750">
              <a:buFont typeface="Arial" pitchFamily="34" charset="0"/>
              <a:buChar char="•"/>
            </a:pPr>
            <a:r>
              <a:rPr lang="en-US" dirty="0" smtClean="0">
                <a:cs typeface="Arial" pitchFamily="34" charset="0"/>
              </a:rPr>
              <a:t>For each anchor term in each domain,  our automated submission technique relies on identifying a cluster of partial match terms associated with an anchor term. These terms are manually created by visiting  a small number of high quality domain specific web sites</a:t>
            </a:r>
          </a:p>
          <a:p>
            <a:pPr marL="285750" indent="-285750">
              <a:buFont typeface="Arial" pitchFamily="34" charset="0"/>
              <a:buChar char="•"/>
            </a:pPr>
            <a:r>
              <a:rPr lang="en-US" dirty="0" smtClean="0">
                <a:cs typeface="Arial" pitchFamily="34" charset="0"/>
              </a:rPr>
              <a:t>Once the entry point of a Deep webpage is loaded, we extract all available forms on that page and try to find one that contains all of the required form parameters that match based on each elements ID and name with our anchor terms.</a:t>
            </a:r>
          </a:p>
          <a:p>
            <a:pPr marL="285750" indent="-285750">
              <a:buFont typeface="Arial" pitchFamily="34" charset="0"/>
              <a:buChar char="•"/>
            </a:pPr>
            <a:r>
              <a:rPr lang="en-US" dirty="0" smtClean="0">
                <a:cs typeface="Arial" pitchFamily="34" charset="0"/>
              </a:rPr>
              <a:t>If we are able to match up all of the anchor terms with the extracted form parameters except for one, we brute force all of the remaining form parameters in that form with the query data and test to see if we can reach a results page.</a:t>
            </a:r>
          </a:p>
          <a:p>
            <a:pPr marL="285750" indent="-285750">
              <a:buFont typeface="Arial" pitchFamily="34" charset="0"/>
              <a:buChar char="•"/>
            </a:pPr>
            <a:r>
              <a:rPr lang="en-US" dirty="0" smtClean="0">
                <a:cs typeface="Arial" pitchFamily="34" charset="0"/>
              </a:rPr>
              <a:t>Once we have reached the result page we catalog the names and id’s of the elements that we used to submit the query such that the next time around we can go directly to those elements.</a:t>
            </a:r>
            <a:endParaRPr lang="en-US" dirty="0">
              <a:cs typeface="Arial" pitchFamily="34" charset="0"/>
            </a:endParaRPr>
          </a:p>
        </p:txBody>
      </p:sp>
      <p:sp>
        <p:nvSpPr>
          <p:cNvPr id="3" name="Title 2"/>
          <p:cNvSpPr>
            <a:spLocks noGrp="1"/>
          </p:cNvSpPr>
          <p:nvPr>
            <p:ph type="title"/>
          </p:nvPr>
        </p:nvSpPr>
        <p:spPr>
          <a:xfrm>
            <a:off x="381000" y="-152400"/>
            <a:ext cx="8334374" cy="1066800"/>
          </a:xfrm>
        </p:spPr>
        <p:txBody>
          <a:bodyPr>
            <a:normAutofit fontScale="90000"/>
          </a:bodyPr>
          <a:lstStyle/>
          <a:p>
            <a:pPr algn="ctr"/>
            <a:r>
              <a:rPr lang="en-US" dirty="0" smtClean="0"/>
              <a:t>Our Approach to Automated Submission </a:t>
            </a:r>
            <a:endParaRPr lang="en-US" dirty="0"/>
          </a:p>
        </p:txBody>
      </p:sp>
    </p:spTree>
    <p:extLst>
      <p:ext uri="{BB962C8B-B14F-4D97-AF65-F5344CB8AC3E}">
        <p14:creationId xmlns:p14="http://schemas.microsoft.com/office/powerpoint/2010/main" val="212305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47800" y="914400"/>
            <a:ext cx="5163271" cy="2867425"/>
          </a:xfrm>
        </p:spPr>
      </p:pic>
      <p:sp>
        <p:nvSpPr>
          <p:cNvPr id="3" name="Title 2"/>
          <p:cNvSpPr>
            <a:spLocks noGrp="1"/>
          </p:cNvSpPr>
          <p:nvPr>
            <p:ph type="title"/>
          </p:nvPr>
        </p:nvSpPr>
        <p:spPr>
          <a:xfrm>
            <a:off x="762000" y="-381000"/>
            <a:ext cx="7680960" cy="1066800"/>
          </a:xfrm>
        </p:spPr>
        <p:txBody>
          <a:bodyPr>
            <a:normAutofit fontScale="90000"/>
          </a:bodyPr>
          <a:lstStyle/>
          <a:p>
            <a:pPr algn="ctr"/>
            <a:r>
              <a:rPr lang="en-US" dirty="0" smtClean="0"/>
              <a:t>Example </a:t>
            </a:r>
            <a:r>
              <a:rPr lang="en-US" dirty="0" smtClean="0"/>
              <a:t>Forms</a:t>
            </a:r>
            <a:r>
              <a:rPr lang="en-US" dirty="0"/>
              <a:t> </a:t>
            </a:r>
            <a:r>
              <a:rPr lang="en-US" dirty="0" smtClean="0"/>
              <a:t>and Configuration File</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1" y="4040777"/>
            <a:ext cx="9031287"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080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Result pages have no set structure. Web designers attempt to create a visually appealing page which is often very complex and difficult to be machine readable.</a:t>
            </a:r>
          </a:p>
          <a:p>
            <a:pPr marL="285750" indent="-285750">
              <a:buFont typeface="Arial" pitchFamily="34" charset="0"/>
              <a:buChar char="•"/>
            </a:pPr>
            <a:r>
              <a:rPr lang="en-US" dirty="0" smtClean="0"/>
              <a:t>Even if a group of websites use tables they are all configured differently. Many websites have several levels of nested tables.</a:t>
            </a:r>
          </a:p>
          <a:p>
            <a:pPr marL="285750" indent="-285750">
              <a:buFont typeface="Arial" pitchFamily="34" charset="0"/>
              <a:buChar char="•"/>
            </a:pPr>
            <a:r>
              <a:rPr lang="en-US" dirty="0" smtClean="0"/>
              <a:t>Data in a result page can be named arbitrarily which makes it difficult to identify that two columns from different web sites carry the same information.</a:t>
            </a:r>
          </a:p>
          <a:p>
            <a:pPr marL="285750" indent="-285750">
              <a:buFont typeface="Arial" pitchFamily="34" charset="0"/>
              <a:buChar char="•"/>
            </a:pPr>
            <a:r>
              <a:rPr lang="en-US" dirty="0" smtClean="0"/>
              <a:t>It is difficult to discern the relevant data from all of the other text </a:t>
            </a:r>
            <a:r>
              <a:rPr lang="en-US" dirty="0" smtClean="0"/>
              <a:t>on </a:t>
            </a:r>
            <a:r>
              <a:rPr lang="en-US" dirty="0" smtClean="0"/>
              <a:t>a webpage especially when you try to grab data beyond just the generic data provided by most websites.</a:t>
            </a:r>
          </a:p>
          <a:p>
            <a:pPr marL="285750" indent="-285750">
              <a:buFont typeface="Arial" pitchFamily="34" charset="0"/>
              <a:buChar char="•"/>
            </a:pPr>
            <a:r>
              <a:rPr lang="en-US" dirty="0" smtClean="0"/>
              <a:t>Often times some information is available for certain entries but not for others causing alignment issues during extraction.</a:t>
            </a:r>
          </a:p>
          <a:p>
            <a:pPr marL="285750" indent="-285750">
              <a:buFont typeface="Arial" pitchFamily="34" charset="0"/>
              <a:buChar char="•"/>
            </a:pPr>
            <a:r>
              <a:rPr lang="en-US" dirty="0" smtClean="0"/>
              <a:t>There are no obvious labeling of data in the result page.</a:t>
            </a:r>
            <a:endParaRPr lang="en-US" dirty="0"/>
          </a:p>
        </p:txBody>
      </p:sp>
      <p:sp>
        <p:nvSpPr>
          <p:cNvPr id="3" name="Title 2"/>
          <p:cNvSpPr>
            <a:spLocks noGrp="1"/>
          </p:cNvSpPr>
          <p:nvPr>
            <p:ph type="title"/>
          </p:nvPr>
        </p:nvSpPr>
        <p:spPr/>
        <p:txBody>
          <a:bodyPr/>
          <a:lstStyle/>
          <a:p>
            <a:pPr algn="ctr"/>
            <a:r>
              <a:rPr lang="en-US" dirty="0" smtClean="0"/>
              <a:t>Extraction Challenges</a:t>
            </a:r>
            <a:endParaRPr lang="en-US" dirty="0"/>
          </a:p>
        </p:txBody>
      </p:sp>
    </p:spTree>
    <p:extLst>
      <p:ext uri="{BB962C8B-B14F-4D97-AF65-F5344CB8AC3E}">
        <p14:creationId xmlns:p14="http://schemas.microsoft.com/office/powerpoint/2010/main" val="247710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4937760"/>
          </a:xfrm>
        </p:spPr>
        <p:txBody>
          <a:bodyPr>
            <a:normAutofit fontScale="55000" lnSpcReduction="20000"/>
          </a:bodyPr>
          <a:lstStyle/>
          <a:p>
            <a:pPr marL="285750" indent="-285750">
              <a:buFont typeface="Arial" pitchFamily="34" charset="0"/>
              <a:buChar char="•"/>
            </a:pPr>
            <a:r>
              <a:rPr lang="en-US" sz="3200" dirty="0" smtClean="0"/>
              <a:t>Our extraction technique is based on three approaches. </a:t>
            </a:r>
          </a:p>
          <a:p>
            <a:pPr marL="285750" indent="-285750">
              <a:buFont typeface="Arial" pitchFamily="34" charset="0"/>
              <a:buChar char="•"/>
            </a:pPr>
            <a:r>
              <a:rPr lang="en-US" sz="3200" dirty="0" smtClean="0"/>
              <a:t>Table extractor – Our table extractor exploits the fact that Deep  web sites do use a table to display their results data. We parse this table and retrieve its header elements and the data  under the  header elements.</a:t>
            </a:r>
          </a:p>
          <a:p>
            <a:pPr marL="285750" indent="-285750">
              <a:buFont typeface="Arial" pitchFamily="34" charset="0"/>
              <a:buChar char="•"/>
            </a:pPr>
            <a:r>
              <a:rPr lang="en-US" sz="3200" dirty="0" smtClean="0"/>
              <a:t>RDE (Repeated Data Extractor) – Instead of being designed for a specific organizational type it exploits that results pages will somewhere have repeated elements that contain the desired information. First we find the section with the repeated elements and then try to extract just the relevant information. </a:t>
            </a:r>
          </a:p>
          <a:p>
            <a:pPr marL="285750" indent="-285750">
              <a:buFont typeface="Arial" pitchFamily="34" charset="0"/>
              <a:buChar char="•"/>
            </a:pPr>
            <a:r>
              <a:rPr lang="en-US" sz="3200" dirty="0" smtClean="0"/>
              <a:t>Pattern Based Extractor – this is a fall back extraction method (flight only at the moment) that leverages SCD  to extract all matching data without being concerned about html structure. Relies on data being in neighboring code.</a:t>
            </a:r>
          </a:p>
          <a:p>
            <a:pPr marL="285750" indent="-285750">
              <a:buFont typeface="Arial" pitchFamily="34" charset="0"/>
              <a:buChar char="•"/>
            </a:pPr>
            <a:r>
              <a:rPr lang="en-US" sz="3200" dirty="0" smtClean="0"/>
              <a:t>After running these methods we try to discover what the data is by pattern matching it with our domain specific SCDs. Uncategorized information is left with the title extracted from the website. This gives our results greater precision and eliminates unwanted information. </a:t>
            </a:r>
            <a:endParaRPr lang="en-US" sz="3200" dirty="0"/>
          </a:p>
        </p:txBody>
      </p:sp>
      <p:sp>
        <p:nvSpPr>
          <p:cNvPr id="3" name="Title 2"/>
          <p:cNvSpPr>
            <a:spLocks noGrp="1"/>
          </p:cNvSpPr>
          <p:nvPr>
            <p:ph type="title"/>
          </p:nvPr>
        </p:nvSpPr>
        <p:spPr/>
        <p:txBody>
          <a:bodyPr>
            <a:normAutofit/>
          </a:bodyPr>
          <a:lstStyle/>
          <a:p>
            <a:pPr algn="ctr"/>
            <a:r>
              <a:rPr lang="en-US" dirty="0" smtClean="0"/>
              <a:t>Extraction of Information</a:t>
            </a:r>
            <a:endParaRPr lang="en-US" dirty="0"/>
          </a:p>
        </p:txBody>
      </p:sp>
    </p:spTree>
    <p:extLst>
      <p:ext uri="{BB962C8B-B14F-4D97-AF65-F5344CB8AC3E}">
        <p14:creationId xmlns:p14="http://schemas.microsoft.com/office/powerpoint/2010/main" val="2617733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The extractor begins by grabbing all of the tables on the results webpage.</a:t>
            </a:r>
          </a:p>
          <a:p>
            <a:pPr marL="285750" indent="-285750">
              <a:buFont typeface="Arial" pitchFamily="34" charset="0"/>
              <a:buChar char="•"/>
            </a:pPr>
            <a:r>
              <a:rPr lang="en-US" dirty="0" smtClean="0"/>
              <a:t>If one of the tables has multiple table headers and rows, we attempt to extract information from that. If we are unsuccessful we move onto other tables that meet the same criteria.</a:t>
            </a:r>
          </a:p>
          <a:p>
            <a:pPr marL="285750" indent="-285750">
              <a:buFont typeface="Arial" pitchFamily="34" charset="0"/>
              <a:buChar char="•"/>
            </a:pPr>
            <a:r>
              <a:rPr lang="en-US" dirty="0" smtClean="0"/>
              <a:t>If  a table that contains data that we want to extract is identified, the table headers are first extracted and cataloged.</a:t>
            </a:r>
          </a:p>
          <a:p>
            <a:pPr marL="285750" indent="-285750">
              <a:buFont typeface="Arial" pitchFamily="34" charset="0"/>
              <a:buChar char="•"/>
            </a:pPr>
            <a:r>
              <a:rPr lang="en-US" dirty="0" smtClean="0"/>
              <a:t>We then  iterate through the table rows extracting  each &lt;td&gt;  item and put the data under the respective extracted header.</a:t>
            </a:r>
          </a:p>
          <a:p>
            <a:pPr marL="285750" indent="-285750">
              <a:buFont typeface="Arial" pitchFamily="34" charset="0"/>
              <a:buChar char="•"/>
            </a:pPr>
            <a:r>
              <a:rPr lang="en-US" dirty="0" smtClean="0"/>
              <a:t>Once we completed extracting all row data, we reconcile the column name of each extracted table with the anchor terms defined for  each domain to facilitate aggregation of data from multiple sites. This is achieved by checking the SCD type of the extracted data. If there is a matching type, we will replace  the column name with our designated “anchor term”.</a:t>
            </a:r>
          </a:p>
        </p:txBody>
      </p:sp>
      <p:sp>
        <p:nvSpPr>
          <p:cNvPr id="3" name="Title 2"/>
          <p:cNvSpPr>
            <a:spLocks noGrp="1"/>
          </p:cNvSpPr>
          <p:nvPr>
            <p:ph type="title"/>
          </p:nvPr>
        </p:nvSpPr>
        <p:spPr/>
        <p:txBody>
          <a:bodyPr/>
          <a:lstStyle/>
          <a:p>
            <a:pPr algn="ctr"/>
            <a:r>
              <a:rPr lang="en-US" dirty="0" smtClean="0"/>
              <a:t>Table Extractor</a:t>
            </a:r>
            <a:endParaRPr lang="en-US" dirty="0"/>
          </a:p>
        </p:txBody>
      </p:sp>
    </p:spTree>
    <p:extLst>
      <p:ext uri="{BB962C8B-B14F-4D97-AF65-F5344CB8AC3E}">
        <p14:creationId xmlns:p14="http://schemas.microsoft.com/office/powerpoint/2010/main" val="3919048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295400"/>
            <a:ext cx="7680960" cy="5394960"/>
          </a:xfrm>
        </p:spPr>
        <p:txBody>
          <a:bodyPr>
            <a:normAutofit fontScale="92500" lnSpcReduction="10000"/>
          </a:bodyPr>
          <a:lstStyle/>
          <a:p>
            <a:pPr marL="285750" indent="-285750">
              <a:buFont typeface="Arial" pitchFamily="34" charset="0"/>
              <a:buChar char="•"/>
            </a:pPr>
            <a:r>
              <a:rPr lang="en-US" sz="2200" dirty="0" smtClean="0"/>
              <a:t>Our technique starts by parsing the results page looking for all of the &lt;table&gt; tags within.</a:t>
            </a:r>
          </a:p>
          <a:p>
            <a:pPr marL="285750" indent="-285750">
              <a:buFont typeface="Arial" pitchFamily="34" charset="0"/>
              <a:buChar char="•"/>
            </a:pPr>
            <a:r>
              <a:rPr lang="en-US" sz="2200" dirty="0" smtClean="0"/>
              <a:t>Once we have found a table we try to look for its top row with table header data. If this data is found we simply take each header and create a column for it in our extraction data structure. If we can not find a header we simply take the results from the first row and use that as our header values.</a:t>
            </a:r>
          </a:p>
          <a:p>
            <a:pPr marL="285750" indent="-285750">
              <a:buFont typeface="Arial" pitchFamily="34" charset="0"/>
              <a:buChar char="•"/>
            </a:pPr>
            <a:r>
              <a:rPr lang="en-US" sz="2200" dirty="0" smtClean="0"/>
              <a:t>We iterate through the remaining rows of the table and extract each data element and attempt to put it in the appropriate row based on its position.</a:t>
            </a:r>
          </a:p>
          <a:p>
            <a:pPr marL="285750" indent="-285750">
              <a:buFont typeface="Arial" pitchFamily="34" charset="0"/>
              <a:buChar char="•"/>
            </a:pPr>
            <a:r>
              <a:rPr lang="en-US" sz="2200" dirty="0" smtClean="0"/>
              <a:t>Once all of the data has been extracted we use our pattern matching technique to try to identify the data in each column. If the data matches one of the domain specifically defined patterns, we change the header name to a common name we have chosen.</a:t>
            </a:r>
          </a:p>
          <a:p>
            <a:pPr marL="285750" indent="-285750">
              <a:buFont typeface="Arial" pitchFamily="34" charset="0"/>
              <a:buChar char="•"/>
            </a:pPr>
            <a:r>
              <a:rPr lang="en-US" sz="2200" dirty="0" smtClean="0"/>
              <a:t>If we notice one of the values in a column is unlike the others, for example, in a price column we see Sold Out or Not Available, we simply replace the text with an empty block.</a:t>
            </a:r>
          </a:p>
          <a:p>
            <a:pPr marL="285750" indent="-285750">
              <a:buFont typeface="Arial" pitchFamily="34" charset="0"/>
              <a:buChar char="•"/>
            </a:pPr>
            <a:endParaRPr lang="en-US" dirty="0"/>
          </a:p>
        </p:txBody>
      </p:sp>
      <p:sp>
        <p:nvSpPr>
          <p:cNvPr id="3" name="Title 2"/>
          <p:cNvSpPr>
            <a:spLocks noGrp="1"/>
          </p:cNvSpPr>
          <p:nvPr>
            <p:ph type="title"/>
          </p:nvPr>
        </p:nvSpPr>
        <p:spPr/>
        <p:txBody>
          <a:bodyPr/>
          <a:lstStyle/>
          <a:p>
            <a:pPr algn="ctr"/>
            <a:r>
              <a:rPr lang="en-US" dirty="0" smtClean="0"/>
              <a:t>Table Extractor Pseudo code</a:t>
            </a:r>
            <a:endParaRPr lang="en-US" dirty="0"/>
          </a:p>
        </p:txBody>
      </p:sp>
    </p:spTree>
    <p:extLst>
      <p:ext uri="{BB962C8B-B14F-4D97-AF65-F5344CB8AC3E}">
        <p14:creationId xmlns:p14="http://schemas.microsoft.com/office/powerpoint/2010/main" val="356913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1447800"/>
            <a:ext cx="8607538" cy="4495800"/>
          </a:xfrm>
        </p:spPr>
      </p:pic>
      <p:sp>
        <p:nvSpPr>
          <p:cNvPr id="3" name="Title 2"/>
          <p:cNvSpPr>
            <a:spLocks noGrp="1"/>
          </p:cNvSpPr>
          <p:nvPr>
            <p:ph type="title"/>
          </p:nvPr>
        </p:nvSpPr>
        <p:spPr/>
        <p:txBody>
          <a:bodyPr/>
          <a:lstStyle/>
          <a:p>
            <a:pPr algn="ctr"/>
            <a:r>
              <a:rPr lang="en-US" dirty="0" smtClean="0"/>
              <a:t>Table Example</a:t>
            </a:r>
            <a:endParaRPr lang="en-US" dirty="0"/>
          </a:p>
        </p:txBody>
      </p:sp>
    </p:spTree>
    <p:extLst>
      <p:ext uri="{BB962C8B-B14F-4D97-AF65-F5344CB8AC3E}">
        <p14:creationId xmlns:p14="http://schemas.microsoft.com/office/powerpoint/2010/main" val="131953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3400" y="1066800"/>
            <a:ext cx="8153400" cy="5634707"/>
          </a:xfrm>
        </p:spPr>
      </p:pic>
      <p:sp>
        <p:nvSpPr>
          <p:cNvPr id="3" name="Title 2"/>
          <p:cNvSpPr>
            <a:spLocks noGrp="1"/>
          </p:cNvSpPr>
          <p:nvPr>
            <p:ph type="title"/>
          </p:nvPr>
        </p:nvSpPr>
        <p:spPr>
          <a:xfrm>
            <a:off x="685800" y="-152400"/>
            <a:ext cx="7680960" cy="1066800"/>
          </a:xfrm>
        </p:spPr>
        <p:txBody>
          <a:bodyPr/>
          <a:lstStyle/>
          <a:p>
            <a:pPr algn="ctr"/>
            <a:r>
              <a:rPr lang="en-US" dirty="0" smtClean="0"/>
              <a:t>Table Code Example</a:t>
            </a:r>
            <a:endParaRPr lang="en-US" dirty="0"/>
          </a:p>
        </p:txBody>
      </p:sp>
    </p:spTree>
    <p:extLst>
      <p:ext uri="{BB962C8B-B14F-4D97-AF65-F5344CB8AC3E}">
        <p14:creationId xmlns:p14="http://schemas.microsoft.com/office/powerpoint/2010/main" val="3987805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We start by going through the website looking for a parent element that has a large number of child elements sharing a common class name or id.</a:t>
            </a:r>
          </a:p>
          <a:p>
            <a:pPr marL="285750" indent="-285750">
              <a:buFont typeface="Arial" pitchFamily="34" charset="0"/>
              <a:buChar char="•"/>
            </a:pPr>
            <a:r>
              <a:rPr lang="en-US" dirty="0" smtClean="0"/>
              <a:t>Once the parent containing the largest number of similarly named elements is identified we go through each sub elements children extracting the display text and values.</a:t>
            </a:r>
          </a:p>
          <a:p>
            <a:pPr marL="285750" indent="-285750">
              <a:buFont typeface="Arial" pitchFamily="34" charset="0"/>
              <a:buChar char="•"/>
            </a:pPr>
            <a:r>
              <a:rPr lang="en-US" dirty="0" smtClean="0"/>
              <a:t>These extracted values are added into our catalog data structure with the headers being the class name or id of the extracted element.</a:t>
            </a:r>
          </a:p>
          <a:p>
            <a:pPr marL="285750" indent="-285750">
              <a:buFont typeface="Arial" pitchFamily="34" charset="0"/>
              <a:buChar char="•"/>
            </a:pPr>
            <a:r>
              <a:rPr lang="en-US" dirty="0" smtClean="0"/>
              <a:t>We run the extracted data through several tests to try to strip out as much irrelevant information as we can while still maintaining useful data.</a:t>
            </a:r>
          </a:p>
          <a:p>
            <a:pPr marL="285750" indent="-285750">
              <a:buFont typeface="Arial" pitchFamily="34" charset="0"/>
              <a:buChar char="•"/>
            </a:pPr>
            <a:r>
              <a:rPr lang="en-US" dirty="0" smtClean="0"/>
              <a:t>Once all of the data has been filtered we leverage SCD as show in the table extractor to try to label  the underlying data.</a:t>
            </a:r>
            <a:endParaRPr lang="en-US" dirty="0"/>
          </a:p>
        </p:txBody>
      </p:sp>
      <p:sp>
        <p:nvSpPr>
          <p:cNvPr id="3" name="Title 2"/>
          <p:cNvSpPr>
            <a:spLocks noGrp="1"/>
          </p:cNvSpPr>
          <p:nvPr>
            <p:ph type="title"/>
          </p:nvPr>
        </p:nvSpPr>
        <p:spPr/>
        <p:txBody>
          <a:bodyPr/>
          <a:lstStyle/>
          <a:p>
            <a:pPr algn="ctr"/>
            <a:r>
              <a:rPr lang="en-US" dirty="0" smtClean="0"/>
              <a:t>Repeated Data Extractor</a:t>
            </a:r>
            <a:endParaRPr lang="en-US" dirty="0"/>
          </a:p>
        </p:txBody>
      </p:sp>
    </p:spTree>
    <p:extLst>
      <p:ext uri="{BB962C8B-B14F-4D97-AF65-F5344CB8AC3E}">
        <p14:creationId xmlns:p14="http://schemas.microsoft.com/office/powerpoint/2010/main" val="233830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US" sz="2400" dirty="0" smtClean="0"/>
              <a:t>Currently, Google and other search engine technologies only search the surface web, which only accounts for a fraction of the data online.</a:t>
            </a:r>
          </a:p>
          <a:p>
            <a:pPr marL="285750" indent="-285750">
              <a:buFont typeface="Arial" pitchFamily="34" charset="0"/>
              <a:buChar char="•"/>
            </a:pPr>
            <a:r>
              <a:rPr lang="en-US" sz="2400" dirty="0" smtClean="0"/>
              <a:t>In order to search the Deep Web, we must find a way to index the deeper information on the internet. </a:t>
            </a:r>
          </a:p>
          <a:p>
            <a:pPr marL="285750" indent="-285750">
              <a:buFont typeface="Arial" pitchFamily="34" charset="0"/>
              <a:buChar char="•"/>
            </a:pPr>
            <a:r>
              <a:rPr lang="en-US" sz="2400" dirty="0" smtClean="0"/>
              <a:t>The current process of manually entering queries to known Deep web sites is not scalable due to the exponential growth of the internet.</a:t>
            </a:r>
            <a:endParaRPr lang="en-US" sz="2400" dirty="0"/>
          </a:p>
        </p:txBody>
      </p:sp>
      <p:sp>
        <p:nvSpPr>
          <p:cNvPr id="3" name="Title 2"/>
          <p:cNvSpPr>
            <a:spLocks noGrp="1"/>
          </p:cNvSpPr>
          <p:nvPr>
            <p:ph type="title"/>
          </p:nvPr>
        </p:nvSpPr>
        <p:spPr>
          <a:xfrm>
            <a:off x="352426" y="228600"/>
            <a:ext cx="8334374" cy="1066800"/>
          </a:xfrm>
        </p:spPr>
        <p:txBody>
          <a:bodyPr>
            <a:normAutofit fontScale="90000"/>
          </a:bodyPr>
          <a:lstStyle/>
          <a:p>
            <a:r>
              <a:rPr lang="en-US" dirty="0" smtClean="0"/>
              <a:t>Current Search Technology for Deep Web</a:t>
            </a:r>
            <a:endParaRPr lang="en-US" dirty="0"/>
          </a:p>
        </p:txBody>
      </p:sp>
      <p:pic>
        <p:nvPicPr>
          <p:cNvPr id="1026" name="Picture 2" descr="http://imgupld.lunaticoutpost.com/graphic/images/2012/January/19/66FA_4F184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56369"/>
            <a:ext cx="2496127" cy="233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78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285750" indent="-285750">
              <a:buFont typeface="Arial" pitchFamily="34" charset="0"/>
              <a:buChar char="•"/>
            </a:pPr>
            <a:r>
              <a:rPr lang="en-US" dirty="0" smtClean="0"/>
              <a:t>Recursively traverse the results page attempting to locate every web element that has more than 4 sub elements sharing the same </a:t>
            </a:r>
            <a:r>
              <a:rPr lang="en-US" dirty="0" err="1" smtClean="0"/>
              <a:t>classname</a:t>
            </a:r>
            <a:r>
              <a:rPr lang="en-US" dirty="0" smtClean="0"/>
              <a:t> or ID that also make up </a:t>
            </a:r>
            <a:r>
              <a:rPr lang="en-US" dirty="0" err="1" smtClean="0"/>
              <a:t>atleast</a:t>
            </a:r>
            <a:r>
              <a:rPr lang="en-US" dirty="0" smtClean="0"/>
              <a:t> 75% of the total elements of the parent.</a:t>
            </a:r>
          </a:p>
          <a:p>
            <a:pPr marL="285750" indent="-285750">
              <a:buFont typeface="Arial" pitchFamily="34" charset="0"/>
              <a:buChar char="•"/>
            </a:pPr>
            <a:r>
              <a:rPr lang="en-US" dirty="0" smtClean="0"/>
              <a:t>Out of the found elements, the parent element with the largest number of children is our extraction candidate.</a:t>
            </a:r>
          </a:p>
          <a:p>
            <a:pPr marL="285750" indent="-285750">
              <a:buFont typeface="Arial" pitchFamily="34" charset="0"/>
              <a:buChar char="•"/>
            </a:pPr>
            <a:r>
              <a:rPr lang="en-US" dirty="0" smtClean="0"/>
              <a:t>Recursively iterate through this element’s children extracting the text values and matching them up with their given </a:t>
            </a:r>
            <a:r>
              <a:rPr lang="en-US" dirty="0" err="1" smtClean="0"/>
              <a:t>classname</a:t>
            </a:r>
            <a:r>
              <a:rPr lang="en-US" dirty="0" smtClean="0"/>
              <a:t> or ID.</a:t>
            </a:r>
          </a:p>
          <a:p>
            <a:pPr marL="285750" indent="-285750">
              <a:buFont typeface="Arial" pitchFamily="34" charset="0"/>
              <a:buChar char="•"/>
            </a:pPr>
            <a:r>
              <a:rPr lang="en-US" dirty="0" smtClean="0"/>
              <a:t>After all of the text is extracted we attempt to filter out irrelevant information by throwing out groups of elements that are larger or smaller in number than the rest of our extracted elements.</a:t>
            </a:r>
          </a:p>
          <a:p>
            <a:pPr marL="285750" indent="-285750">
              <a:buFont typeface="Arial" pitchFamily="34" charset="0"/>
              <a:buChar char="•"/>
            </a:pPr>
            <a:r>
              <a:rPr lang="en-US" dirty="0" smtClean="0"/>
              <a:t>Next we filter out all element groups that contain the same text data over and over. This technique has the possibility of filtering out things such as name because unless they have a different middle name, all of the results will be the same. We overcome this by keeping anything that matches our query.</a:t>
            </a:r>
          </a:p>
          <a:p>
            <a:pPr marL="285750" indent="-285750">
              <a:buFont typeface="Arial" pitchFamily="34" charset="0"/>
              <a:buChar char="•"/>
            </a:pPr>
            <a:r>
              <a:rPr lang="en-US" dirty="0" smtClean="0"/>
              <a:t>Once we have finished filtering the results we use our pattern matching technique to identify known data types and change their header to our anchor term.</a:t>
            </a:r>
          </a:p>
          <a:p>
            <a:pPr marL="285750" indent="-285750">
              <a:buFont typeface="Arial"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smtClean="0"/>
              <a:t>Repeated Data Extractor Pseudo code</a:t>
            </a:r>
            <a:endParaRPr lang="en-US" dirty="0"/>
          </a:p>
        </p:txBody>
      </p:sp>
    </p:spTree>
    <p:extLst>
      <p:ext uri="{BB962C8B-B14F-4D97-AF65-F5344CB8AC3E}">
        <p14:creationId xmlns:p14="http://schemas.microsoft.com/office/powerpoint/2010/main" val="9219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In addition to extracting the requested information from the results page we also save and store the following site quality information.</a:t>
            </a:r>
          </a:p>
          <a:p>
            <a:pPr marL="285750" indent="-285750">
              <a:buFont typeface="Arial" pitchFamily="34" charset="0"/>
              <a:buChar char="•"/>
            </a:pPr>
            <a:r>
              <a:rPr lang="en-US" dirty="0" smtClean="0"/>
              <a:t>Connection Information (</a:t>
            </a:r>
            <a:r>
              <a:rPr lang="en-US" dirty="0" err="1" smtClean="0"/>
              <a:t>URL,Protocol,html</a:t>
            </a:r>
            <a:r>
              <a:rPr lang="en-US" dirty="0" smtClean="0"/>
              <a:t> </a:t>
            </a:r>
            <a:r>
              <a:rPr lang="en-US" dirty="0" err="1" smtClean="0"/>
              <a:t>headers,wait</a:t>
            </a:r>
            <a:r>
              <a:rPr lang="en-US" dirty="0" smtClean="0"/>
              <a:t> time)</a:t>
            </a:r>
            <a:endParaRPr lang="en-US" dirty="0"/>
          </a:p>
          <a:p>
            <a:pPr marL="285750" indent="-285750">
              <a:buFont typeface="Arial" pitchFamily="34" charset="0"/>
              <a:buChar char="•"/>
            </a:pPr>
            <a:r>
              <a:rPr lang="en-US" dirty="0" smtClean="0"/>
              <a:t>Input Boxes </a:t>
            </a:r>
            <a:r>
              <a:rPr lang="en-US" dirty="0" err="1" smtClean="0"/>
              <a:t>classnames</a:t>
            </a:r>
            <a:r>
              <a:rPr lang="en-US" dirty="0" smtClean="0"/>
              <a:t>/ids</a:t>
            </a:r>
          </a:p>
          <a:p>
            <a:pPr marL="285750" indent="-285750">
              <a:buFont typeface="Arial" pitchFamily="34" charset="0"/>
              <a:buChar char="•"/>
            </a:pPr>
            <a:r>
              <a:rPr lang="en-US" dirty="0" smtClean="0"/>
              <a:t>Submit button </a:t>
            </a:r>
            <a:r>
              <a:rPr lang="en-US" dirty="0" err="1" smtClean="0"/>
              <a:t>classname</a:t>
            </a:r>
            <a:r>
              <a:rPr lang="en-US" dirty="0" smtClean="0"/>
              <a:t>/id</a:t>
            </a:r>
          </a:p>
          <a:p>
            <a:pPr marL="285750" indent="-285750">
              <a:buFont typeface="Arial" pitchFamily="34" charset="0"/>
              <a:buChar char="•"/>
            </a:pPr>
            <a:r>
              <a:rPr lang="en-US" dirty="0" smtClean="0"/>
              <a:t>Results headings </a:t>
            </a:r>
            <a:r>
              <a:rPr lang="en-US" dirty="0" err="1" smtClean="0"/>
              <a:t>classnames</a:t>
            </a:r>
            <a:r>
              <a:rPr lang="en-US" dirty="0" smtClean="0"/>
              <a:t>/ids</a:t>
            </a:r>
          </a:p>
          <a:p>
            <a:pPr marL="285750" indent="-285750">
              <a:buFont typeface="Arial" pitchFamily="34" charset="0"/>
              <a:buChar char="•"/>
            </a:pPr>
            <a:r>
              <a:rPr lang="en-US" dirty="0" smtClean="0"/>
              <a:t>This information is stored such that in the future it might be possible to create a submission technique that doesn’t even have to visit/scrape the web page at all.</a:t>
            </a:r>
          </a:p>
          <a:p>
            <a:pPr marL="285750" indent="-285750">
              <a:buFont typeface="Arial" pitchFamily="34" charset="0"/>
              <a:buChar char="•"/>
            </a:pPr>
            <a:r>
              <a:rPr lang="en-US" dirty="0" smtClean="0"/>
              <a:t>Currently we use the Input Boxes and Submit information such that we don’t have to try to find partial matches every time.</a:t>
            </a:r>
          </a:p>
        </p:txBody>
      </p:sp>
      <p:sp>
        <p:nvSpPr>
          <p:cNvPr id="3" name="Title 2"/>
          <p:cNvSpPr>
            <a:spLocks noGrp="1"/>
          </p:cNvSpPr>
          <p:nvPr>
            <p:ph type="title"/>
          </p:nvPr>
        </p:nvSpPr>
        <p:spPr/>
        <p:txBody>
          <a:bodyPr/>
          <a:lstStyle/>
          <a:p>
            <a:pPr algn="ctr"/>
            <a:r>
              <a:rPr lang="en-US" dirty="0" smtClean="0"/>
              <a:t>Additional Information Extraction</a:t>
            </a:r>
            <a:endParaRPr lang="en-US" dirty="0"/>
          </a:p>
        </p:txBody>
      </p:sp>
    </p:spTree>
    <p:extLst>
      <p:ext uri="{BB962C8B-B14F-4D97-AF65-F5344CB8AC3E}">
        <p14:creationId xmlns:p14="http://schemas.microsoft.com/office/powerpoint/2010/main" val="290755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1447800"/>
            <a:ext cx="7467600" cy="5089525"/>
          </a:xfrm>
        </p:spPr>
      </p:pic>
      <p:sp>
        <p:nvSpPr>
          <p:cNvPr id="3" name="Title 2"/>
          <p:cNvSpPr>
            <a:spLocks noGrp="1"/>
          </p:cNvSpPr>
          <p:nvPr>
            <p:ph type="title"/>
          </p:nvPr>
        </p:nvSpPr>
        <p:spPr/>
        <p:txBody>
          <a:bodyPr/>
          <a:lstStyle/>
          <a:p>
            <a:pPr algn="ctr"/>
            <a:r>
              <a:rPr lang="en-US" dirty="0" smtClean="0"/>
              <a:t>Repeated Data Example</a:t>
            </a:r>
            <a:endParaRPr lang="en-US" dirty="0"/>
          </a:p>
        </p:txBody>
      </p:sp>
    </p:spTree>
    <p:extLst>
      <p:ext uri="{BB962C8B-B14F-4D97-AF65-F5344CB8AC3E}">
        <p14:creationId xmlns:p14="http://schemas.microsoft.com/office/powerpoint/2010/main" val="131685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1676400"/>
            <a:ext cx="8591400" cy="4038600"/>
          </a:xfrm>
        </p:spPr>
      </p:pic>
      <p:sp>
        <p:nvSpPr>
          <p:cNvPr id="3" name="Title 2"/>
          <p:cNvSpPr>
            <a:spLocks noGrp="1"/>
          </p:cNvSpPr>
          <p:nvPr>
            <p:ph type="title"/>
          </p:nvPr>
        </p:nvSpPr>
        <p:spPr/>
        <p:txBody>
          <a:bodyPr/>
          <a:lstStyle/>
          <a:p>
            <a:pPr algn="ctr"/>
            <a:r>
              <a:rPr lang="en-US" dirty="0" smtClean="0"/>
              <a:t>Repeated Data Code</a:t>
            </a:r>
            <a:endParaRPr lang="en-US" dirty="0"/>
          </a:p>
        </p:txBody>
      </p:sp>
    </p:spTree>
    <p:extLst>
      <p:ext uri="{BB962C8B-B14F-4D97-AF65-F5344CB8AC3E}">
        <p14:creationId xmlns:p14="http://schemas.microsoft.com/office/powerpoint/2010/main" val="336240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itchFamily="34" charset="0"/>
              <a:buChar char="•"/>
              <a:defRPr/>
            </a:pPr>
            <a:r>
              <a:rPr lang="en-US" dirty="0"/>
              <a:t>Uses predefined regular expressions for expected values to identify data on a results page (for flight, expected values would include flight no. and price</a:t>
            </a:r>
            <a:r>
              <a:rPr lang="en-US" dirty="0" smtClean="0"/>
              <a:t>).</a:t>
            </a:r>
            <a:endParaRPr lang="en-US" dirty="0"/>
          </a:p>
          <a:p>
            <a:pPr marL="342900" indent="-342900">
              <a:buFont typeface="Arial" pitchFamily="34" charset="0"/>
              <a:buChar char="•"/>
              <a:defRPr/>
            </a:pPr>
            <a:r>
              <a:rPr lang="en-US" dirty="0"/>
              <a:t>Once these data have been found, they are annotated with tags so that they can be easily referred to and/or retrieved later</a:t>
            </a:r>
            <a:r>
              <a:rPr lang="en-US" dirty="0" smtClean="0"/>
              <a:t>.</a:t>
            </a:r>
            <a:endParaRPr lang="en-US" dirty="0"/>
          </a:p>
          <a:p>
            <a:pPr marL="342900" indent="-342900">
              <a:buFont typeface="Arial" pitchFamily="34" charset="0"/>
              <a:buChar char="•"/>
              <a:defRPr/>
            </a:pPr>
            <a:r>
              <a:rPr lang="en-US" dirty="0"/>
              <a:t>The data are extracted one at a time until an instance of each has occurred. </a:t>
            </a:r>
            <a:endParaRPr lang="en-US" dirty="0" smtClean="0"/>
          </a:p>
          <a:p>
            <a:pPr marL="342900" indent="-342900">
              <a:buFont typeface="Arial" pitchFamily="34" charset="0"/>
              <a:buChar char="•"/>
              <a:defRPr/>
            </a:pPr>
            <a:r>
              <a:rPr lang="en-US" dirty="0" smtClean="0"/>
              <a:t>The </a:t>
            </a:r>
            <a:r>
              <a:rPr lang="en-US" dirty="0"/>
              <a:t>order in which they were found is recorded for extracting the rest of the data. That way, if there is one </a:t>
            </a:r>
            <a:r>
              <a:rPr lang="en-US" dirty="0" smtClean="0"/>
              <a:t>row that is missing a datum, the extractor will recognize this and account for it.</a:t>
            </a:r>
          </a:p>
          <a:p>
            <a:pPr marL="342900" indent="-342900">
              <a:buFont typeface="Arial" pitchFamily="34" charset="0"/>
              <a:buChar char="•"/>
              <a:defRPr/>
            </a:pPr>
            <a:r>
              <a:rPr lang="en-US" dirty="0" smtClean="0"/>
              <a:t>This method is very effective at grabbing the required information precisely, however it is incapable of extracting data types that we are unfamiliar with. </a:t>
            </a:r>
            <a:endParaRPr lang="en-US" dirty="0"/>
          </a:p>
          <a:p>
            <a:pPr marL="285750" indent="-285750">
              <a:buFont typeface="Arial" pitchFamily="34" charset="0"/>
              <a:buChar char="•"/>
            </a:pPr>
            <a:endParaRPr lang="en-US" dirty="0"/>
          </a:p>
        </p:txBody>
      </p:sp>
      <p:sp>
        <p:nvSpPr>
          <p:cNvPr id="3" name="Title 2"/>
          <p:cNvSpPr>
            <a:spLocks noGrp="1"/>
          </p:cNvSpPr>
          <p:nvPr>
            <p:ph type="title"/>
          </p:nvPr>
        </p:nvSpPr>
        <p:spPr/>
        <p:txBody>
          <a:bodyPr/>
          <a:lstStyle/>
          <a:p>
            <a:pPr algn="ctr"/>
            <a:r>
              <a:rPr lang="en-US" dirty="0" smtClean="0"/>
              <a:t>Pattern-based Extractor</a:t>
            </a:r>
            <a:endParaRPr lang="en-US" dirty="0"/>
          </a:p>
        </p:txBody>
      </p:sp>
    </p:spTree>
    <p:extLst>
      <p:ext uri="{BB962C8B-B14F-4D97-AF65-F5344CB8AC3E}">
        <p14:creationId xmlns:p14="http://schemas.microsoft.com/office/powerpoint/2010/main" val="422009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In the above example, the annotated extractor would recognize that even though the row with flight number 3215 does not contain any prices, it is in fact a complete row. It will fill any cell that would normally contain a price with an empty string to avoid misalignment of data. </a:t>
            </a:r>
          </a:p>
        </p:txBody>
      </p:sp>
      <p:sp>
        <p:nvSpPr>
          <p:cNvPr id="3" name="Title 2"/>
          <p:cNvSpPr>
            <a:spLocks noGrp="1"/>
          </p:cNvSpPr>
          <p:nvPr>
            <p:ph type="title"/>
          </p:nvPr>
        </p:nvSpPr>
        <p:spPr>
          <a:xfrm>
            <a:off x="-2286000" y="-1447800"/>
            <a:ext cx="7680960" cy="1066800"/>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15327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21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242560"/>
          </a:xfrm>
        </p:spPr>
        <p:txBody>
          <a:bodyPr>
            <a:normAutofit/>
          </a:bodyPr>
          <a:lstStyle/>
          <a:p>
            <a:pPr>
              <a:buFont typeface="Arial" charset="0"/>
              <a:buChar char="•"/>
            </a:pPr>
            <a:r>
              <a:rPr lang="en-US" dirty="0"/>
              <a:t>Regardless of the extraction method, the extracted data is processed here</a:t>
            </a:r>
            <a:r>
              <a:rPr lang="en-US" dirty="0" smtClean="0"/>
              <a:t>.</a:t>
            </a:r>
            <a:endParaRPr lang="en-US" dirty="0"/>
          </a:p>
          <a:p>
            <a:pPr>
              <a:buFont typeface="Arial" charset="0"/>
              <a:buChar char="•"/>
            </a:pPr>
            <a:r>
              <a:rPr lang="en-US" dirty="0"/>
              <a:t>This program will use regular expressions of data types and small clusters of terms to identify data headers. Data headers that are recognized are presented using the existing cluster keyword</a:t>
            </a:r>
            <a:r>
              <a:rPr lang="en-US" dirty="0" smtClean="0"/>
              <a:t>.</a:t>
            </a:r>
            <a:endParaRPr lang="en-US" dirty="0"/>
          </a:p>
          <a:p>
            <a:pPr>
              <a:buFont typeface="Arial" charset="0"/>
              <a:buChar char="•"/>
            </a:pPr>
            <a:r>
              <a:rPr lang="en-US" dirty="0"/>
              <a:t>If the header name is not recognized, the data is analyzed and if the data matches the data requirements of a known cluster, the new header is added to that cluster for future recognition</a:t>
            </a:r>
            <a:r>
              <a:rPr lang="en-US" dirty="0" smtClean="0"/>
              <a:t>.</a:t>
            </a:r>
            <a:endParaRPr lang="en-US" dirty="0"/>
          </a:p>
          <a:p>
            <a:pPr>
              <a:buFont typeface="Arial" charset="0"/>
              <a:buChar char="•"/>
            </a:pPr>
            <a:r>
              <a:rPr lang="en-US" dirty="0"/>
              <a:t>If the header name is not recognized and the data matches a regular expression but the data types that they match are not associated with a know cluster, then a cluster is created with the header name as the </a:t>
            </a:r>
            <a:r>
              <a:rPr lang="en-US" dirty="0" smtClean="0"/>
              <a:t>keyword</a:t>
            </a:r>
            <a:endParaRPr lang="en-US" dirty="0"/>
          </a:p>
          <a:p>
            <a:pPr>
              <a:buFont typeface="Arial" charset="0"/>
              <a:buChar char="•"/>
            </a:pPr>
            <a:r>
              <a:rPr lang="en-US" dirty="0"/>
              <a:t>Any misalignments in the table are also corrected by the </a:t>
            </a:r>
            <a:r>
              <a:rPr lang="en-US" dirty="0" smtClean="0"/>
              <a:t>program by inserting empty strings into cells until data is aligned.</a:t>
            </a:r>
          </a:p>
          <a:p>
            <a:pPr>
              <a:buFont typeface="Arial" charset="0"/>
              <a:buChar char="•"/>
            </a:pPr>
            <a:r>
              <a:rPr lang="en-US" dirty="0" smtClean="0"/>
              <a:t>What if a header is not recognized and the data does not match an SCD pattern? In the future, work could be done in the area of automatic SCD pattern generation. This would require large sample sizes but would enable an expansion of recognized data types.</a:t>
            </a:r>
            <a:endParaRPr lang="en-US" dirty="0"/>
          </a:p>
          <a:p>
            <a:endParaRPr lang="en-US" dirty="0"/>
          </a:p>
        </p:txBody>
      </p:sp>
      <p:sp>
        <p:nvSpPr>
          <p:cNvPr id="3" name="Title 2"/>
          <p:cNvSpPr>
            <a:spLocks noGrp="1"/>
          </p:cNvSpPr>
          <p:nvPr>
            <p:ph type="title"/>
          </p:nvPr>
        </p:nvSpPr>
        <p:spPr/>
        <p:txBody>
          <a:bodyPr/>
          <a:lstStyle/>
          <a:p>
            <a:pPr algn="ctr"/>
            <a:r>
              <a:rPr lang="en-US" dirty="0" smtClean="0"/>
              <a:t>Data Recognition</a:t>
            </a:r>
            <a:endParaRPr lang="en-US" dirty="0"/>
          </a:p>
        </p:txBody>
      </p:sp>
    </p:spTree>
    <p:extLst>
      <p:ext uri="{BB962C8B-B14F-4D97-AF65-F5344CB8AC3E}">
        <p14:creationId xmlns:p14="http://schemas.microsoft.com/office/powerpoint/2010/main" val="2549646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sz="2200" dirty="0" smtClean="0"/>
              <a:t>We are unable to submit to a large amount of websites due to not supporting drop down boxes and multi value text boxes. Once these are implemented we should be able to accurately submit to many more sites.</a:t>
            </a:r>
          </a:p>
          <a:p>
            <a:pPr marL="285750" indent="-285750">
              <a:buFont typeface="Arial" pitchFamily="34" charset="0"/>
              <a:buChar char="•"/>
            </a:pPr>
            <a:r>
              <a:rPr lang="en-US" sz="2200" dirty="0" smtClean="0"/>
              <a:t>Our extraction methods, while very generic, need to a little more work to be tweaked to support the small differences between websites.</a:t>
            </a:r>
          </a:p>
          <a:p>
            <a:pPr marL="285750" indent="-285750">
              <a:buFont typeface="Arial" pitchFamily="34" charset="0"/>
              <a:buChar char="•"/>
            </a:pPr>
            <a:r>
              <a:rPr lang="en-US" sz="2200" dirty="0" smtClean="0"/>
              <a:t>Selenium currently does not support many </a:t>
            </a:r>
            <a:r>
              <a:rPr lang="en-US" sz="2200" dirty="0" err="1" smtClean="0"/>
              <a:t>javascript</a:t>
            </a:r>
            <a:r>
              <a:rPr lang="en-US" sz="2200" dirty="0" smtClean="0"/>
              <a:t> functions that modern browsers support. Once selenium catches up with the standards set by Chrome, Firefox, and Internet Explorer we will have a better chance at submitting to more websites with redirection pages and scripts.</a:t>
            </a:r>
          </a:p>
          <a:p>
            <a:pPr marL="285750" indent="-285750">
              <a:buFont typeface="Arial" pitchFamily="34" charset="0"/>
              <a:buChar char="•"/>
            </a:pPr>
            <a:endParaRPr lang="en-US" dirty="0"/>
          </a:p>
        </p:txBody>
      </p:sp>
      <p:sp>
        <p:nvSpPr>
          <p:cNvPr id="3" name="Title 2"/>
          <p:cNvSpPr>
            <a:spLocks noGrp="1"/>
          </p:cNvSpPr>
          <p:nvPr>
            <p:ph type="title"/>
          </p:nvPr>
        </p:nvSpPr>
        <p:spPr/>
        <p:txBody>
          <a:bodyPr/>
          <a:lstStyle/>
          <a:p>
            <a:pPr algn="ctr"/>
            <a:r>
              <a:rPr lang="en-US" dirty="0" smtClean="0"/>
              <a:t>Future Work</a:t>
            </a:r>
            <a:endParaRPr lang="en-US" dirty="0"/>
          </a:p>
        </p:txBody>
      </p:sp>
    </p:spTree>
    <p:extLst>
      <p:ext uri="{BB962C8B-B14F-4D97-AF65-F5344CB8AC3E}">
        <p14:creationId xmlns:p14="http://schemas.microsoft.com/office/powerpoint/2010/main" val="88712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447800"/>
            <a:ext cx="7680960" cy="4724400"/>
          </a:xfrm>
        </p:spPr>
        <p:txBody>
          <a:bodyPr/>
          <a:lstStyle/>
          <a:p>
            <a:endParaRPr lang="en-US" dirty="0"/>
          </a:p>
        </p:txBody>
      </p:sp>
      <p:sp>
        <p:nvSpPr>
          <p:cNvPr id="3" name="Title 2"/>
          <p:cNvSpPr>
            <a:spLocks noGrp="1"/>
          </p:cNvSpPr>
          <p:nvPr>
            <p:ph type="title"/>
          </p:nvPr>
        </p:nvSpPr>
        <p:spPr>
          <a:xfrm>
            <a:off x="381000" y="2667000"/>
            <a:ext cx="7877174" cy="1219200"/>
          </a:xfrm>
        </p:spPr>
        <p:txBody>
          <a:bodyPr>
            <a:normAutofit fontScale="90000"/>
          </a:bodyPr>
          <a:lstStyle/>
          <a:p>
            <a:pPr algn="ctr"/>
            <a:r>
              <a:rPr lang="en-US" dirty="0" smtClean="0"/>
              <a:t>Thanks!</a:t>
            </a:r>
            <a:br>
              <a:rPr lang="en-US" dirty="0" smtClean="0"/>
            </a:br>
            <a:r>
              <a:rPr lang="en-US" dirty="0" smtClean="0"/>
              <a:t>:D</a:t>
            </a:r>
            <a:endParaRPr lang="en-US" dirty="0"/>
          </a:p>
        </p:txBody>
      </p:sp>
    </p:spTree>
    <p:extLst>
      <p:ext uri="{BB962C8B-B14F-4D97-AF65-F5344CB8AC3E}">
        <p14:creationId xmlns:p14="http://schemas.microsoft.com/office/powerpoint/2010/main" val="15255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524000"/>
            <a:ext cx="7680960" cy="4724400"/>
          </a:xfrm>
        </p:spPr>
        <p:txBody>
          <a:bodyPr wrap="square" rIns="640080">
            <a:normAutofit/>
          </a:bodyPr>
          <a:lstStyle/>
          <a:p>
            <a:pPr marL="285750" indent="-285750">
              <a:buFont typeface="Arial" pitchFamily="34" charset="0"/>
              <a:buChar char="•"/>
            </a:pPr>
            <a:r>
              <a:rPr lang="en-US" sz="1900" dirty="0" smtClean="0"/>
              <a:t>A previous program, called “Deep Peep”, was developed at the University of Utah. </a:t>
            </a:r>
          </a:p>
          <a:p>
            <a:pPr marL="285750" indent="-285750">
              <a:buFont typeface="Arial" pitchFamily="34" charset="0"/>
              <a:buChar char="•"/>
            </a:pPr>
            <a:r>
              <a:rPr lang="en-US" sz="1900" dirty="0" smtClean="0"/>
              <a:t>This program would crawl the web and catalogue deep web site by indexing its entry points (query forms)</a:t>
            </a:r>
          </a:p>
          <a:p>
            <a:pPr marL="342900" indent="-342900">
              <a:buFont typeface="Arial" pitchFamily="34" charset="0"/>
              <a:buChar char="•"/>
            </a:pPr>
            <a:r>
              <a:rPr lang="en-US" sz="1900" dirty="0" smtClean="0"/>
              <a:t>Upon user query, Deep Peep would return a number of related query forms in ranked order, so someone looking for a hotel</a:t>
            </a:r>
            <a:r>
              <a:rPr lang="en-US" sz="1900" dirty="0"/>
              <a:t>,</a:t>
            </a:r>
            <a:r>
              <a:rPr lang="en-US" sz="1900" dirty="0" smtClean="0"/>
              <a:t> for example, would be presented with several hotel booking sites.</a:t>
            </a:r>
          </a:p>
          <a:p>
            <a:pPr marL="285750" indent="-285750">
              <a:buFont typeface="Arial" pitchFamily="34" charset="0"/>
              <a:buChar char="•"/>
            </a:pPr>
            <a:r>
              <a:rPr lang="en-US" sz="1900" dirty="0" smtClean="0"/>
              <a:t>Deep Peep’s limitations were that:</a:t>
            </a:r>
          </a:p>
          <a:p>
            <a:pPr marL="457200" lvl="1" indent="-285750"/>
            <a:r>
              <a:rPr lang="en-US" sz="1900" dirty="0" smtClean="0"/>
              <a:t>The user had to submit multiple redundant queries to all </a:t>
            </a:r>
          </a:p>
          <a:p>
            <a:pPr lvl="1" indent="0">
              <a:buNone/>
            </a:pPr>
            <a:r>
              <a:rPr lang="en-US" sz="1900" dirty="0" smtClean="0"/>
              <a:t>       the sites to get  data from deep web </a:t>
            </a:r>
          </a:p>
          <a:p>
            <a:pPr marL="457200" lvl="1" indent="-285750"/>
            <a:r>
              <a:rPr lang="en-US" sz="1900" dirty="0" smtClean="0"/>
              <a:t>It assumes that the entry point  completely characterizes </a:t>
            </a:r>
            <a:endParaRPr lang="en-US" sz="1900" dirty="0" smtClean="0"/>
          </a:p>
          <a:p>
            <a:pPr lvl="1" indent="0">
              <a:buNone/>
            </a:pPr>
            <a:r>
              <a:rPr lang="en-US" sz="1900" dirty="0" smtClean="0"/>
              <a:t> </a:t>
            </a:r>
            <a:r>
              <a:rPr lang="en-US" sz="1900" dirty="0" smtClean="0"/>
              <a:t>data in deep web.</a:t>
            </a:r>
          </a:p>
          <a:p>
            <a:endParaRPr lang="en-US" dirty="0"/>
          </a:p>
        </p:txBody>
      </p:sp>
      <p:sp>
        <p:nvSpPr>
          <p:cNvPr id="3" name="Title 2"/>
          <p:cNvSpPr>
            <a:spLocks noGrp="1"/>
          </p:cNvSpPr>
          <p:nvPr>
            <p:ph type="title"/>
          </p:nvPr>
        </p:nvSpPr>
        <p:spPr/>
        <p:txBody>
          <a:bodyPr/>
          <a:lstStyle/>
          <a:p>
            <a:pPr algn="ctr"/>
            <a:r>
              <a:rPr lang="en-US" dirty="0" smtClean="0"/>
              <a:t>Related Work : Deep Peep</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51052"/>
            <a:ext cx="2510905" cy="227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18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066800"/>
            <a:ext cx="7680960" cy="4724400"/>
          </a:xfrm>
        </p:spPr>
        <p:txBody>
          <a:bodyPr>
            <a:normAutofit/>
          </a:bodyPr>
          <a:lstStyle/>
          <a:p>
            <a:pPr marL="285750" indent="-285750">
              <a:buFont typeface="Arial" pitchFamily="34" charset="0"/>
              <a:buChar char="•"/>
            </a:pPr>
            <a:r>
              <a:rPr lang="en-US" sz="2800" dirty="0" smtClean="0"/>
              <a:t>Last summer, REU students working for Dr. Ngu designed a service that would crawl the internet to find domain-specific Deep web sites such as airfare, hotels, and people-finders.</a:t>
            </a:r>
          </a:p>
          <a:p>
            <a:pPr marL="285750" indent="-285750">
              <a:buFont typeface="Arial" pitchFamily="34" charset="0"/>
              <a:buChar char="•"/>
            </a:pPr>
            <a:r>
              <a:rPr lang="en-US" sz="2800" dirty="0" smtClean="0"/>
              <a:t>This generalized Deep web discovery framework can achieve high precision by leveraging Service Class Description (SCD) for verifying result page one it is successfully submitted.</a:t>
            </a:r>
            <a:endParaRPr lang="en-US" sz="2800" dirty="0"/>
          </a:p>
        </p:txBody>
      </p:sp>
      <p:sp>
        <p:nvSpPr>
          <p:cNvPr id="3" name="Title 2"/>
          <p:cNvSpPr>
            <a:spLocks noGrp="1"/>
          </p:cNvSpPr>
          <p:nvPr>
            <p:ph type="title"/>
          </p:nvPr>
        </p:nvSpPr>
        <p:spPr>
          <a:xfrm>
            <a:off x="464820" y="0"/>
            <a:ext cx="7680960" cy="1066800"/>
          </a:xfrm>
        </p:spPr>
        <p:txBody>
          <a:bodyPr/>
          <a:lstStyle/>
          <a:p>
            <a:pPr algn="ctr"/>
            <a:r>
              <a:rPr lang="en-US" dirty="0" smtClean="0"/>
              <a:t>Background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749800"/>
            <a:ext cx="31623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802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Generalized Deep Web Discovery Framework</a:t>
            </a:r>
            <a:endParaRPr lang="en-US" dirty="0"/>
          </a:p>
        </p:txBody>
      </p:sp>
      <p:pic>
        <p:nvPicPr>
          <p:cNvPr id="5" name="Picture 4" descr="frame1-crop.jpg"/>
          <p:cNvPicPr>
            <a:picLocks noChangeAspect="1"/>
          </p:cNvPicPr>
          <p:nvPr/>
        </p:nvPicPr>
        <p:blipFill>
          <a:blip r:embed="rId2"/>
          <a:stretch>
            <a:fillRect/>
          </a:stretch>
        </p:blipFill>
        <p:spPr>
          <a:xfrm>
            <a:off x="304800" y="1447800"/>
            <a:ext cx="8172450" cy="50130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342900" indent="-342900">
              <a:buFont typeface="Arial" pitchFamily="34" charset="0"/>
              <a:buChar char="•"/>
            </a:pPr>
            <a:r>
              <a:rPr lang="en-US" sz="3200" dirty="0" smtClean="0"/>
              <a:t>An SCD is a “service class description”, an XML file used to describe what a domain specific web page should contain.</a:t>
            </a:r>
          </a:p>
          <a:p>
            <a:pPr marL="342900" indent="-342900">
              <a:buFont typeface="Arial" pitchFamily="34" charset="0"/>
              <a:buChar char="•"/>
            </a:pPr>
            <a:r>
              <a:rPr lang="en-US" sz="3200" dirty="0" smtClean="0"/>
              <a:t>It uses regular expressions to indicate the expected content of the service site. </a:t>
            </a:r>
          </a:p>
          <a:p>
            <a:pPr marL="342900" indent="-342900">
              <a:buFont typeface="Arial" pitchFamily="34" charset="0"/>
              <a:buChar char="•"/>
            </a:pPr>
            <a:r>
              <a:rPr lang="en-US" sz="3200" dirty="0" smtClean="0"/>
              <a:t>For example, the result page of a flight booking site would be expected to contain terms such as “departure date” and the result page would have time pattern such as 09:45 AM .</a:t>
            </a:r>
            <a:endParaRPr lang="en-US" sz="3200" dirty="0"/>
          </a:p>
        </p:txBody>
      </p:sp>
      <p:sp>
        <p:nvSpPr>
          <p:cNvPr id="3" name="Title 2"/>
          <p:cNvSpPr>
            <a:spLocks noGrp="1"/>
          </p:cNvSpPr>
          <p:nvPr>
            <p:ph type="title"/>
          </p:nvPr>
        </p:nvSpPr>
        <p:spPr/>
        <p:txBody>
          <a:bodyPr/>
          <a:lstStyle/>
          <a:p>
            <a:pPr algn="ctr"/>
            <a:r>
              <a:rPr lang="en-US" dirty="0" smtClean="0"/>
              <a:t>SCD</a:t>
            </a:r>
            <a:endParaRPr lang="en-US" dirty="0"/>
          </a:p>
        </p:txBody>
      </p:sp>
    </p:spTree>
    <p:extLst>
      <p:ext uri="{BB962C8B-B14F-4D97-AF65-F5344CB8AC3E}">
        <p14:creationId xmlns:p14="http://schemas.microsoft.com/office/powerpoint/2010/main" val="347774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463040"/>
            <a:ext cx="9144000" cy="4724400"/>
          </a:xfrm>
        </p:spPr>
        <p:txBody>
          <a:bodyPr/>
          <a:lstStyle/>
          <a:p>
            <a:endParaRPr lang="en-US" sz="2400" dirty="0"/>
          </a:p>
          <a:p>
            <a:r>
              <a:rPr lang="en-US" sz="2400" dirty="0" smtClean="0"/>
              <a:t>The “time” example type will annotate the arrival and departure times of a site </a:t>
            </a:r>
            <a:r>
              <a:rPr lang="en-US" sz="2400" dirty="0" smtClean="0">
                <a:solidFill>
                  <a:srgbClr val="FF0000"/>
                </a:solidFill>
              </a:rPr>
              <a:t>without grabbing flight number or price.</a:t>
            </a:r>
          </a:p>
          <a:p>
            <a:endParaRPr lang="en-US" sz="2400" dirty="0"/>
          </a:p>
          <a:p>
            <a:pPr algn="ctr"/>
            <a:r>
              <a:rPr lang="en-US" sz="1900" dirty="0" smtClean="0"/>
              <a:t>&lt;</a:t>
            </a:r>
            <a:r>
              <a:rPr lang="en-US" sz="1900" dirty="0"/>
              <a:t>type name="time" type="string" pattern="([0-9</a:t>
            </a:r>
            <a:r>
              <a:rPr lang="en-US" sz="1900" dirty="0" smtClean="0"/>
              <a:t>]{1,2</a:t>
            </a:r>
            <a:r>
              <a:rPr lang="en-US" sz="1900" dirty="0"/>
              <a:t>})([:]{1})([0-9]{2})" /&gt;	</a:t>
            </a:r>
          </a:p>
        </p:txBody>
      </p:sp>
      <p:sp>
        <p:nvSpPr>
          <p:cNvPr id="3" name="Title 2"/>
          <p:cNvSpPr>
            <a:spLocks noGrp="1"/>
          </p:cNvSpPr>
          <p:nvPr>
            <p:ph type="title"/>
          </p:nvPr>
        </p:nvSpPr>
        <p:spPr/>
        <p:txBody>
          <a:bodyPr/>
          <a:lstStyle/>
          <a:p>
            <a:pPr algn="ctr"/>
            <a:r>
              <a:rPr lang="en-US" dirty="0" smtClean="0"/>
              <a:t>Example of an SCD</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91000"/>
            <a:ext cx="71247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45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285750" indent="-285750">
              <a:buFont typeface="Arial" pitchFamily="34" charset="0"/>
              <a:buChar char="•"/>
            </a:pPr>
            <a:r>
              <a:rPr lang="en-US" sz="2800" dirty="0" smtClean="0"/>
              <a:t>Upon successful submission of query to a Deep web site, extract all relevant site information (functional and non-functional) and create a catalog of the discovered Deep web site which will facilitates future automatic query to that site</a:t>
            </a:r>
          </a:p>
          <a:p>
            <a:pPr marL="285750" indent="-285750">
              <a:buFont typeface="Arial" pitchFamily="34" charset="0"/>
              <a:buChar char="•"/>
            </a:pPr>
            <a:r>
              <a:rPr lang="en-US" sz="2800" dirty="0" smtClean="0"/>
              <a:t>Provide  a domain specific deep web exploration service that can query across multiple Deep web sites of a particular domain and  dynamically aggregate the result from multiple sites</a:t>
            </a:r>
          </a:p>
          <a:p>
            <a:pPr marL="285750" indent="-285750">
              <a:buFont typeface="Arial" pitchFamily="34" charset="0"/>
              <a:buChar char="•"/>
            </a:pPr>
            <a:r>
              <a:rPr lang="en-US" sz="2800" dirty="0" smtClean="0"/>
              <a:t>Achieve high success rate in the automatic query submission process </a:t>
            </a:r>
          </a:p>
        </p:txBody>
      </p:sp>
      <p:sp>
        <p:nvSpPr>
          <p:cNvPr id="3" name="Title 2"/>
          <p:cNvSpPr>
            <a:spLocks noGrp="1"/>
          </p:cNvSpPr>
          <p:nvPr>
            <p:ph type="title"/>
          </p:nvPr>
        </p:nvSpPr>
        <p:spPr/>
        <p:txBody>
          <a:bodyPr/>
          <a:lstStyle/>
          <a:p>
            <a:pPr algn="ctr"/>
            <a:r>
              <a:rPr lang="en-US" dirty="0" smtClean="0"/>
              <a:t>Our Goal</a:t>
            </a:r>
            <a:endParaRPr lang="en-US" dirty="0"/>
          </a:p>
        </p:txBody>
      </p:sp>
    </p:spTree>
    <p:extLst>
      <p:ext uri="{BB962C8B-B14F-4D97-AF65-F5344CB8AC3E}">
        <p14:creationId xmlns:p14="http://schemas.microsoft.com/office/powerpoint/2010/main" val="2219336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371600"/>
            <a:ext cx="8334374" cy="5486400"/>
          </a:xfrm>
        </p:spPr>
        <p:txBody>
          <a:bodyPr>
            <a:normAutofit/>
          </a:bodyPr>
          <a:lstStyle/>
          <a:p>
            <a:pPr marL="285750" indent="-285750">
              <a:buFont typeface="Arial" pitchFamily="34" charset="0"/>
              <a:buChar char="•"/>
            </a:pPr>
            <a:r>
              <a:rPr lang="en-US" sz="2400" dirty="0" smtClean="0"/>
              <a:t>We have created a table extraction method that will extract data dynamically from Deep web sites that use tables to display their information.</a:t>
            </a:r>
          </a:p>
          <a:p>
            <a:pPr marL="285750" indent="-285750">
              <a:buFont typeface="Arial" pitchFamily="34" charset="0"/>
              <a:buChar char="•"/>
            </a:pPr>
            <a:r>
              <a:rPr lang="en-US" sz="2400" dirty="0" smtClean="0"/>
              <a:t>We have created a list extraction method that extracts a repeated pattern of data and filters/sorts the information.</a:t>
            </a:r>
          </a:p>
          <a:p>
            <a:pPr marL="285750" indent="-285750">
              <a:buFont typeface="Arial" pitchFamily="34" charset="0"/>
              <a:buChar char="•"/>
            </a:pPr>
            <a:r>
              <a:rPr lang="en-US" sz="2400" dirty="0" smtClean="0"/>
              <a:t>We have created a local front end applet that facilitates query across multiple sites of the same domain and catalogue discovered site information.</a:t>
            </a:r>
          </a:p>
          <a:p>
            <a:pPr marL="285750" indent="-285750">
              <a:buFont typeface="Arial" pitchFamily="34" charset="0"/>
              <a:buChar char="•"/>
            </a:pPr>
            <a:r>
              <a:rPr lang="en-US" sz="2400" dirty="0" smtClean="0"/>
              <a:t>We have made automatic submission not only faster, but more functional than previously, as well as adding functionality to make the process less likely to fail.</a:t>
            </a:r>
          </a:p>
        </p:txBody>
      </p:sp>
      <p:sp>
        <p:nvSpPr>
          <p:cNvPr id="3" name="Title 2"/>
          <p:cNvSpPr>
            <a:spLocks noGrp="1"/>
          </p:cNvSpPr>
          <p:nvPr>
            <p:ph type="title"/>
          </p:nvPr>
        </p:nvSpPr>
        <p:spPr/>
        <p:txBody>
          <a:bodyPr/>
          <a:lstStyle/>
          <a:p>
            <a:pPr algn="ctr"/>
            <a:r>
              <a:rPr lang="en-US" dirty="0" smtClean="0"/>
              <a:t>Contributions</a:t>
            </a:r>
            <a:endParaRPr lang="en-US" dirty="0"/>
          </a:p>
        </p:txBody>
      </p:sp>
    </p:spTree>
    <p:extLst>
      <p:ext uri="{BB962C8B-B14F-4D97-AF65-F5344CB8AC3E}">
        <p14:creationId xmlns:p14="http://schemas.microsoft.com/office/powerpoint/2010/main" val="34803756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1377</TotalTime>
  <Words>2598</Words>
  <Application>Microsoft Office PowerPoint</Application>
  <PresentationFormat>On-screen Show (4:3)</PresentationFormat>
  <Paragraphs>131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Mylar</vt:lpstr>
      <vt:lpstr>PowerPoint Presentation</vt:lpstr>
      <vt:lpstr>Current Search Technology for Deep Web</vt:lpstr>
      <vt:lpstr>Related Work : Deep Peep</vt:lpstr>
      <vt:lpstr>Background</vt:lpstr>
      <vt:lpstr>Generalized Deep Web Discovery Framework</vt:lpstr>
      <vt:lpstr>SCD</vt:lpstr>
      <vt:lpstr>Example of an SCD</vt:lpstr>
      <vt:lpstr>Our Goal</vt:lpstr>
      <vt:lpstr>Contributions</vt:lpstr>
      <vt:lpstr>Automated Submission Challenges</vt:lpstr>
      <vt:lpstr>Our Approach to Automated Submission </vt:lpstr>
      <vt:lpstr>Example Forms and Configuration File</vt:lpstr>
      <vt:lpstr>Extraction Challenges</vt:lpstr>
      <vt:lpstr>Extraction of Information</vt:lpstr>
      <vt:lpstr>Table Extractor</vt:lpstr>
      <vt:lpstr>Table Extractor Pseudo code</vt:lpstr>
      <vt:lpstr>Table Example</vt:lpstr>
      <vt:lpstr>Table Code Example</vt:lpstr>
      <vt:lpstr>Repeated Data Extractor</vt:lpstr>
      <vt:lpstr>Repeated Data Extractor Pseudo code</vt:lpstr>
      <vt:lpstr>Additional Information Extraction</vt:lpstr>
      <vt:lpstr>Repeated Data Example</vt:lpstr>
      <vt:lpstr>Repeated Data Code</vt:lpstr>
      <vt:lpstr>Pattern-based Extractor</vt:lpstr>
      <vt:lpstr>PowerPoint Presentation</vt:lpstr>
      <vt:lpstr>Data Recognition</vt:lpstr>
      <vt:lpstr>Future Work</vt:lpstr>
      <vt:lpstr>Thanks! :D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Web Exploration</dc:title>
  <dc:creator>Windows User</dc:creator>
  <cp:lastModifiedBy>Windows User</cp:lastModifiedBy>
  <cp:revision>51</cp:revision>
  <dcterms:created xsi:type="dcterms:W3CDTF">2012-08-01T12:17:09Z</dcterms:created>
  <dcterms:modified xsi:type="dcterms:W3CDTF">2012-08-01T20:20:12Z</dcterms:modified>
</cp:coreProperties>
</file>