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87" r:id="rId5"/>
    <p:sldId id="257" r:id="rId6"/>
    <p:sldId id="258" r:id="rId7"/>
    <p:sldId id="259" r:id="rId8"/>
    <p:sldId id="262" r:id="rId9"/>
    <p:sldId id="265" r:id="rId10"/>
    <p:sldId id="277" r:id="rId11"/>
    <p:sldId id="266" r:id="rId12"/>
    <p:sldId id="276" r:id="rId13"/>
    <p:sldId id="267" r:id="rId14"/>
    <p:sldId id="268" r:id="rId15"/>
    <p:sldId id="278" r:id="rId16"/>
    <p:sldId id="264" r:id="rId17"/>
    <p:sldId id="279" r:id="rId18"/>
    <p:sldId id="270" r:id="rId19"/>
    <p:sldId id="271" r:id="rId20"/>
    <p:sldId id="269" r:id="rId21"/>
    <p:sldId id="272" r:id="rId22"/>
    <p:sldId id="274" r:id="rId23"/>
    <p:sldId id="275" r:id="rId24"/>
    <p:sldId id="263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083290B-C82B-4EE3-AB1A-8413116218F0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FE7EA31-4B87-4CA2-B131-343F25A7A1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forge.mysql.com/wiki/MySQL_Internals_Algorithm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Scott </a:t>
            </a:r>
            <a:r>
              <a:rPr lang="en-US" dirty="0" err="1" smtClean="0"/>
              <a:t>julian</a:t>
            </a:r>
            <a:r>
              <a:rPr lang="en-US" dirty="0" smtClean="0"/>
              <a:t>  </a:t>
            </a:r>
          </a:p>
          <a:p>
            <a:pPr algn="ctr"/>
            <a:r>
              <a:rPr lang="en-US" dirty="0" err="1" smtClean="0"/>
              <a:t>Xiaojie</a:t>
            </a:r>
            <a:r>
              <a:rPr lang="en-US" dirty="0" smtClean="0"/>
              <a:t> Jiang</a:t>
            </a:r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Ngu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6477000" cy="4571999"/>
          </a:xfrm>
        </p:spPr>
        <p:txBody>
          <a:bodyPr/>
          <a:lstStyle/>
          <a:p>
            <a:r>
              <a:rPr lang="en-US" dirty="0" smtClean="0"/>
              <a:t>Earth Mover’s Web Service Searcher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E.M.W.S.S.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Agglomerative clustering</a:t>
            </a:r>
            <a:endParaRPr lang="en-US" dirty="0"/>
          </a:p>
        </p:txBody>
      </p:sp>
      <p:pic>
        <p:nvPicPr>
          <p:cNvPr id="2050" name="Picture 2" descr="C:\Users\sj1164\Downloads\Hierarchical_clustering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4114800" cy="326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5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Woogle</a:t>
            </a:r>
            <a:r>
              <a:rPr lang="en-US" dirty="0" smtClean="0"/>
              <a:t> search engine matches inputs or outputs by considering parameter names, their corresponding concepts, and the operations they belong to</a:t>
            </a:r>
          </a:p>
          <a:p>
            <a:endParaRPr lang="en-US" dirty="0" smtClean="0"/>
          </a:p>
          <a:p>
            <a:r>
              <a:rPr lang="en-US" dirty="0" err="1" smtClean="0"/>
              <a:t>Woogle’s</a:t>
            </a:r>
            <a:r>
              <a:rPr lang="en-US" dirty="0" smtClean="0"/>
              <a:t> agglomerative clustering is a big improvement from the keyword matching, but can we do better?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0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introduce EMD as a partial keyword matching to existing </a:t>
            </a:r>
            <a:r>
              <a:rPr lang="en-US" dirty="0" smtClean="0"/>
              <a:t>web service </a:t>
            </a:r>
            <a:r>
              <a:rPr lang="en-US" dirty="0"/>
              <a:t>search engine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experimentally evaluate the performance of EMD against </a:t>
            </a:r>
            <a:r>
              <a:rPr lang="en-US" dirty="0" smtClean="0"/>
              <a:t>Vector Space </a:t>
            </a:r>
            <a:r>
              <a:rPr lang="en-US" dirty="0"/>
              <a:t>Model for Web Service </a:t>
            </a:r>
            <a:r>
              <a:rPr lang="en-US" dirty="0" smtClean="0"/>
              <a:t>Retrieval</a:t>
            </a:r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deploy EMD service search engine as a web application that </a:t>
            </a:r>
            <a:r>
              <a:rPr lang="en-US" dirty="0" smtClean="0"/>
              <a:t>can be </a:t>
            </a:r>
            <a:r>
              <a:rPr lang="en-US" dirty="0"/>
              <a:t>used by WSDL providers or WSDL consumers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pic>
        <p:nvPicPr>
          <p:cNvPr id="3075" name="Picture 3" descr="C:\Users\sj1164\Pictures\emd_alg_p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223" y="4876800"/>
            <a:ext cx="388443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3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EMD is an evaluation method of dissimilarity between two multi-dimensional distributions</a:t>
            </a:r>
          </a:p>
          <a:p>
            <a:endParaRPr lang="en-US" dirty="0"/>
          </a:p>
          <a:p>
            <a:r>
              <a:rPr lang="en-US" dirty="0" smtClean="0"/>
              <a:t>Given two </a:t>
            </a:r>
            <a:r>
              <a:rPr lang="en-US" dirty="0"/>
              <a:t>distributions, one can be seen as a mass of earth properly spread in space, the other as a collection of holes in that same space. Then, the EMD measures the least amount of work needed to fill the holes with </a:t>
            </a:r>
            <a:r>
              <a:rPr lang="en-US" dirty="0" smtClean="0"/>
              <a:t>earth</a:t>
            </a:r>
          </a:p>
          <a:p>
            <a:endParaRPr lang="en-US" dirty="0"/>
          </a:p>
          <a:p>
            <a:r>
              <a:rPr lang="en-US" dirty="0" smtClean="0"/>
              <a:t>Computing the EMD is based on the solution to the well-known transportation problem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EMD – Earth mover’s 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>
            <a:normAutofit/>
          </a:bodyPr>
          <a:lstStyle/>
          <a:p>
            <a:r>
              <a:rPr lang="en-US" dirty="0"/>
              <a:t> Suppose </a:t>
            </a:r>
            <a:r>
              <a:rPr lang="en-US" dirty="0" smtClean="0"/>
              <a:t>several</a:t>
            </a:r>
            <a:r>
              <a:rPr lang="en-US" dirty="0"/>
              <a:t> suppliers, each with a given amount of goods, are required to supply several </a:t>
            </a:r>
            <a:r>
              <a:rPr lang="en-US" i="1" dirty="0"/>
              <a:t>consumers</a:t>
            </a:r>
            <a:r>
              <a:rPr lang="en-US" dirty="0"/>
              <a:t>, each with a given limited capacity.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each supplier-consumer pair, the cost of transporting a single unit of goods is given.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transportation problem is then to find a least-expensive flow of goods from the suppliers to the consumers that satisfies the consumers' demand.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EMD – TRANSPORTATION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4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Matching signatures can be naturally cast as a transportation problem by defining one signature as the supplier and the other as the consumer, and by setting the cost for a supplier-consumer pair to equal the ground distance between an element in the first signature and an element in the second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 Intuitively, the solution is then the minimum amount of “work” required to transform one signature into the other.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EMD – TRANSPORTATION PROBLEM</a:t>
            </a:r>
          </a:p>
        </p:txBody>
      </p:sp>
    </p:spTree>
    <p:extLst>
      <p:ext uri="{BB962C8B-B14F-4D97-AF65-F5344CB8AC3E}">
        <p14:creationId xmlns:p14="http://schemas.microsoft.com/office/powerpoint/2010/main" val="15820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EMD describes the normalized amount of work required to transform one distribution to the other</a:t>
            </a:r>
          </a:p>
          <a:p>
            <a:endParaRPr lang="en-US" dirty="0"/>
          </a:p>
          <a:p>
            <a:r>
              <a:rPr lang="en-US" dirty="0" smtClean="0"/>
              <a:t>The subtask of our project is to find the EMD between a keyword and an attributed word sequence from a query and a record, which describes their similarity</a:t>
            </a:r>
          </a:p>
          <a:p>
            <a:endParaRPr lang="en-US" dirty="0" smtClean="0"/>
          </a:p>
          <a:p>
            <a:r>
              <a:rPr lang="en-US" dirty="0" smtClean="0"/>
              <a:t>This process will be performed for all records, and the one with the lowest EMD will be returned as the highest ranked result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EMD – Earth Mover’s 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for keywords of variable length to be matched</a:t>
            </a:r>
          </a:p>
          <a:p>
            <a:pPr lvl="1"/>
            <a:r>
              <a:rPr lang="en-US" dirty="0" smtClean="0"/>
              <a:t>(e.g. ‘sale’ = ‘wholesale’) </a:t>
            </a:r>
          </a:p>
          <a:p>
            <a:endParaRPr lang="en-US" dirty="0"/>
          </a:p>
          <a:p>
            <a:r>
              <a:rPr lang="en-US" dirty="0" smtClean="0"/>
              <a:t>Allows </a:t>
            </a:r>
            <a:r>
              <a:rPr lang="en-US" dirty="0"/>
              <a:t>for partial matches in a very natural way. This is important, for instance, for image retrieval and in order to deal with occlusions and clutter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Matches </a:t>
            </a:r>
            <a:r>
              <a:rPr lang="en-US" dirty="0"/>
              <a:t>perceptual similarity </a:t>
            </a:r>
            <a:r>
              <a:rPr lang="en-US" dirty="0" smtClean="0"/>
              <a:t>better </a:t>
            </a:r>
            <a:r>
              <a:rPr lang="en-US" dirty="0"/>
              <a:t>than other measures, when the ground distance is perceptually meaningful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EMD - 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any subtask to involve two word sequence </a:t>
            </a:r>
            <a:r>
              <a:rPr lang="en-US" i="1" dirty="0"/>
              <a:t>K</a:t>
            </a:r>
            <a:r>
              <a:rPr lang="en-US" i="1" dirty="0" smtClean="0"/>
              <a:t>w</a:t>
            </a:r>
            <a:r>
              <a:rPr lang="en-US" dirty="0" smtClean="0"/>
              <a:t> and </a:t>
            </a:r>
            <a:r>
              <a:rPr lang="en-US" i="1" dirty="0" smtClean="0"/>
              <a:t>Aw</a:t>
            </a:r>
            <a:r>
              <a:rPr lang="en-US" dirty="0" smtClean="0"/>
              <a:t>(keyword and attributed word), where |</a:t>
            </a:r>
            <a:r>
              <a:rPr lang="en-US" i="1" dirty="0" smtClean="0"/>
              <a:t>Kw</a:t>
            </a:r>
            <a:r>
              <a:rPr lang="en-US" dirty="0" smtClean="0"/>
              <a:t>| = </a:t>
            </a:r>
            <a:r>
              <a:rPr lang="en-US" i="1" dirty="0" smtClean="0"/>
              <a:t>n</a:t>
            </a:r>
            <a:r>
              <a:rPr lang="en-US" i="1" baseline="-25000" dirty="0" smtClean="0"/>
              <a:t>1</a:t>
            </a:r>
            <a:r>
              <a:rPr lang="en-US" dirty="0" smtClean="0"/>
              <a:t> and    |</a:t>
            </a:r>
            <a:r>
              <a:rPr lang="en-US" i="1" dirty="0" smtClean="0"/>
              <a:t>Aw</a:t>
            </a:r>
            <a:r>
              <a:rPr lang="en-US" dirty="0" smtClean="0"/>
              <a:t>| = </a:t>
            </a:r>
            <a:r>
              <a:rPr lang="en-US" i="1" dirty="0" smtClean="0"/>
              <a:t>n</a:t>
            </a:r>
            <a:r>
              <a:rPr lang="en-US" i="1" baseline="-25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Finding the minimum amount of work to transfer </a:t>
            </a:r>
            <a:r>
              <a:rPr lang="en-US" i="1" dirty="0" smtClean="0"/>
              <a:t>Kw</a:t>
            </a:r>
            <a:r>
              <a:rPr lang="en-US" dirty="0" smtClean="0"/>
              <a:t> to </a:t>
            </a:r>
            <a:r>
              <a:rPr lang="en-US" i="1" dirty="0" smtClean="0"/>
              <a:t>Aw</a:t>
            </a:r>
            <a:r>
              <a:rPr lang="en-US" dirty="0" smtClean="0"/>
              <a:t> we use the following linear program(LP) with variables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ij</a:t>
            </a:r>
            <a:r>
              <a:rPr lang="en-US" dirty="0" smtClean="0"/>
              <a:t>(flow) and </a:t>
            </a:r>
            <a:r>
              <a:rPr lang="en-US" i="1" dirty="0" err="1" smtClean="0"/>
              <a:t>d</a:t>
            </a:r>
            <a:r>
              <a:rPr lang="en-US" i="1" baseline="-25000" dirty="0" err="1"/>
              <a:t>ij</a:t>
            </a:r>
            <a:r>
              <a:rPr lang="en-US" i="1" baseline="-25000" dirty="0"/>
              <a:t> </a:t>
            </a:r>
            <a:r>
              <a:rPr lang="en-US" dirty="0" smtClean="0"/>
              <a:t>(ground distance matrix between </a:t>
            </a:r>
            <a:r>
              <a:rPr lang="en-US" i="1" dirty="0" smtClean="0"/>
              <a:t>Kw</a:t>
            </a:r>
            <a:r>
              <a:rPr lang="en-US" dirty="0" smtClean="0"/>
              <a:t> and </a:t>
            </a:r>
            <a:r>
              <a:rPr lang="en-US" i="1" dirty="0" smtClean="0"/>
              <a:t>Aw</a:t>
            </a:r>
            <a:r>
              <a:rPr lang="en-US" dirty="0" smtClean="0"/>
              <a:t>)</a:t>
            </a:r>
            <a:endParaRPr lang="en-US" baseline="-25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 err="1" smtClean="0"/>
              <a:t>emd</a:t>
            </a:r>
            <a:endParaRPr lang="en-US" dirty="0"/>
          </a:p>
        </p:txBody>
      </p:sp>
      <p:pic>
        <p:nvPicPr>
          <p:cNvPr id="1026" name="Picture 2" descr="C:\Users\x_j1\Desktop\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08062"/>
            <a:ext cx="5203210" cy="165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6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305800" cy="440740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1.1 restrict the total outgoing                                                    flow from any </a:t>
            </a:r>
            <a:r>
              <a:rPr lang="en-US" sz="1800" i="1" dirty="0" smtClean="0"/>
              <a:t>Kw</a:t>
            </a:r>
            <a:r>
              <a:rPr lang="en-US" sz="1800" dirty="0" smtClean="0"/>
              <a:t> not to                                                                 exceed the corresponding                                                      weight</a:t>
            </a:r>
          </a:p>
          <a:p>
            <a:endParaRPr lang="en-US" sz="1800" dirty="0" smtClean="0"/>
          </a:p>
          <a:p>
            <a:r>
              <a:rPr lang="en-US" sz="1800" dirty="0" smtClean="0"/>
              <a:t>1.2 limits the total incoming                                                            flow to any attribute word not to                                                      exceed the weight</a:t>
            </a:r>
          </a:p>
          <a:p>
            <a:endParaRPr lang="en-US" sz="1800" dirty="0" smtClean="0"/>
          </a:p>
          <a:p>
            <a:r>
              <a:rPr lang="en-US" sz="1800" dirty="0" smtClean="0"/>
              <a:t>1.3 ensure the “</a:t>
            </a:r>
            <a:r>
              <a:rPr lang="en-US" sz="1800" dirty="0" err="1" smtClean="0"/>
              <a:t>positiveness</a:t>
            </a:r>
            <a:r>
              <a:rPr lang="en-US" sz="1800" dirty="0" smtClean="0"/>
              <a:t>” of all flow</a:t>
            </a:r>
          </a:p>
          <a:p>
            <a:endParaRPr lang="en-US" sz="1800" dirty="0" smtClean="0"/>
          </a:p>
          <a:p>
            <a:r>
              <a:rPr lang="en-US" sz="1800" dirty="0" smtClean="0"/>
              <a:t>1.4 defines the amount of total flow which is equal to the minimum of </a:t>
            </a:r>
            <a:r>
              <a:rPr lang="en-US" sz="1800" i="1" dirty="0" smtClean="0"/>
              <a:t>Kw</a:t>
            </a:r>
            <a:r>
              <a:rPr lang="en-US" sz="1800" dirty="0" smtClean="0"/>
              <a:t> and </a:t>
            </a:r>
            <a:r>
              <a:rPr lang="en-US" sz="1800" i="1" dirty="0" err="1" smtClean="0"/>
              <a:t>Aw</a:t>
            </a:r>
            <a:r>
              <a:rPr lang="en-US" sz="1800" dirty="0" err="1" smtClean="0"/>
              <a:t>‘s</a:t>
            </a:r>
            <a:r>
              <a:rPr lang="en-US" sz="1800" dirty="0" smtClean="0"/>
              <a:t> total weight</a:t>
            </a:r>
            <a:endParaRPr lang="en-US" sz="1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</a:t>
            </a:r>
            <a:r>
              <a:rPr lang="en-US" dirty="0" err="1"/>
              <a:t>emd</a:t>
            </a:r>
            <a:endParaRPr lang="en-US" dirty="0"/>
          </a:p>
        </p:txBody>
      </p:sp>
      <p:pic>
        <p:nvPicPr>
          <p:cNvPr id="10" name="Picture 2" descr="C:\Users\x_j1\Desktop\LP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967" y="1828800"/>
            <a:ext cx="477883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13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Web services are modular, self-describing, and loosely coupled software components that can be located and used over the Internet</a:t>
            </a:r>
          </a:p>
          <a:p>
            <a:endParaRPr lang="en-US" dirty="0" smtClean="0"/>
          </a:p>
          <a:p>
            <a:r>
              <a:rPr lang="en-US" dirty="0" smtClean="0"/>
              <a:t>A web service is defined by a WSDL file</a:t>
            </a:r>
            <a:endParaRPr lang="en-US" dirty="0"/>
          </a:p>
          <a:p>
            <a:pPr lvl="1"/>
            <a:r>
              <a:rPr lang="en-US" dirty="0" smtClean="0"/>
              <a:t>The WSDL (Web Service Description Language) standard specifies the interface of a service in terms of operations and messages</a:t>
            </a:r>
          </a:p>
          <a:p>
            <a:endParaRPr lang="en-US" dirty="0"/>
          </a:p>
          <a:p>
            <a:r>
              <a:rPr lang="en-US" dirty="0" smtClean="0"/>
              <a:t>Because </a:t>
            </a:r>
            <a:r>
              <a:rPr lang="en-US" dirty="0"/>
              <a:t>of their reusability and platform </a:t>
            </a:r>
            <a:r>
              <a:rPr lang="en-US" dirty="0" smtClean="0"/>
              <a:t>independence, using web services in applications is becoming a widely popular and successful way of creating cloud based applications</a:t>
            </a:r>
          </a:p>
          <a:p>
            <a:endParaRPr lang="en-US" dirty="0" smtClean="0"/>
          </a:p>
          <a:p>
            <a:r>
              <a:rPr lang="en-US" dirty="0"/>
              <a:t>Finding relevant Web services for creating useful and robust applications </a:t>
            </a:r>
            <a:r>
              <a:rPr lang="en-US" dirty="0" smtClean="0"/>
              <a:t>is becoming </a:t>
            </a:r>
            <a:r>
              <a:rPr lang="en-US" dirty="0"/>
              <a:t>an emergent and challenging research problem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web service?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1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linear program, if we assume that the optimal flow </a:t>
            </a:r>
            <a:r>
              <a:rPr lang="en-US" i="1" dirty="0" smtClean="0"/>
              <a:t>f*</a:t>
            </a:r>
            <a:r>
              <a:rPr lang="en-US" dirty="0" smtClean="0"/>
              <a:t> is found, we obtain the following EMD equation</a:t>
            </a:r>
          </a:p>
          <a:p>
            <a:endParaRPr lang="en-US" dirty="0"/>
          </a:p>
          <a:p>
            <a:r>
              <a:rPr lang="en-US" dirty="0" smtClean="0"/>
              <a:t>To compute the EMD between two distributions  we use the following formula: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 err="1" smtClean="0"/>
              <a:t>EmD</a:t>
            </a:r>
            <a:endParaRPr lang="en-US" dirty="0"/>
          </a:p>
        </p:txBody>
      </p:sp>
      <p:pic>
        <p:nvPicPr>
          <p:cNvPr id="2050" name="Picture 2" descr="C:\Users\x_j1\Desktop\EMD_Equ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430" y="4068192"/>
            <a:ext cx="561820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6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actually computing the EMD, we must decide the value of </a:t>
            </a:r>
            <a:r>
              <a:rPr lang="en-US" i="1" dirty="0" smtClean="0"/>
              <a:t>W</a:t>
            </a:r>
            <a:r>
              <a:rPr lang="en-US" i="1" baseline="-25000" dirty="0" smtClean="0"/>
              <a:t>kw</a:t>
            </a:r>
            <a:r>
              <a:rPr lang="en-US" dirty="0" smtClean="0"/>
              <a:t> and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aw</a:t>
            </a:r>
            <a:r>
              <a:rPr lang="en-US" i="1" baseline="-25000" dirty="0" smtClean="0"/>
              <a:t> </a:t>
            </a:r>
            <a:r>
              <a:rPr lang="en-US" dirty="0" smtClean="0"/>
              <a:t>(weight of the keyword and attribute word)</a:t>
            </a:r>
          </a:p>
          <a:p>
            <a:endParaRPr lang="en-US" dirty="0"/>
          </a:p>
          <a:p>
            <a:r>
              <a:rPr lang="en-US" dirty="0" smtClean="0"/>
              <a:t>The weight of a word can be calculated by its length</a:t>
            </a:r>
          </a:p>
          <a:p>
            <a:endParaRPr lang="en-US" dirty="0"/>
          </a:p>
          <a:p>
            <a:r>
              <a:rPr lang="en-US" dirty="0" smtClean="0"/>
              <a:t>We use the distance metric </a:t>
            </a:r>
            <a:r>
              <a:rPr lang="en-US" i="1" dirty="0" smtClean="0"/>
              <a:t>SED</a:t>
            </a:r>
            <a:r>
              <a:rPr lang="en-US" dirty="0" smtClean="0"/>
              <a:t> to compare the words character-wise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S.E.D.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7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dirty="0"/>
              <a:t>Before actually computing the EMD, we must decide the value of </a:t>
            </a:r>
            <a:r>
              <a:rPr lang="en-US" i="1" dirty="0" err="1"/>
              <a:t>W</a:t>
            </a:r>
            <a:r>
              <a:rPr lang="en-US" i="1" baseline="-25000" dirty="0" err="1"/>
              <a:t>kw</a:t>
            </a:r>
            <a:r>
              <a:rPr lang="en-US" dirty="0"/>
              <a:t> and </a:t>
            </a:r>
            <a:r>
              <a:rPr lang="en-US" i="1" dirty="0" err="1"/>
              <a:t>W</a:t>
            </a:r>
            <a:r>
              <a:rPr lang="en-US" i="1" baseline="-25000" dirty="0" err="1"/>
              <a:t>aw</a:t>
            </a:r>
            <a:r>
              <a:rPr lang="en-US" i="1" baseline="-25000" dirty="0"/>
              <a:t> </a:t>
            </a:r>
            <a:r>
              <a:rPr lang="en-US" dirty="0"/>
              <a:t>(weight of the keyword and attribute word</a:t>
            </a:r>
            <a:r>
              <a:rPr lang="en-US" dirty="0" smtClean="0"/>
              <a:t>)</a:t>
            </a:r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diff</a:t>
            </a:r>
            <a:r>
              <a:rPr lang="en-US" dirty="0" smtClean="0"/>
              <a:t> </a:t>
            </a:r>
            <a:r>
              <a:rPr lang="en-US" dirty="0"/>
              <a:t>is the number of difference </a:t>
            </a:r>
            <a:r>
              <a:rPr lang="en-US" dirty="0" smtClean="0"/>
              <a:t>characters</a:t>
            </a:r>
          </a:p>
          <a:p>
            <a:endParaRPr lang="en-US" dirty="0" smtClean="0"/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i="1" dirty="0" smtClean="0"/>
              <a:t>SED</a:t>
            </a:r>
            <a:r>
              <a:rPr lang="en-US" dirty="0" smtClean="0"/>
              <a:t>(‘Car’, ‘City’) = 2 + 1 = 3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S.E.D.</a:t>
            </a:r>
            <a:endParaRPr lang="en-US" dirty="0"/>
          </a:p>
        </p:txBody>
      </p:sp>
      <p:pic>
        <p:nvPicPr>
          <p:cNvPr id="4" name="Picture 2" descr="C:\Users\x_j1\Desktop\S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83" y="1981200"/>
            <a:ext cx="5257793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3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However, </a:t>
            </a:r>
            <a:r>
              <a:rPr lang="en-US" i="1" dirty="0"/>
              <a:t>SED</a:t>
            </a:r>
            <a:r>
              <a:rPr lang="en-US" dirty="0"/>
              <a:t> is not robust enough to capture words with similar structures</a:t>
            </a:r>
          </a:p>
          <a:p>
            <a:pPr lvl="1"/>
            <a:r>
              <a:rPr lang="en-US" i="1" dirty="0"/>
              <a:t>SED</a:t>
            </a:r>
            <a:r>
              <a:rPr lang="en-US" dirty="0"/>
              <a:t>(‘Sale’, ‘Wholesale’) = 9</a:t>
            </a:r>
            <a:endParaRPr lang="en-US" i="1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For words that have a common prefix of suffix, then EMD will use the LD technique to compute the weight</a:t>
            </a:r>
          </a:p>
          <a:p>
            <a:endParaRPr lang="en-US" dirty="0"/>
          </a:p>
          <a:p>
            <a:r>
              <a:rPr lang="en-US" dirty="0" smtClean="0"/>
              <a:t>Edit distance(</a:t>
            </a:r>
            <a:r>
              <a:rPr lang="en-US" i="1" dirty="0" smtClean="0"/>
              <a:t>LD</a:t>
            </a:r>
            <a:r>
              <a:rPr lang="en-US" dirty="0" smtClean="0"/>
              <a:t>) between a </a:t>
            </a:r>
            <a:r>
              <a:rPr lang="en-US" i="1" dirty="0" smtClean="0"/>
              <a:t>Kw</a:t>
            </a:r>
            <a:r>
              <a:rPr lang="en-US" dirty="0" smtClean="0"/>
              <a:t> and an </a:t>
            </a:r>
            <a:r>
              <a:rPr lang="en-US" i="1" dirty="0" smtClean="0"/>
              <a:t>Aw</a:t>
            </a:r>
            <a:r>
              <a:rPr lang="en-US" dirty="0" smtClean="0"/>
              <a:t> is the least number of character insertions, deletions, and substitutions required to transform one to the other</a:t>
            </a:r>
          </a:p>
          <a:p>
            <a:pPr lvl="1"/>
            <a:r>
              <a:rPr lang="en-US" i="1" dirty="0" smtClean="0"/>
              <a:t>LD</a:t>
            </a:r>
            <a:r>
              <a:rPr lang="en-US" dirty="0" smtClean="0"/>
              <a:t>(‘Sale’, ‘Wholesale’) = 5 since a minimum of 5 insertions are required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S.E.D. </a:t>
            </a:r>
            <a:r>
              <a:rPr lang="en-US" dirty="0"/>
              <a:t> </a:t>
            </a:r>
            <a:r>
              <a:rPr lang="en-US" dirty="0" smtClean="0"/>
              <a:t>&amp;  L.D.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project will involve building the WS-Finder component, the Optimization </a:t>
            </a:r>
            <a:r>
              <a:rPr lang="en-US" dirty="0" smtClean="0"/>
              <a:t>component (</a:t>
            </a:r>
            <a:r>
              <a:rPr lang="en-US" dirty="0"/>
              <a:t>EMD algorithm), and the </a:t>
            </a:r>
            <a:r>
              <a:rPr lang="en-US" dirty="0" smtClean="0"/>
              <a:t>WS-database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359" y="1752600"/>
            <a:ext cx="5458395" cy="331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3157729"/>
          </a:xfrm>
        </p:spPr>
        <p:txBody>
          <a:bodyPr/>
          <a:lstStyle/>
          <a:p>
            <a:r>
              <a:rPr lang="en-US" dirty="0" smtClean="0"/>
              <a:t>1) Parse WSDL files</a:t>
            </a:r>
          </a:p>
          <a:p>
            <a:pPr lvl="1"/>
            <a:r>
              <a:rPr lang="en-US" dirty="0" smtClean="0"/>
              <a:t>Name, documentation, locations, IO names</a:t>
            </a:r>
          </a:p>
          <a:p>
            <a:pPr lvl="1"/>
            <a:endParaRPr lang="en-US" dirty="0"/>
          </a:p>
          <a:p>
            <a:r>
              <a:rPr lang="en-US" dirty="0" smtClean="0"/>
              <a:t>2) Store WSDL data in a MySQL server</a:t>
            </a:r>
          </a:p>
          <a:p>
            <a:pPr lvl="1"/>
            <a:r>
              <a:rPr lang="en-US" dirty="0" smtClean="0"/>
              <a:t>Assign each web service a unique ID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3) Index the data into index.txt</a:t>
            </a:r>
          </a:p>
          <a:p>
            <a:pPr lvl="1"/>
            <a:r>
              <a:rPr lang="en-US" dirty="0" smtClean="0"/>
              <a:t>Create an index file for EMD. Each line in the index is a web service. Each web service is treated as a bag of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5410200" y="5030670"/>
            <a:ext cx="703007" cy="94064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9148" y="609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WSDLs</a:t>
            </a:r>
            <a:endParaRPr lang="en-US" dirty="0"/>
          </a:p>
        </p:txBody>
      </p:sp>
      <p:sp>
        <p:nvSpPr>
          <p:cNvPr id="6" name="modem"/>
          <p:cNvSpPr>
            <a:spLocks noEditPoints="1" noChangeArrowheads="1"/>
          </p:cNvSpPr>
          <p:nvPr/>
        </p:nvSpPr>
        <p:spPr bwMode="auto">
          <a:xfrm>
            <a:off x="2611438" y="5153025"/>
            <a:ext cx="1809750" cy="91440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609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MySQL</a:t>
            </a:r>
            <a:endParaRPr lang="en-US" dirty="0"/>
          </a:p>
        </p:txBody>
      </p:sp>
      <p:sp>
        <p:nvSpPr>
          <p:cNvPr id="8" name="Documents"/>
          <p:cNvSpPr>
            <a:spLocks noEditPoints="1" noChangeArrowheads="1"/>
          </p:cNvSpPr>
          <p:nvPr/>
        </p:nvSpPr>
        <p:spPr bwMode="auto">
          <a:xfrm>
            <a:off x="729148" y="4974382"/>
            <a:ext cx="787144" cy="1053221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04503" y="610454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Index.txt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76400" y="5610225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5610225"/>
            <a:ext cx="80870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1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852929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) Get user’s query and compute EMD </a:t>
            </a:r>
          </a:p>
          <a:p>
            <a:pPr lvl="1"/>
            <a:r>
              <a:rPr lang="en-US" dirty="0" smtClean="0"/>
              <a:t>for each web service in the index file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5) Get ranked results from EMD</a:t>
            </a:r>
          </a:p>
          <a:p>
            <a:pPr lvl="1"/>
            <a:r>
              <a:rPr lang="en-US" dirty="0" smtClean="0"/>
              <a:t>EMD will return the top 25 closest matched web services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6) Fetch web services from database</a:t>
            </a:r>
          </a:p>
          <a:p>
            <a:pPr lvl="1"/>
            <a:r>
              <a:rPr lang="en-US" dirty="0" smtClean="0"/>
              <a:t>Return the matched web services to the user in ranked order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926454" y="4530049"/>
            <a:ext cx="498308" cy="666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4685" y="523801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Index.txt</a:t>
            </a:r>
            <a:endParaRPr lang="en-US" sz="1400" dirty="0"/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748052" y="5561601"/>
            <a:ext cx="1049043" cy="78954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87877" y="6351144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</a:t>
            </a:r>
            <a:endParaRPr lang="en-US" sz="1400" dirty="0"/>
          </a:p>
        </p:txBody>
      </p:sp>
      <p:sp>
        <p:nvSpPr>
          <p:cNvPr id="8" name="mainfrm"/>
          <p:cNvSpPr>
            <a:spLocks noEditPoints="1" noChangeArrowheads="1"/>
          </p:cNvSpPr>
          <p:nvPr/>
        </p:nvSpPr>
        <p:spPr bwMode="auto">
          <a:xfrm>
            <a:off x="2827697" y="4938129"/>
            <a:ext cx="988699" cy="988699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0603 w 21600"/>
              <a:gd name="T9" fmla="*/ 21600 h 21600"/>
              <a:gd name="T10" fmla="*/ 10800 w 21600"/>
              <a:gd name="T11" fmla="*/ 21600 h 21600"/>
              <a:gd name="T12" fmla="*/ 1163 w 21600"/>
              <a:gd name="T13" fmla="*/ 21600 h 21600"/>
              <a:gd name="T14" fmla="*/ 0 w 21600"/>
              <a:gd name="T15" fmla="*/ 10800 h 21600"/>
              <a:gd name="T16" fmla="*/ 332 w 21600"/>
              <a:gd name="T17" fmla="*/ 22174 h 21600"/>
              <a:gd name="T18" fmla="*/ 21579 w 21600"/>
              <a:gd name="T19" fmla="*/ 279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10885"/>
                </a:moveTo>
                <a:lnTo>
                  <a:pt x="21600" y="0"/>
                </a:lnTo>
                <a:lnTo>
                  <a:pt x="10634" y="0"/>
                </a:lnTo>
                <a:lnTo>
                  <a:pt x="0" y="0"/>
                </a:lnTo>
                <a:lnTo>
                  <a:pt x="0" y="10885"/>
                </a:lnTo>
                <a:lnTo>
                  <a:pt x="0" y="19729"/>
                </a:lnTo>
                <a:lnTo>
                  <a:pt x="1163" y="19729"/>
                </a:lnTo>
                <a:lnTo>
                  <a:pt x="1163" y="21600"/>
                </a:lnTo>
                <a:lnTo>
                  <a:pt x="10800" y="21600"/>
                </a:lnTo>
                <a:lnTo>
                  <a:pt x="20603" y="21600"/>
                </a:lnTo>
                <a:lnTo>
                  <a:pt x="20603" y="19729"/>
                </a:lnTo>
                <a:lnTo>
                  <a:pt x="21600" y="19729"/>
                </a:lnTo>
                <a:lnTo>
                  <a:pt x="21600" y="10885"/>
                </a:lnTo>
                <a:close/>
              </a:path>
              <a:path w="21600" h="21600" extrusionOk="0">
                <a:moveTo>
                  <a:pt x="1163" y="19729"/>
                </a:moveTo>
                <a:lnTo>
                  <a:pt x="4320" y="19729"/>
                </a:lnTo>
                <a:lnTo>
                  <a:pt x="16449" y="19729"/>
                </a:lnTo>
                <a:lnTo>
                  <a:pt x="20603" y="19729"/>
                </a:lnTo>
                <a:lnTo>
                  <a:pt x="1163" y="19729"/>
                </a:lnTo>
                <a:moveTo>
                  <a:pt x="1495" y="2381"/>
                </a:moveTo>
                <a:lnTo>
                  <a:pt x="2160" y="2381"/>
                </a:lnTo>
                <a:lnTo>
                  <a:pt x="4985" y="2381"/>
                </a:lnTo>
                <a:lnTo>
                  <a:pt x="5982" y="2381"/>
                </a:lnTo>
                <a:lnTo>
                  <a:pt x="1495" y="2381"/>
                </a:lnTo>
                <a:lnTo>
                  <a:pt x="1495" y="3402"/>
                </a:lnTo>
                <a:lnTo>
                  <a:pt x="2160" y="3402"/>
                </a:lnTo>
                <a:lnTo>
                  <a:pt x="4985" y="3402"/>
                </a:lnTo>
                <a:lnTo>
                  <a:pt x="5982" y="3402"/>
                </a:lnTo>
                <a:lnTo>
                  <a:pt x="1495" y="3402"/>
                </a:lnTo>
                <a:lnTo>
                  <a:pt x="1495" y="4422"/>
                </a:lnTo>
                <a:lnTo>
                  <a:pt x="2160" y="4422"/>
                </a:lnTo>
                <a:lnTo>
                  <a:pt x="4985" y="4422"/>
                </a:lnTo>
                <a:lnTo>
                  <a:pt x="5982" y="4422"/>
                </a:lnTo>
                <a:lnTo>
                  <a:pt x="1495" y="4422"/>
                </a:lnTo>
                <a:lnTo>
                  <a:pt x="1495" y="5443"/>
                </a:lnTo>
                <a:lnTo>
                  <a:pt x="2160" y="5443"/>
                </a:lnTo>
                <a:lnTo>
                  <a:pt x="4985" y="5443"/>
                </a:lnTo>
                <a:lnTo>
                  <a:pt x="5982" y="5443"/>
                </a:lnTo>
                <a:lnTo>
                  <a:pt x="1495" y="5443"/>
                </a:lnTo>
                <a:lnTo>
                  <a:pt x="1495" y="6463"/>
                </a:lnTo>
                <a:lnTo>
                  <a:pt x="2160" y="6463"/>
                </a:lnTo>
                <a:lnTo>
                  <a:pt x="4985" y="6463"/>
                </a:lnTo>
                <a:lnTo>
                  <a:pt x="5982" y="6463"/>
                </a:lnTo>
                <a:lnTo>
                  <a:pt x="1495" y="6463"/>
                </a:lnTo>
                <a:lnTo>
                  <a:pt x="1495" y="7483"/>
                </a:lnTo>
                <a:lnTo>
                  <a:pt x="2160" y="7483"/>
                </a:lnTo>
                <a:lnTo>
                  <a:pt x="4985" y="7483"/>
                </a:lnTo>
                <a:lnTo>
                  <a:pt x="5982" y="7483"/>
                </a:lnTo>
                <a:lnTo>
                  <a:pt x="1495" y="7483"/>
                </a:lnTo>
                <a:lnTo>
                  <a:pt x="1495" y="8504"/>
                </a:lnTo>
                <a:lnTo>
                  <a:pt x="2160" y="8504"/>
                </a:lnTo>
                <a:lnTo>
                  <a:pt x="4985" y="8504"/>
                </a:lnTo>
                <a:lnTo>
                  <a:pt x="5982" y="8504"/>
                </a:lnTo>
                <a:lnTo>
                  <a:pt x="1495" y="8504"/>
                </a:lnTo>
                <a:lnTo>
                  <a:pt x="1495" y="9524"/>
                </a:lnTo>
                <a:lnTo>
                  <a:pt x="2160" y="9524"/>
                </a:lnTo>
                <a:lnTo>
                  <a:pt x="4985" y="9524"/>
                </a:lnTo>
                <a:lnTo>
                  <a:pt x="5982" y="9524"/>
                </a:lnTo>
                <a:lnTo>
                  <a:pt x="1495" y="9524"/>
                </a:lnTo>
                <a:lnTo>
                  <a:pt x="1495" y="10545"/>
                </a:lnTo>
                <a:lnTo>
                  <a:pt x="2160" y="10545"/>
                </a:lnTo>
                <a:lnTo>
                  <a:pt x="4985" y="10545"/>
                </a:lnTo>
                <a:lnTo>
                  <a:pt x="5982" y="10545"/>
                </a:lnTo>
                <a:lnTo>
                  <a:pt x="1495" y="10545"/>
                </a:lnTo>
                <a:lnTo>
                  <a:pt x="1495" y="11565"/>
                </a:lnTo>
                <a:lnTo>
                  <a:pt x="2160" y="11565"/>
                </a:lnTo>
                <a:lnTo>
                  <a:pt x="4985" y="11565"/>
                </a:lnTo>
                <a:lnTo>
                  <a:pt x="5982" y="11565"/>
                </a:lnTo>
                <a:lnTo>
                  <a:pt x="1495" y="11565"/>
                </a:lnTo>
                <a:lnTo>
                  <a:pt x="1495" y="12586"/>
                </a:lnTo>
                <a:lnTo>
                  <a:pt x="2160" y="12586"/>
                </a:lnTo>
                <a:lnTo>
                  <a:pt x="4985" y="12586"/>
                </a:lnTo>
                <a:lnTo>
                  <a:pt x="5982" y="12586"/>
                </a:lnTo>
                <a:lnTo>
                  <a:pt x="1495" y="12586"/>
                </a:lnTo>
                <a:lnTo>
                  <a:pt x="1495" y="13606"/>
                </a:lnTo>
                <a:lnTo>
                  <a:pt x="2160" y="13606"/>
                </a:lnTo>
                <a:lnTo>
                  <a:pt x="4985" y="13606"/>
                </a:lnTo>
                <a:lnTo>
                  <a:pt x="5982" y="13606"/>
                </a:lnTo>
                <a:lnTo>
                  <a:pt x="1495" y="13606"/>
                </a:lnTo>
                <a:lnTo>
                  <a:pt x="1495" y="14627"/>
                </a:lnTo>
                <a:lnTo>
                  <a:pt x="2160" y="14627"/>
                </a:lnTo>
                <a:lnTo>
                  <a:pt x="4985" y="14627"/>
                </a:lnTo>
                <a:lnTo>
                  <a:pt x="5982" y="14627"/>
                </a:lnTo>
                <a:lnTo>
                  <a:pt x="1495" y="14627"/>
                </a:lnTo>
                <a:lnTo>
                  <a:pt x="1495" y="15647"/>
                </a:lnTo>
                <a:lnTo>
                  <a:pt x="2160" y="15647"/>
                </a:lnTo>
                <a:lnTo>
                  <a:pt x="4985" y="15647"/>
                </a:lnTo>
                <a:lnTo>
                  <a:pt x="5982" y="15647"/>
                </a:lnTo>
                <a:lnTo>
                  <a:pt x="1495" y="15647"/>
                </a:lnTo>
                <a:lnTo>
                  <a:pt x="1495" y="16668"/>
                </a:lnTo>
                <a:lnTo>
                  <a:pt x="2160" y="16668"/>
                </a:lnTo>
                <a:lnTo>
                  <a:pt x="4985" y="16668"/>
                </a:lnTo>
                <a:lnTo>
                  <a:pt x="5982" y="16668"/>
                </a:lnTo>
                <a:lnTo>
                  <a:pt x="1495" y="16668"/>
                </a:lnTo>
                <a:lnTo>
                  <a:pt x="1495" y="17688"/>
                </a:lnTo>
                <a:lnTo>
                  <a:pt x="2160" y="17688"/>
                </a:lnTo>
                <a:lnTo>
                  <a:pt x="4985" y="17688"/>
                </a:lnTo>
                <a:lnTo>
                  <a:pt x="5982" y="17688"/>
                </a:lnTo>
                <a:lnTo>
                  <a:pt x="1495" y="17688"/>
                </a:lnTo>
                <a:moveTo>
                  <a:pt x="1994" y="19729"/>
                </a:moveTo>
                <a:lnTo>
                  <a:pt x="1994" y="20069"/>
                </a:lnTo>
                <a:lnTo>
                  <a:pt x="1994" y="21260"/>
                </a:lnTo>
                <a:lnTo>
                  <a:pt x="1994" y="21600"/>
                </a:lnTo>
                <a:lnTo>
                  <a:pt x="1994" y="19729"/>
                </a:lnTo>
                <a:lnTo>
                  <a:pt x="2658" y="19729"/>
                </a:lnTo>
                <a:lnTo>
                  <a:pt x="2658" y="20069"/>
                </a:lnTo>
                <a:lnTo>
                  <a:pt x="2658" y="21260"/>
                </a:lnTo>
                <a:lnTo>
                  <a:pt x="2658" y="21600"/>
                </a:lnTo>
                <a:lnTo>
                  <a:pt x="2658" y="19729"/>
                </a:lnTo>
                <a:lnTo>
                  <a:pt x="3489" y="19729"/>
                </a:lnTo>
                <a:lnTo>
                  <a:pt x="3489" y="20069"/>
                </a:lnTo>
                <a:lnTo>
                  <a:pt x="3489" y="21260"/>
                </a:lnTo>
                <a:lnTo>
                  <a:pt x="3489" y="21600"/>
                </a:lnTo>
                <a:lnTo>
                  <a:pt x="3489" y="19729"/>
                </a:lnTo>
                <a:lnTo>
                  <a:pt x="4320" y="19729"/>
                </a:lnTo>
                <a:lnTo>
                  <a:pt x="4320" y="20069"/>
                </a:lnTo>
                <a:lnTo>
                  <a:pt x="4320" y="21260"/>
                </a:lnTo>
                <a:lnTo>
                  <a:pt x="4320" y="21600"/>
                </a:lnTo>
                <a:lnTo>
                  <a:pt x="4320" y="19729"/>
                </a:lnTo>
                <a:lnTo>
                  <a:pt x="5151" y="19729"/>
                </a:lnTo>
                <a:lnTo>
                  <a:pt x="5151" y="20069"/>
                </a:lnTo>
                <a:lnTo>
                  <a:pt x="5151" y="21260"/>
                </a:lnTo>
                <a:lnTo>
                  <a:pt x="5151" y="21600"/>
                </a:lnTo>
                <a:lnTo>
                  <a:pt x="5151" y="19729"/>
                </a:lnTo>
                <a:lnTo>
                  <a:pt x="5982" y="19729"/>
                </a:lnTo>
                <a:lnTo>
                  <a:pt x="5982" y="20069"/>
                </a:lnTo>
                <a:lnTo>
                  <a:pt x="5982" y="21260"/>
                </a:lnTo>
                <a:lnTo>
                  <a:pt x="5982" y="21600"/>
                </a:lnTo>
                <a:lnTo>
                  <a:pt x="5982" y="19729"/>
                </a:lnTo>
                <a:lnTo>
                  <a:pt x="6812" y="19729"/>
                </a:lnTo>
                <a:lnTo>
                  <a:pt x="6812" y="20069"/>
                </a:lnTo>
                <a:lnTo>
                  <a:pt x="6812" y="21260"/>
                </a:lnTo>
                <a:lnTo>
                  <a:pt x="6812" y="21600"/>
                </a:lnTo>
                <a:lnTo>
                  <a:pt x="6812" y="19729"/>
                </a:lnTo>
                <a:lnTo>
                  <a:pt x="7643" y="19729"/>
                </a:lnTo>
                <a:lnTo>
                  <a:pt x="7643" y="20069"/>
                </a:lnTo>
                <a:lnTo>
                  <a:pt x="7643" y="21260"/>
                </a:lnTo>
                <a:lnTo>
                  <a:pt x="7643" y="21600"/>
                </a:lnTo>
                <a:lnTo>
                  <a:pt x="7643" y="19729"/>
                </a:lnTo>
                <a:lnTo>
                  <a:pt x="8474" y="19729"/>
                </a:lnTo>
                <a:lnTo>
                  <a:pt x="8474" y="20069"/>
                </a:lnTo>
                <a:lnTo>
                  <a:pt x="8474" y="21260"/>
                </a:lnTo>
                <a:lnTo>
                  <a:pt x="8474" y="21600"/>
                </a:lnTo>
                <a:lnTo>
                  <a:pt x="8474" y="19729"/>
                </a:lnTo>
                <a:lnTo>
                  <a:pt x="9305" y="19729"/>
                </a:lnTo>
                <a:lnTo>
                  <a:pt x="9305" y="20069"/>
                </a:lnTo>
                <a:lnTo>
                  <a:pt x="9305" y="21260"/>
                </a:lnTo>
                <a:lnTo>
                  <a:pt x="9305" y="21600"/>
                </a:lnTo>
                <a:lnTo>
                  <a:pt x="9305" y="19729"/>
                </a:lnTo>
                <a:lnTo>
                  <a:pt x="10135" y="19729"/>
                </a:lnTo>
                <a:lnTo>
                  <a:pt x="10135" y="20069"/>
                </a:lnTo>
                <a:lnTo>
                  <a:pt x="10135" y="21260"/>
                </a:lnTo>
                <a:lnTo>
                  <a:pt x="10135" y="21600"/>
                </a:lnTo>
                <a:lnTo>
                  <a:pt x="10135" y="19729"/>
                </a:lnTo>
                <a:lnTo>
                  <a:pt x="10966" y="19729"/>
                </a:lnTo>
                <a:lnTo>
                  <a:pt x="10966" y="20069"/>
                </a:lnTo>
                <a:lnTo>
                  <a:pt x="10966" y="21260"/>
                </a:lnTo>
                <a:lnTo>
                  <a:pt x="10966" y="21600"/>
                </a:lnTo>
                <a:lnTo>
                  <a:pt x="10966" y="19729"/>
                </a:lnTo>
                <a:lnTo>
                  <a:pt x="11797" y="19729"/>
                </a:lnTo>
                <a:lnTo>
                  <a:pt x="11797" y="20069"/>
                </a:lnTo>
                <a:lnTo>
                  <a:pt x="11797" y="21260"/>
                </a:lnTo>
                <a:lnTo>
                  <a:pt x="11797" y="21600"/>
                </a:lnTo>
                <a:lnTo>
                  <a:pt x="11797" y="19729"/>
                </a:lnTo>
                <a:lnTo>
                  <a:pt x="12462" y="19729"/>
                </a:lnTo>
                <a:lnTo>
                  <a:pt x="12462" y="20069"/>
                </a:lnTo>
                <a:lnTo>
                  <a:pt x="12462" y="21260"/>
                </a:lnTo>
                <a:lnTo>
                  <a:pt x="12462" y="21600"/>
                </a:lnTo>
                <a:lnTo>
                  <a:pt x="12462" y="19729"/>
                </a:lnTo>
                <a:lnTo>
                  <a:pt x="13292" y="19729"/>
                </a:lnTo>
                <a:lnTo>
                  <a:pt x="13292" y="20069"/>
                </a:lnTo>
                <a:lnTo>
                  <a:pt x="13292" y="21260"/>
                </a:lnTo>
                <a:lnTo>
                  <a:pt x="13292" y="21600"/>
                </a:lnTo>
                <a:lnTo>
                  <a:pt x="13292" y="19729"/>
                </a:lnTo>
                <a:lnTo>
                  <a:pt x="14123" y="19729"/>
                </a:lnTo>
                <a:lnTo>
                  <a:pt x="14123" y="20069"/>
                </a:lnTo>
                <a:lnTo>
                  <a:pt x="14123" y="21260"/>
                </a:lnTo>
                <a:lnTo>
                  <a:pt x="14123" y="21600"/>
                </a:lnTo>
                <a:lnTo>
                  <a:pt x="14123" y="19729"/>
                </a:lnTo>
                <a:lnTo>
                  <a:pt x="14954" y="19729"/>
                </a:lnTo>
                <a:lnTo>
                  <a:pt x="14954" y="20069"/>
                </a:lnTo>
                <a:lnTo>
                  <a:pt x="14954" y="21260"/>
                </a:lnTo>
                <a:lnTo>
                  <a:pt x="14954" y="21600"/>
                </a:lnTo>
                <a:lnTo>
                  <a:pt x="14954" y="19729"/>
                </a:lnTo>
                <a:lnTo>
                  <a:pt x="15785" y="19729"/>
                </a:lnTo>
                <a:lnTo>
                  <a:pt x="15785" y="20069"/>
                </a:lnTo>
                <a:lnTo>
                  <a:pt x="15785" y="21260"/>
                </a:lnTo>
                <a:lnTo>
                  <a:pt x="15785" y="21600"/>
                </a:lnTo>
                <a:lnTo>
                  <a:pt x="15785" y="19729"/>
                </a:lnTo>
                <a:lnTo>
                  <a:pt x="16615" y="19729"/>
                </a:lnTo>
                <a:lnTo>
                  <a:pt x="16615" y="20069"/>
                </a:lnTo>
                <a:lnTo>
                  <a:pt x="16615" y="21260"/>
                </a:lnTo>
                <a:lnTo>
                  <a:pt x="16615" y="21600"/>
                </a:lnTo>
                <a:lnTo>
                  <a:pt x="16615" y="19729"/>
                </a:lnTo>
                <a:lnTo>
                  <a:pt x="17446" y="19729"/>
                </a:lnTo>
                <a:lnTo>
                  <a:pt x="17446" y="20069"/>
                </a:lnTo>
                <a:lnTo>
                  <a:pt x="17446" y="21260"/>
                </a:lnTo>
                <a:lnTo>
                  <a:pt x="17446" y="21600"/>
                </a:lnTo>
                <a:lnTo>
                  <a:pt x="17446" y="19729"/>
                </a:lnTo>
                <a:lnTo>
                  <a:pt x="18277" y="19729"/>
                </a:lnTo>
                <a:lnTo>
                  <a:pt x="18277" y="20069"/>
                </a:lnTo>
                <a:lnTo>
                  <a:pt x="18277" y="21260"/>
                </a:lnTo>
                <a:lnTo>
                  <a:pt x="18277" y="21600"/>
                </a:lnTo>
                <a:lnTo>
                  <a:pt x="18277" y="19729"/>
                </a:lnTo>
                <a:lnTo>
                  <a:pt x="19108" y="19729"/>
                </a:lnTo>
                <a:lnTo>
                  <a:pt x="19108" y="20069"/>
                </a:lnTo>
                <a:lnTo>
                  <a:pt x="19108" y="21260"/>
                </a:lnTo>
                <a:lnTo>
                  <a:pt x="19108" y="21600"/>
                </a:lnTo>
                <a:lnTo>
                  <a:pt x="19108" y="19729"/>
                </a:lnTo>
                <a:lnTo>
                  <a:pt x="19938" y="19729"/>
                </a:lnTo>
                <a:lnTo>
                  <a:pt x="19938" y="20069"/>
                </a:lnTo>
                <a:lnTo>
                  <a:pt x="19938" y="21260"/>
                </a:lnTo>
                <a:lnTo>
                  <a:pt x="19938" y="21600"/>
                </a:lnTo>
                <a:lnTo>
                  <a:pt x="19938" y="19729"/>
                </a:lnTo>
                <a:moveTo>
                  <a:pt x="1495" y="1531"/>
                </a:moveTo>
                <a:lnTo>
                  <a:pt x="5982" y="1531"/>
                </a:lnTo>
                <a:lnTo>
                  <a:pt x="5982" y="18539"/>
                </a:lnTo>
                <a:lnTo>
                  <a:pt x="1495" y="18539"/>
                </a:lnTo>
                <a:lnTo>
                  <a:pt x="1495" y="1531"/>
                </a:lnTo>
                <a:moveTo>
                  <a:pt x="7311" y="1531"/>
                </a:moveTo>
                <a:lnTo>
                  <a:pt x="7975" y="1531"/>
                </a:lnTo>
                <a:lnTo>
                  <a:pt x="7975" y="8334"/>
                </a:lnTo>
                <a:lnTo>
                  <a:pt x="7311" y="8334"/>
                </a:lnTo>
                <a:lnTo>
                  <a:pt x="7311" y="1531"/>
                </a:lnTo>
                <a:moveTo>
                  <a:pt x="7145" y="9865"/>
                </a:moveTo>
                <a:lnTo>
                  <a:pt x="8142" y="9865"/>
                </a:lnTo>
                <a:lnTo>
                  <a:pt x="8142" y="10715"/>
                </a:lnTo>
                <a:lnTo>
                  <a:pt x="7145" y="10715"/>
                </a:lnTo>
                <a:lnTo>
                  <a:pt x="7145" y="9865"/>
                </a:lnTo>
                <a:moveTo>
                  <a:pt x="8972" y="1531"/>
                </a:moveTo>
                <a:lnTo>
                  <a:pt x="12462" y="1531"/>
                </a:lnTo>
                <a:lnTo>
                  <a:pt x="12462" y="5443"/>
                </a:lnTo>
                <a:lnTo>
                  <a:pt x="8972" y="5443"/>
                </a:lnTo>
                <a:lnTo>
                  <a:pt x="8972" y="1531"/>
                </a:lnTo>
                <a:moveTo>
                  <a:pt x="13625" y="1531"/>
                </a:moveTo>
                <a:lnTo>
                  <a:pt x="20271" y="1531"/>
                </a:lnTo>
                <a:lnTo>
                  <a:pt x="20271" y="5443"/>
                </a:lnTo>
                <a:lnTo>
                  <a:pt x="13625" y="5443"/>
                </a:lnTo>
                <a:lnTo>
                  <a:pt x="13625" y="1531"/>
                </a:lnTo>
                <a:moveTo>
                  <a:pt x="18609" y="6463"/>
                </a:moveTo>
                <a:lnTo>
                  <a:pt x="20437" y="6463"/>
                </a:lnTo>
                <a:lnTo>
                  <a:pt x="20437" y="10885"/>
                </a:lnTo>
                <a:lnTo>
                  <a:pt x="18609" y="10885"/>
                </a:lnTo>
                <a:lnTo>
                  <a:pt x="18609" y="6463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modem"/>
          <p:cNvSpPr>
            <a:spLocks noEditPoints="1" noChangeArrowheads="1"/>
          </p:cNvSpPr>
          <p:nvPr/>
        </p:nvSpPr>
        <p:spPr bwMode="auto">
          <a:xfrm>
            <a:off x="4696287" y="5172924"/>
            <a:ext cx="1066800" cy="539015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aptop"/>
          <p:cNvSpPr>
            <a:spLocks noEditPoints="1" noChangeArrowheads="1"/>
          </p:cNvSpPr>
          <p:nvPr/>
        </p:nvSpPr>
        <p:spPr bwMode="auto">
          <a:xfrm>
            <a:off x="6673757" y="4915723"/>
            <a:ext cx="1343426" cy="101110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5981812"/>
            <a:ext cx="91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598181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MySQL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598181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676400" y="4863424"/>
            <a:ext cx="1066800" cy="5690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797095" y="5545787"/>
            <a:ext cx="946105" cy="436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86200" y="5561601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67400" y="5545787"/>
            <a:ext cx="7845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8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Precision</a:t>
            </a:r>
            <a:r>
              <a:rPr lang="en-US" dirty="0"/>
              <a:t> </a:t>
            </a:r>
            <a:r>
              <a:rPr lang="en-US" dirty="0" smtClean="0"/>
              <a:t>- The </a:t>
            </a:r>
            <a:r>
              <a:rPr lang="en-US" dirty="0"/>
              <a:t>fraction of retrieved documents that are relevant to the </a:t>
            </a:r>
            <a:r>
              <a:rPr lang="en-US" dirty="0" smtClean="0"/>
              <a:t>search.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Recall</a:t>
            </a:r>
            <a:r>
              <a:rPr lang="en-US" dirty="0" smtClean="0"/>
              <a:t> – The fraction </a:t>
            </a:r>
            <a:r>
              <a:rPr lang="en-US" dirty="0"/>
              <a:t>of the </a:t>
            </a:r>
            <a:r>
              <a:rPr lang="en-US" dirty="0" smtClean="0"/>
              <a:t>documents </a:t>
            </a:r>
            <a:r>
              <a:rPr lang="en-US" dirty="0"/>
              <a:t>that are relevant to the query that are successfully retrieved.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&amp; recall</a:t>
            </a:r>
            <a:endParaRPr lang="en-US" dirty="0"/>
          </a:p>
        </p:txBody>
      </p:sp>
      <p:pic>
        <p:nvPicPr>
          <p:cNvPr id="6146" name="Picture 2" descr="C:\Users\sj1164\Downloads\531de241d25a02032bafe4fbceccf58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93805"/>
            <a:ext cx="5729186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j1164\Downloads\10c22ee66ba082a1b3cce9408532146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88731"/>
            <a:ext cx="5946544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0100" y="6125290"/>
            <a:ext cx="67847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Precision </a:t>
            </a:r>
            <a:r>
              <a:rPr lang="en-US" sz="1000" dirty="0"/>
              <a:t>and recall." </a:t>
            </a:r>
            <a:r>
              <a:rPr lang="en-US" sz="1000" i="1" dirty="0"/>
              <a:t>Wikipedia</a:t>
            </a:r>
            <a:r>
              <a:rPr lang="en-US" sz="1000" dirty="0"/>
              <a:t>. </a:t>
            </a:r>
            <a:r>
              <a:rPr lang="en-US" sz="1000" dirty="0" err="1"/>
              <a:t>N.p</a:t>
            </a:r>
            <a:r>
              <a:rPr lang="en-US" sz="1000" dirty="0"/>
              <a:t>., </a:t>
            </a:r>
            <a:r>
              <a:rPr lang="en-US" sz="1000" dirty="0" err="1"/>
              <a:t>n.d.</a:t>
            </a:r>
            <a:r>
              <a:rPr lang="en-US" sz="1000" dirty="0"/>
              <a:t> Web. 26 July 2012</a:t>
            </a:r>
            <a:r>
              <a:rPr lang="en-US" sz="1000" dirty="0" smtClean="0"/>
              <a:t>. &lt;</a:t>
            </a:r>
            <a:r>
              <a:rPr lang="en-US" sz="1000" dirty="0"/>
              <a:t>http://</a:t>
            </a:r>
            <a:r>
              <a:rPr lang="en-US" sz="1000" dirty="0" smtClean="0"/>
              <a:t>en.wikipedia.org/wiki/Precision_and_Recall&gt;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07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test our approach, we compared precision and recall to the current exact keyword matching standard which is the Vector Space Model (VSM)</a:t>
            </a:r>
          </a:p>
          <a:p>
            <a:endParaRPr lang="en-US" dirty="0"/>
          </a:p>
          <a:p>
            <a:r>
              <a:rPr lang="en-US" dirty="0" smtClean="0"/>
              <a:t>The weight of the keyword in the VSM is defined:</a:t>
            </a:r>
          </a:p>
          <a:p>
            <a:pPr lvl="1"/>
            <a:r>
              <a:rPr lang="en-US" dirty="0" smtClean="0"/>
              <a:t>w </a:t>
            </a:r>
            <a:r>
              <a:rPr lang="en-US" dirty="0"/>
              <a:t>= </a:t>
            </a:r>
            <a:r>
              <a:rPr lang="en-US" dirty="0" err="1"/>
              <a:t>tf</a:t>
            </a:r>
            <a:r>
              <a:rPr lang="en-US" dirty="0"/>
              <a:t> * </a:t>
            </a:r>
            <a:r>
              <a:rPr lang="en-US" dirty="0" err="1" smtClean="0"/>
              <a:t>idf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utilize MySQL’s normalized factor form of the VSM</a:t>
            </a:r>
          </a:p>
          <a:p>
            <a:pPr lvl="1"/>
            <a:r>
              <a:rPr lang="pl-PL" dirty="0"/>
              <a:t>w = (log(dtf)+1)/sumdtf * U/(1+0.0115*U) * log((N-nf)/nf</a:t>
            </a:r>
            <a:r>
              <a:rPr lang="pl-PL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For more info on how we use the MySQL VSM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http://forge.mysql.com/wiki/MySQL_Internals_Algorithms#Full-text_Search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Space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Size: 454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EMD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precision</a:t>
            </a:r>
            <a:endParaRPr lang="en-US" dirty="0"/>
          </a:p>
        </p:txBody>
      </p:sp>
      <p:pic>
        <p:nvPicPr>
          <p:cNvPr id="7170" name="Picture 2" descr="C:\Users\sj1164\Downloads\chart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57150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3233929"/>
          </a:xfrm>
        </p:spPr>
        <p:txBody>
          <a:bodyPr/>
          <a:lstStyle/>
          <a:p>
            <a:r>
              <a:rPr lang="en-US" dirty="0" smtClean="0"/>
              <a:t>Glorified XML (</a:t>
            </a:r>
            <a:r>
              <a:rPr lang="en-US" dirty="0" err="1" smtClean="0"/>
              <a:t>eXtensible</a:t>
            </a:r>
            <a:r>
              <a:rPr lang="en-US" dirty="0" smtClean="0"/>
              <a:t> Markup Language)</a:t>
            </a:r>
          </a:p>
          <a:p>
            <a:pPr lvl="1"/>
            <a:r>
              <a:rPr lang="en-US" dirty="0" smtClean="0"/>
              <a:t>A document </a:t>
            </a:r>
            <a:r>
              <a:rPr lang="en-US" dirty="0"/>
              <a:t>that </a:t>
            </a:r>
            <a:r>
              <a:rPr lang="en-US" dirty="0" smtClean="0"/>
              <a:t>describes:</a:t>
            </a:r>
            <a:endParaRPr lang="en-US" dirty="0"/>
          </a:p>
          <a:p>
            <a:pPr lvl="2"/>
            <a:r>
              <a:rPr lang="en-US" dirty="0"/>
              <a:t>what a service </a:t>
            </a:r>
            <a:r>
              <a:rPr lang="en-US" dirty="0" smtClean="0"/>
              <a:t>does</a:t>
            </a:r>
          </a:p>
          <a:p>
            <a:pPr lvl="2"/>
            <a:r>
              <a:rPr lang="en-US" dirty="0" smtClean="0"/>
              <a:t>where </a:t>
            </a:r>
            <a:r>
              <a:rPr lang="en-US" dirty="0"/>
              <a:t>to invoke it </a:t>
            </a:r>
            <a:endParaRPr lang="en-US" dirty="0" smtClean="0"/>
          </a:p>
          <a:p>
            <a:pPr lvl="2"/>
            <a:r>
              <a:rPr lang="en-US" dirty="0" smtClean="0"/>
              <a:t>how </a:t>
            </a:r>
            <a:r>
              <a:rPr lang="en-US" dirty="0"/>
              <a:t>to invoke </a:t>
            </a:r>
            <a:r>
              <a:rPr lang="en-US" dirty="0" smtClean="0"/>
              <a:t>it</a:t>
            </a:r>
            <a:endParaRPr lang="en-US" dirty="0"/>
          </a:p>
          <a:p>
            <a:r>
              <a:rPr lang="en-US" dirty="0"/>
              <a:t>WSDL description is divided into two parts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Abstract description </a:t>
            </a:r>
            <a:endParaRPr lang="en-US" dirty="0" smtClean="0"/>
          </a:p>
          <a:p>
            <a:pPr lvl="2"/>
            <a:r>
              <a:rPr lang="en-US" dirty="0" smtClean="0"/>
              <a:t>type</a:t>
            </a:r>
            <a:r>
              <a:rPr lang="en-US" dirty="0"/>
              <a:t>, messages, operations, </a:t>
            </a:r>
            <a:r>
              <a:rPr lang="en-US" dirty="0" smtClean="0"/>
              <a:t>port</a:t>
            </a:r>
            <a:endParaRPr lang="en-US" dirty="0"/>
          </a:p>
          <a:p>
            <a:pPr lvl="1"/>
            <a:r>
              <a:rPr lang="en-US" dirty="0" smtClean="0"/>
              <a:t>Concrete </a:t>
            </a:r>
            <a:r>
              <a:rPr lang="en-US" dirty="0"/>
              <a:t>description </a:t>
            </a:r>
            <a:endParaRPr lang="en-US" dirty="0" smtClean="0"/>
          </a:p>
          <a:p>
            <a:pPr lvl="2"/>
            <a:r>
              <a:rPr lang="en-US" dirty="0" smtClean="0"/>
              <a:t>transport </a:t>
            </a:r>
            <a:r>
              <a:rPr lang="en-US" dirty="0"/>
              <a:t>protocol binding, endpoint, service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WSDL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Size: 454</a:t>
            </a:r>
          </a:p>
          <a:p>
            <a:r>
              <a:rPr lang="en-US" dirty="0">
                <a:solidFill>
                  <a:srgbClr val="0070C0"/>
                </a:solidFill>
              </a:rPr>
              <a:t>EMD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VSM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AVG PRECISION PER QUERY</a:t>
            </a:r>
            <a:endParaRPr lang="en-US" dirty="0"/>
          </a:p>
        </p:txBody>
      </p:sp>
      <p:pic>
        <p:nvPicPr>
          <p:cNvPr id="8194" name="Picture 2" descr="C:\Users\sj1164\Downloads\chart_2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57150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3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Size: 454</a:t>
            </a:r>
          </a:p>
          <a:p>
            <a:r>
              <a:rPr lang="en-US" dirty="0">
                <a:solidFill>
                  <a:srgbClr val="0070C0"/>
                </a:solidFill>
              </a:rPr>
              <a:t>EMD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VSM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RECALL</a:t>
            </a:r>
            <a:endParaRPr lang="en-US" dirty="0"/>
          </a:p>
        </p:txBody>
      </p:sp>
      <p:pic>
        <p:nvPicPr>
          <p:cNvPr id="9218" name="Picture 2" descr="C:\Users\sj1164\Downloads\char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57150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WSDL 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80772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sz="1100" dirty="0"/>
              <a:t>&lt;message name="</a:t>
            </a:r>
            <a:r>
              <a:rPr lang="en-US" sz="1100" dirty="0" err="1">
                <a:solidFill>
                  <a:srgbClr val="FF0000"/>
                </a:solidFill>
              </a:rPr>
              <a:t>getRateRequest</a:t>
            </a:r>
            <a:r>
              <a:rPr lang="en-US" sz="1100" dirty="0"/>
              <a:t>"&gt;</a:t>
            </a:r>
          </a:p>
          <a:p>
            <a:pPr marL="4572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  &lt;</a:t>
            </a:r>
            <a:r>
              <a:rPr lang="en-US" sz="1100" dirty="0"/>
              <a:t>part name="country1" type="</a:t>
            </a:r>
            <a:r>
              <a:rPr lang="en-US" sz="1100" dirty="0" err="1"/>
              <a:t>xsd:string</a:t>
            </a:r>
            <a:r>
              <a:rPr lang="en-US" sz="1100" dirty="0"/>
              <a:t>"/&gt;</a:t>
            </a:r>
          </a:p>
          <a:p>
            <a:pPr marL="45720" indent="0">
              <a:buNone/>
            </a:pPr>
            <a:r>
              <a:rPr lang="en-US" sz="1100" dirty="0" smtClean="0"/>
              <a:t>    &lt;</a:t>
            </a:r>
            <a:r>
              <a:rPr lang="en-US" sz="1100" dirty="0"/>
              <a:t>part name="country2" type="</a:t>
            </a:r>
            <a:r>
              <a:rPr lang="en-US" sz="1100" dirty="0" err="1"/>
              <a:t>xsd:string</a:t>
            </a:r>
            <a:r>
              <a:rPr lang="en-US" sz="1100" dirty="0"/>
              <a:t>"/&gt;</a:t>
            </a:r>
          </a:p>
          <a:p>
            <a:pPr marL="45720" indent="0">
              <a:buNone/>
            </a:pPr>
            <a:r>
              <a:rPr lang="en-US" sz="1100" dirty="0"/>
              <a:t>&lt;/message</a:t>
            </a:r>
            <a:r>
              <a:rPr lang="en-US" sz="1100" dirty="0" smtClean="0"/>
              <a:t>&gt;</a:t>
            </a:r>
          </a:p>
          <a:p>
            <a:pPr marL="45720" indent="0">
              <a:buNone/>
            </a:pPr>
            <a:endParaRPr lang="en-US" sz="1100" dirty="0"/>
          </a:p>
          <a:p>
            <a:pPr marL="45720" indent="0">
              <a:buNone/>
            </a:pPr>
            <a:r>
              <a:rPr lang="en-US" sz="1100" dirty="0" smtClean="0"/>
              <a:t>&lt;</a:t>
            </a:r>
            <a:r>
              <a:rPr lang="en-US" sz="1100" dirty="0"/>
              <a:t>message name="</a:t>
            </a:r>
            <a:r>
              <a:rPr lang="en-US" sz="1100" dirty="0" err="1">
                <a:solidFill>
                  <a:srgbClr val="FF0000"/>
                </a:solidFill>
              </a:rPr>
              <a:t>getRateResponse</a:t>
            </a:r>
            <a:r>
              <a:rPr lang="en-US" sz="1100" dirty="0"/>
              <a:t>"&gt;</a:t>
            </a:r>
          </a:p>
          <a:p>
            <a:pPr marL="45720" indent="0">
              <a:buNone/>
            </a:pPr>
            <a:r>
              <a:rPr lang="en-US" sz="1100" dirty="0" smtClean="0"/>
              <a:t>    &lt;</a:t>
            </a:r>
            <a:r>
              <a:rPr lang="en-US" sz="1100" dirty="0"/>
              <a:t>part name="Result" type="</a:t>
            </a:r>
            <a:r>
              <a:rPr lang="en-US" sz="1100" dirty="0" err="1"/>
              <a:t>xsd:float</a:t>
            </a:r>
            <a:r>
              <a:rPr lang="en-US" sz="1100" dirty="0"/>
              <a:t>"/&gt;</a:t>
            </a:r>
          </a:p>
          <a:p>
            <a:pPr marL="45720" indent="0">
              <a:buNone/>
            </a:pPr>
            <a:r>
              <a:rPr lang="en-US" sz="1100" dirty="0"/>
              <a:t>&lt;/message</a:t>
            </a:r>
            <a:r>
              <a:rPr lang="en-US" sz="1100" dirty="0" smtClean="0"/>
              <a:t>&gt;</a:t>
            </a:r>
          </a:p>
          <a:p>
            <a:pPr marL="45720" indent="0">
              <a:buNone/>
            </a:pPr>
            <a:endParaRPr lang="en-US" sz="1100" dirty="0"/>
          </a:p>
          <a:p>
            <a:pPr marL="45720" indent="0">
              <a:buNone/>
            </a:pPr>
            <a:r>
              <a:rPr lang="en-US" sz="1100" dirty="0"/>
              <a:t>&lt;</a:t>
            </a:r>
            <a:r>
              <a:rPr lang="en-US" sz="1100" dirty="0" err="1"/>
              <a:t>portType</a:t>
            </a:r>
            <a:r>
              <a:rPr lang="en-US" sz="1100" dirty="0"/>
              <a:t> name="</a:t>
            </a:r>
            <a:r>
              <a:rPr lang="en-US" sz="1100" dirty="0" err="1"/>
              <a:t>CurrencyExchangePortType</a:t>
            </a:r>
            <a:r>
              <a:rPr lang="en-US" sz="1100" dirty="0"/>
              <a:t>"&gt;</a:t>
            </a:r>
          </a:p>
          <a:p>
            <a:pPr marL="45720" indent="0">
              <a:buNone/>
            </a:pPr>
            <a:r>
              <a:rPr lang="en-US" sz="1100" dirty="0" smtClean="0"/>
              <a:t>    &lt;</a:t>
            </a:r>
            <a:r>
              <a:rPr lang="en-US" sz="1100" dirty="0"/>
              <a:t>operation name="</a:t>
            </a:r>
            <a:r>
              <a:rPr lang="en-US" sz="1100" dirty="0" err="1">
                <a:solidFill>
                  <a:srgbClr val="FF0000"/>
                </a:solidFill>
              </a:rPr>
              <a:t>getRate</a:t>
            </a:r>
            <a:r>
              <a:rPr lang="en-US" sz="1100" dirty="0"/>
              <a:t>"&gt;</a:t>
            </a:r>
          </a:p>
          <a:p>
            <a:pPr marL="45720" indent="0">
              <a:buNone/>
            </a:pPr>
            <a:r>
              <a:rPr lang="en-US" sz="1100" dirty="0" smtClean="0"/>
              <a:t>        &lt;</a:t>
            </a:r>
            <a:r>
              <a:rPr lang="en-US" sz="1100" dirty="0"/>
              <a:t>input message="</a:t>
            </a:r>
            <a:r>
              <a:rPr lang="en-US" sz="1100" dirty="0" err="1"/>
              <a:t>tns:getRateRequest</a:t>
            </a:r>
            <a:r>
              <a:rPr lang="en-US" sz="1100" dirty="0"/>
              <a:t>" /&gt;</a:t>
            </a:r>
          </a:p>
          <a:p>
            <a:pPr marL="45720" indent="0">
              <a:buNone/>
            </a:pPr>
            <a:r>
              <a:rPr lang="en-US" sz="1100" dirty="0" smtClean="0"/>
              <a:t>        &lt;</a:t>
            </a:r>
            <a:r>
              <a:rPr lang="en-US" sz="1100" dirty="0"/>
              <a:t>output message="</a:t>
            </a:r>
            <a:r>
              <a:rPr lang="en-US" sz="1100" dirty="0" err="1"/>
              <a:t>tns:getRateResponse</a:t>
            </a:r>
            <a:r>
              <a:rPr lang="en-US" sz="1100" dirty="0"/>
              <a:t>" /&gt;</a:t>
            </a:r>
          </a:p>
          <a:p>
            <a:pPr marL="45720" indent="0">
              <a:buNone/>
            </a:pPr>
            <a:r>
              <a:rPr lang="en-US" sz="1100" dirty="0" smtClean="0"/>
              <a:t>    &lt;/</a:t>
            </a:r>
            <a:r>
              <a:rPr lang="en-US" sz="1100" dirty="0"/>
              <a:t>operation&gt;</a:t>
            </a:r>
          </a:p>
          <a:p>
            <a:pPr marL="45720" indent="0">
              <a:buNone/>
            </a:pPr>
            <a:r>
              <a:rPr lang="en-US" sz="1100" dirty="0"/>
              <a:t>&lt;/</a:t>
            </a:r>
            <a:r>
              <a:rPr lang="en-US" sz="1100" dirty="0" err="1"/>
              <a:t>portType</a:t>
            </a:r>
            <a:r>
              <a:rPr lang="en-US" sz="1100" dirty="0" smtClean="0"/>
              <a:t>&gt;</a:t>
            </a:r>
          </a:p>
          <a:p>
            <a:pPr marL="45720" indent="0">
              <a:buNone/>
            </a:pPr>
            <a:endParaRPr lang="en-US" sz="1100" dirty="0"/>
          </a:p>
          <a:p>
            <a:pPr marL="45720" indent="0">
              <a:buNone/>
            </a:pPr>
            <a:r>
              <a:rPr lang="en-US" sz="1100" dirty="0"/>
              <a:t>&lt;binding name="</a:t>
            </a:r>
            <a:r>
              <a:rPr lang="en-US" sz="1100" dirty="0" err="1"/>
              <a:t>CurrencyExchangeBinding</a:t>
            </a:r>
            <a:r>
              <a:rPr lang="en-US" sz="1100" dirty="0"/>
              <a:t>" type="</a:t>
            </a:r>
            <a:r>
              <a:rPr lang="en-US" sz="1100" dirty="0" err="1"/>
              <a:t>tns:CurrencyExchangePortType</a:t>
            </a:r>
            <a:r>
              <a:rPr lang="en-US" sz="1100" dirty="0" smtClean="0"/>
              <a:t>"&gt;</a:t>
            </a:r>
            <a:endParaRPr lang="en-US" sz="1100" dirty="0"/>
          </a:p>
          <a:p>
            <a:pPr marL="45720" indent="0">
              <a:buNone/>
            </a:pPr>
            <a:r>
              <a:rPr lang="en-US" sz="1100" dirty="0" smtClean="0"/>
              <a:t>    &lt;</a:t>
            </a:r>
            <a:r>
              <a:rPr lang="en-US" sz="1100" dirty="0" err="1"/>
              <a:t>soap:binding</a:t>
            </a:r>
            <a:r>
              <a:rPr lang="en-US" sz="1100" dirty="0"/>
              <a:t> style="</a:t>
            </a:r>
            <a:r>
              <a:rPr lang="en-US" sz="1100" dirty="0" err="1"/>
              <a:t>rpc</a:t>
            </a:r>
            <a:r>
              <a:rPr lang="en-US" sz="1100" dirty="0"/>
              <a:t>" transport="http://schemas.xmlsoap.org/soap/http"/&gt;</a:t>
            </a:r>
          </a:p>
          <a:p>
            <a:pPr marL="45720" indent="0">
              <a:buNone/>
            </a:pPr>
            <a:r>
              <a:rPr lang="en-US" sz="1100" dirty="0" smtClean="0"/>
              <a:t>    &lt;</a:t>
            </a:r>
            <a:r>
              <a:rPr lang="en-US" sz="1100" dirty="0"/>
              <a:t>operation name="</a:t>
            </a:r>
            <a:r>
              <a:rPr lang="en-US" sz="1100" dirty="0" err="1"/>
              <a:t>getRate</a:t>
            </a:r>
            <a:r>
              <a:rPr lang="en-US" sz="1100" dirty="0"/>
              <a:t>"&gt; </a:t>
            </a:r>
            <a:r>
              <a:rPr lang="en-US" sz="1100" dirty="0" smtClean="0"/>
              <a:t>…  &lt;/</a:t>
            </a:r>
            <a:r>
              <a:rPr lang="en-US" sz="1100" dirty="0"/>
              <a:t>operation</a:t>
            </a:r>
            <a:r>
              <a:rPr lang="en-US" sz="1100" dirty="0" smtClean="0"/>
              <a:t>&gt;</a:t>
            </a:r>
            <a:endParaRPr lang="en-US" sz="1100" dirty="0"/>
          </a:p>
          <a:p>
            <a:pPr marL="45720" indent="0">
              <a:buNone/>
            </a:pPr>
            <a:r>
              <a:rPr lang="en-US" sz="1100" dirty="0"/>
              <a:t>&lt;/binding</a:t>
            </a:r>
            <a:r>
              <a:rPr lang="en-US" sz="1100" dirty="0" smtClean="0"/>
              <a:t>&gt;</a:t>
            </a:r>
          </a:p>
          <a:p>
            <a:pPr marL="45720" indent="0">
              <a:buNone/>
            </a:pPr>
            <a:endParaRPr lang="en-US" sz="1100" dirty="0"/>
          </a:p>
          <a:p>
            <a:pPr marL="45720" indent="0">
              <a:buNone/>
            </a:pPr>
            <a:r>
              <a:rPr lang="en-US" sz="1100" dirty="0"/>
              <a:t>&lt;service name="</a:t>
            </a:r>
            <a:r>
              <a:rPr lang="en-US" sz="1100" dirty="0" err="1">
                <a:solidFill>
                  <a:srgbClr val="FF0000"/>
                </a:solidFill>
              </a:rPr>
              <a:t>CurrencyExchangeService</a:t>
            </a:r>
            <a:r>
              <a:rPr lang="en-US" sz="1100" dirty="0"/>
              <a:t>"&gt;</a:t>
            </a:r>
          </a:p>
          <a:p>
            <a:pPr marL="45720" indent="0">
              <a:buNone/>
            </a:pPr>
            <a:r>
              <a:rPr lang="en-US" sz="1100" dirty="0"/>
              <a:t>&lt;port name="</a:t>
            </a:r>
            <a:r>
              <a:rPr lang="en-US" sz="1100" dirty="0" err="1"/>
              <a:t>CurrencyExchangePort"binding</a:t>
            </a:r>
            <a:r>
              <a:rPr lang="en-US" sz="1100" dirty="0"/>
              <a:t>="</a:t>
            </a:r>
            <a:r>
              <a:rPr lang="en-US" sz="1100" dirty="0" err="1"/>
              <a:t>tns:CurrencyExchangeBinding</a:t>
            </a:r>
            <a:r>
              <a:rPr lang="en-US" sz="1100" dirty="0"/>
              <a:t>"&gt;</a:t>
            </a:r>
          </a:p>
          <a:p>
            <a:pPr marL="45720" indent="0">
              <a:buNone/>
            </a:pPr>
            <a:r>
              <a:rPr lang="en-US" sz="1100" dirty="0"/>
              <a:t>&lt;</a:t>
            </a:r>
            <a:r>
              <a:rPr lang="en-US" sz="1100" dirty="0" err="1"/>
              <a:t>soap:address</a:t>
            </a:r>
            <a:r>
              <a:rPr lang="en-US" sz="1100" dirty="0"/>
              <a:t> location="</a:t>
            </a:r>
            <a:r>
              <a:rPr lang="en-US" sz="1100" dirty="0">
                <a:solidFill>
                  <a:srgbClr val="FF0000"/>
                </a:solidFill>
              </a:rPr>
              <a:t>http://services.xmethods.net:80/soap</a:t>
            </a:r>
            <a:r>
              <a:rPr lang="en-US" sz="1100" dirty="0"/>
              <a:t>"/&gt;</a:t>
            </a:r>
          </a:p>
          <a:p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57600" y="1981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38600" y="1981200"/>
            <a:ext cx="0" cy="2514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733800" y="4495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32385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17219" y="308461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Abstract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66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number of available web services</a:t>
            </a:r>
          </a:p>
          <a:p>
            <a:pPr lvl="1"/>
            <a:r>
              <a:rPr lang="en-US" dirty="0"/>
              <a:t>(e.g. programmableweb.com)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Finding relevant web services is becoming more important and challenging because of the increase of web services</a:t>
            </a:r>
          </a:p>
          <a:p>
            <a:endParaRPr lang="en-US" dirty="0" smtClean="0"/>
          </a:p>
          <a:p>
            <a:r>
              <a:rPr lang="en-US" dirty="0" smtClean="0"/>
              <a:t>Searching for a web service has moved from repositories, like UDDI, to web based search engines</a:t>
            </a:r>
          </a:p>
          <a:p>
            <a:pPr lvl="1"/>
            <a:r>
              <a:rPr lang="en-US" dirty="0" smtClean="0"/>
              <a:t>(e.g. seekda.com)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– finding web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Current web based search engines are designed for searching through </a:t>
            </a:r>
            <a:r>
              <a:rPr lang="en-US" dirty="0" smtClean="0"/>
              <a:t>webpages </a:t>
            </a:r>
            <a:r>
              <a:rPr lang="en-US" dirty="0"/>
              <a:t>that is unstructured or semi-structure like html page</a:t>
            </a:r>
          </a:p>
          <a:p>
            <a:endParaRPr lang="en-US" dirty="0"/>
          </a:p>
          <a:p>
            <a:r>
              <a:rPr lang="en-US" dirty="0" smtClean="0"/>
              <a:t>Current </a:t>
            </a:r>
            <a:r>
              <a:rPr lang="en-US" dirty="0"/>
              <a:t>web based search engines are not designed to take advantage </a:t>
            </a:r>
            <a:r>
              <a:rPr lang="en-US" dirty="0" smtClean="0"/>
              <a:t>of the </a:t>
            </a:r>
            <a:r>
              <a:rPr lang="en-US" dirty="0"/>
              <a:t>structure of WSDL file for finding web services</a:t>
            </a:r>
          </a:p>
          <a:p>
            <a:endParaRPr lang="en-US" dirty="0"/>
          </a:p>
          <a:p>
            <a:r>
              <a:rPr lang="en-US" dirty="0" smtClean="0"/>
              <a:t>Typically </a:t>
            </a:r>
            <a:r>
              <a:rPr lang="en-US" dirty="0"/>
              <a:t>Vector Space Model is used to compute the similarity </a:t>
            </a:r>
            <a:r>
              <a:rPr lang="en-US" dirty="0" smtClean="0"/>
              <a:t>between keywords </a:t>
            </a:r>
            <a:r>
              <a:rPr lang="en-US" dirty="0"/>
              <a:t>in the query against keywords at fixed position in the service</a:t>
            </a:r>
          </a:p>
          <a:p>
            <a:endParaRPr lang="en-US" dirty="0"/>
          </a:p>
          <a:p>
            <a:r>
              <a:rPr lang="en-US" dirty="0" smtClean="0"/>
              <a:t>Exact </a:t>
            </a:r>
            <a:r>
              <a:rPr lang="en-US" dirty="0"/>
              <a:t>keyword matching is used (e.g. </a:t>
            </a:r>
            <a:r>
              <a:rPr lang="en-US" dirty="0" err="1"/>
              <a:t>Seekda</a:t>
            </a:r>
            <a:r>
              <a:rPr lang="en-US" dirty="0"/>
              <a:t>) which does not take </a:t>
            </a:r>
            <a:r>
              <a:rPr lang="en-US" dirty="0" smtClean="0"/>
              <a:t>account the </a:t>
            </a:r>
            <a:r>
              <a:rPr lang="en-US" dirty="0"/>
              <a:t>impact on the similarity of the neighborhood keywords.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– search engines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– Keyword matching</a:t>
            </a:r>
            <a:endParaRPr lang="en-US" dirty="0"/>
          </a:p>
        </p:txBody>
      </p:sp>
      <p:pic>
        <p:nvPicPr>
          <p:cNvPr id="1027" name="Picture 3" descr="C:\Users\sj1164\Pictures\seekda_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352800"/>
            <a:ext cx="2057400" cy="95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j1164\Pictures\seekda_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495800"/>
            <a:ext cx="3981450" cy="128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j1164\Pictures\seekda_0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876800"/>
            <a:ext cx="4434570" cy="134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j1164\Pictures\seekda_0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887913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>
            <a:stCxn id="1030" idx="2"/>
          </p:cNvCxnSpPr>
          <p:nvPr/>
        </p:nvCxnSpPr>
        <p:spPr>
          <a:xfrm>
            <a:off x="2901157" y="3209925"/>
            <a:ext cx="3042443" cy="621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030" idx="2"/>
          </p:cNvCxnSpPr>
          <p:nvPr/>
        </p:nvCxnSpPr>
        <p:spPr>
          <a:xfrm>
            <a:off x="2901157" y="3209925"/>
            <a:ext cx="0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30" idx="2"/>
          </p:cNvCxnSpPr>
          <p:nvPr/>
        </p:nvCxnSpPr>
        <p:spPr>
          <a:xfrm>
            <a:off x="2901157" y="3209925"/>
            <a:ext cx="2204243" cy="1666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1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 keyword matching method resulted in incomplete search results</a:t>
            </a:r>
          </a:p>
          <a:p>
            <a:endParaRPr lang="en-US" dirty="0" smtClean="0"/>
          </a:p>
          <a:p>
            <a:r>
              <a:rPr lang="en-US" dirty="0" smtClean="0"/>
              <a:t>Reasons</a:t>
            </a:r>
            <a:endParaRPr lang="en-US" dirty="0"/>
          </a:p>
          <a:p>
            <a:pPr lvl="1"/>
            <a:r>
              <a:rPr lang="en-US" dirty="0" smtClean="0"/>
              <a:t>Computing distance between query and services is over a fixed set of distance</a:t>
            </a:r>
          </a:p>
          <a:p>
            <a:pPr lvl="1"/>
            <a:r>
              <a:rPr lang="en-US" dirty="0" smtClean="0"/>
              <a:t>Different words may have the same semantics</a:t>
            </a:r>
          </a:p>
          <a:p>
            <a:pPr lvl="1"/>
            <a:r>
              <a:rPr lang="en-US" dirty="0" smtClean="0"/>
              <a:t>Keywords matching can’t find partial matches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– keyword matching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Woogle</a:t>
            </a:r>
            <a:r>
              <a:rPr lang="en-US" dirty="0" smtClean="0"/>
              <a:t> created a new way of searching for Web Services</a:t>
            </a:r>
          </a:p>
          <a:p>
            <a:pPr lvl="1"/>
            <a:r>
              <a:rPr lang="en-US" dirty="0" smtClean="0"/>
              <a:t>Using agglomerative clustering to improve the search result</a:t>
            </a:r>
          </a:p>
          <a:p>
            <a:endParaRPr lang="en-US" dirty="0" smtClean="0"/>
          </a:p>
          <a:p>
            <a:r>
              <a:rPr lang="en-US" dirty="0" smtClean="0"/>
              <a:t>Agglomerative Clustering algorithm</a:t>
            </a:r>
          </a:p>
          <a:p>
            <a:pPr lvl="1"/>
            <a:r>
              <a:rPr lang="en-US" dirty="0" smtClean="0"/>
              <a:t>Each term is initialized to be a cluster of its own</a:t>
            </a:r>
          </a:p>
          <a:p>
            <a:pPr lvl="1"/>
            <a:r>
              <a:rPr lang="en-US" dirty="0" smtClean="0"/>
              <a:t>The algorithm sorts the clusters in descending order by the confidence and then by the support</a:t>
            </a:r>
          </a:p>
          <a:p>
            <a:pPr lvl="2"/>
            <a:r>
              <a:rPr lang="en-US" dirty="0" smtClean="0"/>
              <a:t>Support – probability that the term occurs in the input or output</a:t>
            </a:r>
          </a:p>
          <a:p>
            <a:pPr lvl="2"/>
            <a:r>
              <a:rPr lang="en-US" dirty="0" smtClean="0"/>
              <a:t>Confidence – probability that the term occurs in the input or output given that the support is known to occur in it</a:t>
            </a:r>
          </a:p>
          <a:p>
            <a:pPr lvl="1"/>
            <a:r>
              <a:rPr lang="en-US" dirty="0" smtClean="0"/>
              <a:t>The algorithm considers the highest ranked terms that has not been considered, if the two terms belong to different cluster, the algorithm merges the clusters</a:t>
            </a:r>
          </a:p>
          <a:p>
            <a:pPr lvl="2"/>
            <a:r>
              <a:rPr lang="en-US" dirty="0" smtClean="0"/>
              <a:t>Infrequent terms with less than minimum support are discarded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Woogle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3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472</TotalTime>
  <Words>1640</Words>
  <Application>Microsoft Office PowerPoint</Application>
  <PresentationFormat>On-screen Show (4:3)</PresentationFormat>
  <Paragraphs>232</Paragraphs>
  <Slides>31</Slides>
  <Notes>0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Grid</vt:lpstr>
      <vt:lpstr>Earth Mover’s Web Service Searcher  E.M.W.S.S.</vt:lpstr>
      <vt:lpstr>What is a web service?</vt:lpstr>
      <vt:lpstr>WSDL file</vt:lpstr>
      <vt:lpstr>WSDL FILE</vt:lpstr>
      <vt:lpstr>Problem – finding web services</vt:lpstr>
      <vt:lpstr>Problem – search engines</vt:lpstr>
      <vt:lpstr>Problem – Keyword matching</vt:lpstr>
      <vt:lpstr>Problem – keyword matching</vt:lpstr>
      <vt:lpstr>Woogle</vt:lpstr>
      <vt:lpstr>Agglomerative clustering</vt:lpstr>
      <vt:lpstr>WOOGLE</vt:lpstr>
      <vt:lpstr>OUR goal</vt:lpstr>
      <vt:lpstr>EMD – Earth mover’s distance</vt:lpstr>
      <vt:lpstr>EMD – TRANSPORTATION PROBLEM</vt:lpstr>
      <vt:lpstr>EMD – TRANSPORTATION PROBLEM</vt:lpstr>
      <vt:lpstr>EMD – Earth Mover’s Distance</vt:lpstr>
      <vt:lpstr>EMD - ADVANTAGES</vt:lpstr>
      <vt:lpstr>Computing emd</vt:lpstr>
      <vt:lpstr>Computing emd</vt:lpstr>
      <vt:lpstr>COMPUTING EmD</vt:lpstr>
      <vt:lpstr>S.E.D.</vt:lpstr>
      <vt:lpstr>S.E.D.</vt:lpstr>
      <vt:lpstr>S.E.D.  &amp;  L.D.</vt:lpstr>
      <vt:lpstr>Solution</vt:lpstr>
      <vt:lpstr>Our Approach</vt:lpstr>
      <vt:lpstr>Our approach</vt:lpstr>
      <vt:lpstr>Precision &amp; recall</vt:lpstr>
      <vt:lpstr>Vector Space model</vt:lpstr>
      <vt:lpstr>Average precision</vt:lpstr>
      <vt:lpstr>AVG PRECISION PER QUERY</vt:lpstr>
      <vt:lpstr>Average RECALL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based web service</dc:title>
  <dc:creator>Windows User</dc:creator>
  <cp:lastModifiedBy>Windows User</cp:lastModifiedBy>
  <cp:revision>47</cp:revision>
  <dcterms:created xsi:type="dcterms:W3CDTF">2012-06-14T14:34:33Z</dcterms:created>
  <dcterms:modified xsi:type="dcterms:W3CDTF">2012-07-27T19:17:52Z</dcterms:modified>
</cp:coreProperties>
</file>