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84" r:id="rId6"/>
    <p:sldId id="270" r:id="rId7"/>
    <p:sldId id="277" r:id="rId8"/>
    <p:sldId id="281" r:id="rId9"/>
    <p:sldId id="282" r:id="rId10"/>
    <p:sldId id="283" r:id="rId11"/>
    <p:sldId id="271" r:id="rId12"/>
    <p:sldId id="259" r:id="rId13"/>
    <p:sldId id="276" r:id="rId14"/>
    <p:sldId id="289" r:id="rId15"/>
    <p:sldId id="261" r:id="rId16"/>
    <p:sldId id="294" r:id="rId17"/>
    <p:sldId id="290" r:id="rId18"/>
    <p:sldId id="264" r:id="rId19"/>
    <p:sldId id="268" r:id="rId20"/>
    <p:sldId id="291" r:id="rId21"/>
    <p:sldId id="265" r:id="rId22"/>
    <p:sldId id="292" r:id="rId23"/>
    <p:sldId id="260" r:id="rId24"/>
    <p:sldId id="272" r:id="rId25"/>
    <p:sldId id="295" r:id="rId26"/>
    <p:sldId id="296" r:id="rId27"/>
    <p:sldId id="267" r:id="rId28"/>
    <p:sldId id="293" r:id="rId29"/>
    <p:sldId id="2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6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35BEE8-6574-4D75-AF41-D3865A72A0B8}" type="datetimeFigureOut">
              <a:rPr lang="en-US" smtClean="0"/>
              <a:pPr/>
              <a:t>8/3/2011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2C5523-4289-44A4-831B-273105FFAA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emf"/><Relationship Id="rId18" Type="http://schemas.openxmlformats.org/officeDocument/2006/relationships/image" Target="../media/image61.emf"/><Relationship Id="rId3" Type="http://schemas.openxmlformats.org/officeDocument/2006/relationships/image" Target="../media/image46.png"/><Relationship Id="rId21" Type="http://schemas.openxmlformats.org/officeDocument/2006/relationships/image" Target="../media/image64.emf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17" Type="http://schemas.openxmlformats.org/officeDocument/2006/relationships/image" Target="../media/image60.emf"/><Relationship Id="rId2" Type="http://schemas.openxmlformats.org/officeDocument/2006/relationships/image" Target="../media/image45.png"/><Relationship Id="rId16" Type="http://schemas.openxmlformats.org/officeDocument/2006/relationships/image" Target="../media/image59.emf"/><Relationship Id="rId20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emf"/><Relationship Id="rId10" Type="http://schemas.openxmlformats.org/officeDocument/2006/relationships/image" Target="../media/image53.png"/><Relationship Id="rId19" Type="http://schemas.openxmlformats.org/officeDocument/2006/relationships/image" Target="../media/image62.emf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10" Type="http://schemas.openxmlformats.org/officeDocument/2006/relationships/image" Target="../media/image78.png"/><Relationship Id="rId4" Type="http://schemas.openxmlformats.org/officeDocument/2006/relationships/image" Target="../media/image72.jpeg"/><Relationship Id="rId9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543800" cy="2593975"/>
          </a:xfrm>
        </p:spPr>
        <p:txBody>
          <a:bodyPr/>
          <a:lstStyle/>
          <a:p>
            <a:r>
              <a:rPr lang="en-US" sz="5400" dirty="0" smtClean="0"/>
              <a:t>Learning to Judge </a:t>
            </a:r>
            <a:br>
              <a:rPr lang="en-US" sz="5400" dirty="0" smtClean="0"/>
            </a:br>
            <a:r>
              <a:rPr lang="en-US" sz="5400" dirty="0" smtClean="0"/>
              <a:t>Image Search 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for Synonymous Queries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181600"/>
            <a:ext cx="6461760" cy="1066800"/>
          </a:xfrm>
        </p:spPr>
        <p:txBody>
          <a:bodyPr/>
          <a:lstStyle/>
          <a:p>
            <a:r>
              <a:rPr lang="en-US" dirty="0" smtClean="0"/>
              <a:t>Nate </a:t>
            </a:r>
            <a:r>
              <a:rPr lang="en-US" dirty="0" err="1" smtClean="0"/>
              <a:t>Stender</a:t>
            </a:r>
            <a:r>
              <a:rPr lang="en-US" dirty="0" smtClean="0"/>
              <a:t>, Dr. 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Density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Relevant images have higher density than irrelevant images.</a:t>
            </a:r>
            <a:endParaRPr lang="en-US" dirty="0"/>
          </a:p>
        </p:txBody>
      </p:sp>
      <p:pic>
        <p:nvPicPr>
          <p:cNvPr id="3075" name="Picture 3" descr="G:\workspace\ImageRetriever\images\sundown\sundown_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54783"/>
            <a:ext cx="534176" cy="3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workspace\ImageRetriever\images\sundown\sundown_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47" y="4102097"/>
            <a:ext cx="360811" cy="4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workspace\ImageRetriever\images\sundown\sundown_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7253"/>
            <a:ext cx="635156" cy="47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workspace\ImageRetriever\images\sundown\sundown_1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64" y="5387441"/>
            <a:ext cx="311036" cy="46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:\workspace\ImageRetriever\images\sundown\sundown_1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71" y="3600701"/>
            <a:ext cx="528484" cy="3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workspace\ImageRetriever\images\sundown\sundown_12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93" y="4364199"/>
            <a:ext cx="377825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G:\workspace\ImageRetriever\images\sundown\sundown_17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30224"/>
            <a:ext cx="494962" cy="49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533400" y="2590800"/>
            <a:ext cx="0" cy="3581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400" y="6172200"/>
            <a:ext cx="815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3300" y="618593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Visual Characteristics </a:t>
            </a:r>
            <a:endParaRPr lang="en-US" dirty="0"/>
          </a:p>
        </p:txBody>
      </p:sp>
      <p:pic>
        <p:nvPicPr>
          <p:cNvPr id="3082" name="Picture 10" descr="G:\workspace\ImageRetriever\images\sundown\sundown_17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0" y="4657374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G:\workspace\ImageRetriever\images\sundown\sundown_18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456" y="5003360"/>
            <a:ext cx="508732" cy="5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:\workspace\ImageRetriever\images\sundown\sundown_19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81376"/>
            <a:ext cx="533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G:\workspace\ImageRetriever\images\sundown\sundown_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59" y="2791766"/>
            <a:ext cx="595005" cy="37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267497" y="3570662"/>
            <a:ext cx="2447503" cy="2447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 bwMode="auto">
          <a:xfrm>
            <a:off x="3292476" y="3743849"/>
            <a:ext cx="2209800" cy="2135188"/>
            <a:chOff x="2126" y="2441"/>
            <a:chExt cx="1392" cy="1345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26" y="2441"/>
              <a:ext cx="1392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728" y="361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26" y="2973"/>
              <a:ext cx="29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79" y="2684"/>
              <a:ext cx="29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31" y="3166"/>
              <a:ext cx="29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76" y="3359"/>
              <a:ext cx="29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64" y="2588"/>
              <a:ext cx="3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020" y="3315"/>
              <a:ext cx="296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128" y="2925"/>
              <a:ext cx="304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212" y="2684"/>
              <a:ext cx="302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070" y="2973"/>
              <a:ext cx="29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2546" y="2891"/>
              <a:ext cx="231" cy="178"/>
            </a:xfrm>
            <a:prstGeom prst="line">
              <a:avLst/>
            </a:prstGeom>
            <a:noFill/>
            <a:ln w="9525" cap="rnd">
              <a:solidFill>
                <a:srgbClr val="1F477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528" y="2878"/>
              <a:ext cx="28" cy="25"/>
            </a:xfrm>
            <a:custGeom>
              <a:avLst/>
              <a:gdLst/>
              <a:ahLst/>
              <a:cxnLst>
                <a:cxn ang="0">
                  <a:pos x="12" y="25"/>
                </a:cxn>
                <a:cxn ang="0">
                  <a:pos x="0" y="0"/>
                </a:cxn>
                <a:cxn ang="0">
                  <a:pos x="28" y="5"/>
                </a:cxn>
                <a:cxn ang="0">
                  <a:pos x="12" y="25"/>
                </a:cxn>
              </a:cxnLst>
              <a:rect l="0" t="0" r="r" b="b"/>
              <a:pathLst>
                <a:path w="28" h="25">
                  <a:moveTo>
                    <a:pt x="12" y="25"/>
                  </a:moveTo>
                  <a:lnTo>
                    <a:pt x="0" y="0"/>
                  </a:lnTo>
                  <a:lnTo>
                    <a:pt x="28" y="5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1F47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 flipV="1">
              <a:off x="2391" y="3071"/>
              <a:ext cx="373" cy="91"/>
            </a:xfrm>
            <a:prstGeom prst="line">
              <a:avLst/>
            </a:prstGeom>
            <a:noFill/>
            <a:ln w="9525" cap="rnd">
              <a:solidFill>
                <a:srgbClr val="1F477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370" y="3149"/>
              <a:ext cx="28" cy="24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28" y="24"/>
                </a:cxn>
              </a:cxnLst>
              <a:rect l="0" t="0" r="r" b="b"/>
              <a:pathLst>
                <a:path w="28" h="24">
                  <a:moveTo>
                    <a:pt x="28" y="24"/>
                  </a:moveTo>
                  <a:lnTo>
                    <a:pt x="0" y="18"/>
                  </a:lnTo>
                  <a:lnTo>
                    <a:pt x="21" y="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1F47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H="1" flipV="1">
              <a:off x="2775" y="3067"/>
              <a:ext cx="398" cy="233"/>
            </a:xfrm>
            <a:prstGeom prst="line">
              <a:avLst/>
            </a:prstGeom>
            <a:noFill/>
            <a:ln w="9525" cap="rnd">
              <a:solidFill>
                <a:srgbClr val="1F477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164" y="3288"/>
              <a:ext cx="28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8" y="24"/>
                </a:cxn>
                <a:cxn ang="0">
                  <a:pos x="0" y="21"/>
                </a:cxn>
                <a:cxn ang="0">
                  <a:pos x="13" y="0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lnTo>
                    <a:pt x="28" y="24"/>
                  </a:lnTo>
                  <a:lnTo>
                    <a:pt x="0" y="2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47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768" y="2882"/>
              <a:ext cx="581" cy="195"/>
            </a:xfrm>
            <a:custGeom>
              <a:avLst/>
              <a:gdLst/>
              <a:ahLst/>
              <a:cxnLst>
                <a:cxn ang="0">
                  <a:pos x="4447" y="19"/>
                </a:cxn>
                <a:cxn ang="0">
                  <a:pos x="4374" y="92"/>
                </a:cxn>
                <a:cxn ang="0">
                  <a:pos x="4359" y="48"/>
                </a:cxn>
                <a:cxn ang="0">
                  <a:pos x="4199" y="151"/>
                </a:cxn>
                <a:cxn ang="0">
                  <a:pos x="4258" y="107"/>
                </a:cxn>
                <a:cxn ang="0">
                  <a:pos x="4039" y="180"/>
                </a:cxn>
                <a:cxn ang="0">
                  <a:pos x="4112" y="180"/>
                </a:cxn>
                <a:cxn ang="0">
                  <a:pos x="3923" y="195"/>
                </a:cxn>
                <a:cxn ang="0">
                  <a:pos x="3850" y="268"/>
                </a:cxn>
                <a:cxn ang="0">
                  <a:pos x="3835" y="225"/>
                </a:cxn>
                <a:cxn ang="0">
                  <a:pos x="3675" y="327"/>
                </a:cxn>
                <a:cxn ang="0">
                  <a:pos x="3733" y="283"/>
                </a:cxn>
                <a:cxn ang="0">
                  <a:pos x="3515" y="357"/>
                </a:cxn>
                <a:cxn ang="0">
                  <a:pos x="3588" y="356"/>
                </a:cxn>
                <a:cxn ang="0">
                  <a:pos x="3399" y="371"/>
                </a:cxn>
                <a:cxn ang="0">
                  <a:pos x="3326" y="444"/>
                </a:cxn>
                <a:cxn ang="0">
                  <a:pos x="3311" y="401"/>
                </a:cxn>
                <a:cxn ang="0">
                  <a:pos x="3151" y="503"/>
                </a:cxn>
                <a:cxn ang="0">
                  <a:pos x="3209" y="459"/>
                </a:cxn>
                <a:cxn ang="0">
                  <a:pos x="2991" y="533"/>
                </a:cxn>
                <a:cxn ang="0">
                  <a:pos x="3064" y="533"/>
                </a:cxn>
                <a:cxn ang="0">
                  <a:pos x="2874" y="548"/>
                </a:cxn>
                <a:cxn ang="0">
                  <a:pos x="2802" y="621"/>
                </a:cxn>
                <a:cxn ang="0">
                  <a:pos x="2787" y="577"/>
                </a:cxn>
                <a:cxn ang="0">
                  <a:pos x="2627" y="679"/>
                </a:cxn>
                <a:cxn ang="0">
                  <a:pos x="2685" y="636"/>
                </a:cxn>
                <a:cxn ang="0">
                  <a:pos x="2467" y="709"/>
                </a:cxn>
                <a:cxn ang="0">
                  <a:pos x="2540" y="709"/>
                </a:cxn>
                <a:cxn ang="0">
                  <a:pos x="2350" y="724"/>
                </a:cxn>
                <a:cxn ang="0">
                  <a:pos x="2278" y="797"/>
                </a:cxn>
                <a:cxn ang="0">
                  <a:pos x="2263" y="753"/>
                </a:cxn>
                <a:cxn ang="0">
                  <a:pos x="2103" y="856"/>
                </a:cxn>
                <a:cxn ang="0">
                  <a:pos x="2161" y="812"/>
                </a:cxn>
                <a:cxn ang="0">
                  <a:pos x="1943" y="885"/>
                </a:cxn>
                <a:cxn ang="0">
                  <a:pos x="2016" y="885"/>
                </a:cxn>
                <a:cxn ang="0">
                  <a:pos x="1826" y="900"/>
                </a:cxn>
                <a:cxn ang="0">
                  <a:pos x="1754" y="973"/>
                </a:cxn>
                <a:cxn ang="0">
                  <a:pos x="1739" y="929"/>
                </a:cxn>
                <a:cxn ang="0">
                  <a:pos x="1579" y="1032"/>
                </a:cxn>
                <a:cxn ang="0">
                  <a:pos x="1637" y="988"/>
                </a:cxn>
                <a:cxn ang="0">
                  <a:pos x="1419" y="1061"/>
                </a:cxn>
                <a:cxn ang="0">
                  <a:pos x="1491" y="1061"/>
                </a:cxn>
                <a:cxn ang="0">
                  <a:pos x="1302" y="1076"/>
                </a:cxn>
                <a:cxn ang="0">
                  <a:pos x="1229" y="1149"/>
                </a:cxn>
                <a:cxn ang="0">
                  <a:pos x="1215" y="1106"/>
                </a:cxn>
                <a:cxn ang="0">
                  <a:pos x="1055" y="1208"/>
                </a:cxn>
                <a:cxn ang="0">
                  <a:pos x="1113" y="1164"/>
                </a:cxn>
                <a:cxn ang="0">
                  <a:pos x="894" y="1238"/>
                </a:cxn>
                <a:cxn ang="0">
                  <a:pos x="967" y="1237"/>
                </a:cxn>
                <a:cxn ang="0">
                  <a:pos x="778" y="1253"/>
                </a:cxn>
                <a:cxn ang="0">
                  <a:pos x="705" y="1326"/>
                </a:cxn>
                <a:cxn ang="0">
                  <a:pos x="691" y="1282"/>
                </a:cxn>
                <a:cxn ang="0">
                  <a:pos x="531" y="1384"/>
                </a:cxn>
                <a:cxn ang="0">
                  <a:pos x="589" y="1340"/>
                </a:cxn>
                <a:cxn ang="0">
                  <a:pos x="370" y="1414"/>
                </a:cxn>
                <a:cxn ang="0">
                  <a:pos x="443" y="1414"/>
                </a:cxn>
                <a:cxn ang="0">
                  <a:pos x="254" y="1429"/>
                </a:cxn>
                <a:cxn ang="0">
                  <a:pos x="181" y="1502"/>
                </a:cxn>
                <a:cxn ang="0">
                  <a:pos x="166" y="1458"/>
                </a:cxn>
                <a:cxn ang="0">
                  <a:pos x="33" y="1552"/>
                </a:cxn>
                <a:cxn ang="0">
                  <a:pos x="65" y="1517"/>
                </a:cxn>
              </a:cxnLst>
              <a:rect l="0" t="0" r="r" b="b"/>
              <a:pathLst>
                <a:path w="4524" h="1556">
                  <a:moveTo>
                    <a:pt x="4505" y="48"/>
                  </a:moveTo>
                  <a:lnTo>
                    <a:pt x="4462" y="63"/>
                  </a:lnTo>
                  <a:cubicBezTo>
                    <a:pt x="4449" y="67"/>
                    <a:pt x="4436" y="60"/>
                    <a:pt x="4432" y="48"/>
                  </a:cubicBezTo>
                  <a:cubicBezTo>
                    <a:pt x="4428" y="36"/>
                    <a:pt x="4435" y="23"/>
                    <a:pt x="4447" y="19"/>
                  </a:cubicBezTo>
                  <a:lnTo>
                    <a:pt x="4491" y="4"/>
                  </a:lnTo>
                  <a:cubicBezTo>
                    <a:pt x="4503" y="0"/>
                    <a:pt x="4516" y="7"/>
                    <a:pt x="4520" y="19"/>
                  </a:cubicBezTo>
                  <a:cubicBezTo>
                    <a:pt x="4524" y="31"/>
                    <a:pt x="4517" y="44"/>
                    <a:pt x="4505" y="48"/>
                  </a:cubicBezTo>
                  <a:close/>
                  <a:moveTo>
                    <a:pt x="4374" y="92"/>
                  </a:moveTo>
                  <a:lnTo>
                    <a:pt x="4330" y="107"/>
                  </a:lnTo>
                  <a:cubicBezTo>
                    <a:pt x="4318" y="111"/>
                    <a:pt x="4305" y="104"/>
                    <a:pt x="4301" y="92"/>
                  </a:cubicBezTo>
                  <a:cubicBezTo>
                    <a:pt x="4297" y="80"/>
                    <a:pt x="4304" y="67"/>
                    <a:pt x="4316" y="63"/>
                  </a:cubicBezTo>
                  <a:lnTo>
                    <a:pt x="4359" y="48"/>
                  </a:lnTo>
                  <a:cubicBezTo>
                    <a:pt x="4372" y="44"/>
                    <a:pt x="4385" y="51"/>
                    <a:pt x="4389" y="63"/>
                  </a:cubicBezTo>
                  <a:cubicBezTo>
                    <a:pt x="4393" y="75"/>
                    <a:pt x="4386" y="88"/>
                    <a:pt x="4374" y="92"/>
                  </a:cubicBezTo>
                  <a:close/>
                  <a:moveTo>
                    <a:pt x="4243" y="136"/>
                  </a:moveTo>
                  <a:lnTo>
                    <a:pt x="4199" y="151"/>
                  </a:lnTo>
                  <a:cubicBezTo>
                    <a:pt x="4187" y="155"/>
                    <a:pt x="4174" y="148"/>
                    <a:pt x="4170" y="136"/>
                  </a:cubicBezTo>
                  <a:cubicBezTo>
                    <a:pt x="4166" y="124"/>
                    <a:pt x="4173" y="111"/>
                    <a:pt x="4185" y="107"/>
                  </a:cubicBezTo>
                  <a:lnTo>
                    <a:pt x="4228" y="92"/>
                  </a:lnTo>
                  <a:cubicBezTo>
                    <a:pt x="4241" y="88"/>
                    <a:pt x="4254" y="95"/>
                    <a:pt x="4258" y="107"/>
                  </a:cubicBezTo>
                  <a:cubicBezTo>
                    <a:pt x="4262" y="119"/>
                    <a:pt x="4255" y="132"/>
                    <a:pt x="4243" y="136"/>
                  </a:cubicBezTo>
                  <a:close/>
                  <a:moveTo>
                    <a:pt x="4112" y="180"/>
                  </a:moveTo>
                  <a:lnTo>
                    <a:pt x="4068" y="195"/>
                  </a:lnTo>
                  <a:cubicBezTo>
                    <a:pt x="4056" y="199"/>
                    <a:pt x="4043" y="192"/>
                    <a:pt x="4039" y="180"/>
                  </a:cubicBezTo>
                  <a:cubicBezTo>
                    <a:pt x="4035" y="168"/>
                    <a:pt x="4042" y="155"/>
                    <a:pt x="4054" y="151"/>
                  </a:cubicBezTo>
                  <a:lnTo>
                    <a:pt x="4097" y="136"/>
                  </a:lnTo>
                  <a:cubicBezTo>
                    <a:pt x="4109" y="132"/>
                    <a:pt x="4123" y="139"/>
                    <a:pt x="4127" y="151"/>
                  </a:cubicBezTo>
                  <a:cubicBezTo>
                    <a:pt x="4131" y="163"/>
                    <a:pt x="4124" y="176"/>
                    <a:pt x="4112" y="180"/>
                  </a:cubicBezTo>
                  <a:close/>
                  <a:moveTo>
                    <a:pt x="3981" y="224"/>
                  </a:moveTo>
                  <a:lnTo>
                    <a:pt x="3937" y="239"/>
                  </a:lnTo>
                  <a:cubicBezTo>
                    <a:pt x="3925" y="243"/>
                    <a:pt x="3912" y="236"/>
                    <a:pt x="3908" y="224"/>
                  </a:cubicBezTo>
                  <a:cubicBezTo>
                    <a:pt x="3904" y="212"/>
                    <a:pt x="3911" y="199"/>
                    <a:pt x="3923" y="195"/>
                  </a:cubicBezTo>
                  <a:lnTo>
                    <a:pt x="3966" y="181"/>
                  </a:lnTo>
                  <a:cubicBezTo>
                    <a:pt x="3978" y="176"/>
                    <a:pt x="3992" y="183"/>
                    <a:pt x="3996" y="195"/>
                  </a:cubicBezTo>
                  <a:cubicBezTo>
                    <a:pt x="4000" y="207"/>
                    <a:pt x="3993" y="220"/>
                    <a:pt x="3981" y="224"/>
                  </a:cubicBezTo>
                  <a:close/>
                  <a:moveTo>
                    <a:pt x="3850" y="268"/>
                  </a:moveTo>
                  <a:lnTo>
                    <a:pt x="3806" y="283"/>
                  </a:lnTo>
                  <a:cubicBezTo>
                    <a:pt x="3794" y="287"/>
                    <a:pt x="3781" y="281"/>
                    <a:pt x="3777" y="268"/>
                  </a:cubicBezTo>
                  <a:cubicBezTo>
                    <a:pt x="3773" y="256"/>
                    <a:pt x="3780" y="243"/>
                    <a:pt x="3792" y="239"/>
                  </a:cubicBezTo>
                  <a:lnTo>
                    <a:pt x="3835" y="225"/>
                  </a:lnTo>
                  <a:cubicBezTo>
                    <a:pt x="3847" y="221"/>
                    <a:pt x="3860" y="227"/>
                    <a:pt x="3865" y="239"/>
                  </a:cubicBezTo>
                  <a:cubicBezTo>
                    <a:pt x="3869" y="251"/>
                    <a:pt x="3862" y="264"/>
                    <a:pt x="3850" y="268"/>
                  </a:cubicBezTo>
                  <a:close/>
                  <a:moveTo>
                    <a:pt x="3719" y="312"/>
                  </a:moveTo>
                  <a:lnTo>
                    <a:pt x="3675" y="327"/>
                  </a:lnTo>
                  <a:cubicBezTo>
                    <a:pt x="3663" y="331"/>
                    <a:pt x="3650" y="325"/>
                    <a:pt x="3646" y="313"/>
                  </a:cubicBezTo>
                  <a:cubicBezTo>
                    <a:pt x="3642" y="300"/>
                    <a:pt x="3649" y="287"/>
                    <a:pt x="3661" y="283"/>
                  </a:cubicBezTo>
                  <a:lnTo>
                    <a:pt x="3704" y="269"/>
                  </a:lnTo>
                  <a:cubicBezTo>
                    <a:pt x="3716" y="265"/>
                    <a:pt x="3729" y="271"/>
                    <a:pt x="3733" y="283"/>
                  </a:cubicBezTo>
                  <a:cubicBezTo>
                    <a:pt x="3738" y="295"/>
                    <a:pt x="3731" y="308"/>
                    <a:pt x="3719" y="312"/>
                  </a:cubicBezTo>
                  <a:close/>
                  <a:moveTo>
                    <a:pt x="3588" y="356"/>
                  </a:moveTo>
                  <a:lnTo>
                    <a:pt x="3544" y="371"/>
                  </a:lnTo>
                  <a:cubicBezTo>
                    <a:pt x="3532" y="375"/>
                    <a:pt x="3519" y="369"/>
                    <a:pt x="3515" y="357"/>
                  </a:cubicBezTo>
                  <a:cubicBezTo>
                    <a:pt x="3511" y="345"/>
                    <a:pt x="3518" y="331"/>
                    <a:pt x="3530" y="327"/>
                  </a:cubicBezTo>
                  <a:lnTo>
                    <a:pt x="3573" y="313"/>
                  </a:lnTo>
                  <a:cubicBezTo>
                    <a:pt x="3585" y="309"/>
                    <a:pt x="3598" y="315"/>
                    <a:pt x="3602" y="327"/>
                  </a:cubicBezTo>
                  <a:cubicBezTo>
                    <a:pt x="3607" y="339"/>
                    <a:pt x="3600" y="352"/>
                    <a:pt x="3588" y="356"/>
                  </a:cubicBezTo>
                  <a:close/>
                  <a:moveTo>
                    <a:pt x="3457" y="400"/>
                  </a:moveTo>
                  <a:lnTo>
                    <a:pt x="3413" y="415"/>
                  </a:lnTo>
                  <a:cubicBezTo>
                    <a:pt x="3401" y="419"/>
                    <a:pt x="3388" y="413"/>
                    <a:pt x="3384" y="401"/>
                  </a:cubicBezTo>
                  <a:cubicBezTo>
                    <a:pt x="3380" y="389"/>
                    <a:pt x="3387" y="375"/>
                    <a:pt x="3399" y="371"/>
                  </a:cubicBezTo>
                  <a:lnTo>
                    <a:pt x="3442" y="357"/>
                  </a:lnTo>
                  <a:cubicBezTo>
                    <a:pt x="3454" y="353"/>
                    <a:pt x="3467" y="359"/>
                    <a:pt x="3471" y="371"/>
                  </a:cubicBezTo>
                  <a:cubicBezTo>
                    <a:pt x="3475" y="383"/>
                    <a:pt x="3469" y="396"/>
                    <a:pt x="3457" y="400"/>
                  </a:cubicBezTo>
                  <a:close/>
                  <a:moveTo>
                    <a:pt x="3326" y="444"/>
                  </a:moveTo>
                  <a:lnTo>
                    <a:pt x="3282" y="459"/>
                  </a:lnTo>
                  <a:cubicBezTo>
                    <a:pt x="3270" y="463"/>
                    <a:pt x="3257" y="457"/>
                    <a:pt x="3253" y="445"/>
                  </a:cubicBezTo>
                  <a:cubicBezTo>
                    <a:pt x="3249" y="433"/>
                    <a:pt x="3255" y="420"/>
                    <a:pt x="3268" y="415"/>
                  </a:cubicBezTo>
                  <a:lnTo>
                    <a:pt x="3311" y="401"/>
                  </a:lnTo>
                  <a:cubicBezTo>
                    <a:pt x="3323" y="397"/>
                    <a:pt x="3336" y="403"/>
                    <a:pt x="3340" y="415"/>
                  </a:cubicBezTo>
                  <a:cubicBezTo>
                    <a:pt x="3344" y="427"/>
                    <a:pt x="3338" y="440"/>
                    <a:pt x="3326" y="444"/>
                  </a:cubicBezTo>
                  <a:close/>
                  <a:moveTo>
                    <a:pt x="3195" y="489"/>
                  </a:moveTo>
                  <a:lnTo>
                    <a:pt x="3151" y="503"/>
                  </a:lnTo>
                  <a:cubicBezTo>
                    <a:pt x="3139" y="507"/>
                    <a:pt x="3126" y="501"/>
                    <a:pt x="3122" y="489"/>
                  </a:cubicBezTo>
                  <a:cubicBezTo>
                    <a:pt x="3118" y="477"/>
                    <a:pt x="3124" y="464"/>
                    <a:pt x="3137" y="460"/>
                  </a:cubicBezTo>
                  <a:lnTo>
                    <a:pt x="3180" y="445"/>
                  </a:lnTo>
                  <a:cubicBezTo>
                    <a:pt x="3192" y="441"/>
                    <a:pt x="3205" y="447"/>
                    <a:pt x="3209" y="459"/>
                  </a:cubicBezTo>
                  <a:cubicBezTo>
                    <a:pt x="3213" y="471"/>
                    <a:pt x="3207" y="484"/>
                    <a:pt x="3195" y="489"/>
                  </a:cubicBezTo>
                  <a:close/>
                  <a:moveTo>
                    <a:pt x="3064" y="533"/>
                  </a:moveTo>
                  <a:lnTo>
                    <a:pt x="3020" y="547"/>
                  </a:lnTo>
                  <a:cubicBezTo>
                    <a:pt x="3008" y="551"/>
                    <a:pt x="2995" y="545"/>
                    <a:pt x="2991" y="533"/>
                  </a:cubicBezTo>
                  <a:cubicBezTo>
                    <a:pt x="2987" y="521"/>
                    <a:pt x="2993" y="508"/>
                    <a:pt x="3005" y="504"/>
                  </a:cubicBezTo>
                  <a:lnTo>
                    <a:pt x="3049" y="489"/>
                  </a:lnTo>
                  <a:cubicBezTo>
                    <a:pt x="3061" y="485"/>
                    <a:pt x="3074" y="491"/>
                    <a:pt x="3078" y="503"/>
                  </a:cubicBezTo>
                  <a:cubicBezTo>
                    <a:pt x="3082" y="515"/>
                    <a:pt x="3076" y="529"/>
                    <a:pt x="3064" y="533"/>
                  </a:cubicBezTo>
                  <a:close/>
                  <a:moveTo>
                    <a:pt x="2933" y="577"/>
                  </a:moveTo>
                  <a:lnTo>
                    <a:pt x="2889" y="591"/>
                  </a:lnTo>
                  <a:cubicBezTo>
                    <a:pt x="2877" y="595"/>
                    <a:pt x="2864" y="589"/>
                    <a:pt x="2860" y="577"/>
                  </a:cubicBezTo>
                  <a:cubicBezTo>
                    <a:pt x="2856" y="565"/>
                    <a:pt x="2862" y="552"/>
                    <a:pt x="2874" y="548"/>
                  </a:cubicBezTo>
                  <a:lnTo>
                    <a:pt x="2918" y="533"/>
                  </a:lnTo>
                  <a:cubicBezTo>
                    <a:pt x="2930" y="529"/>
                    <a:pt x="2943" y="535"/>
                    <a:pt x="2947" y="547"/>
                  </a:cubicBezTo>
                  <a:cubicBezTo>
                    <a:pt x="2951" y="560"/>
                    <a:pt x="2945" y="573"/>
                    <a:pt x="2933" y="577"/>
                  </a:cubicBezTo>
                  <a:close/>
                  <a:moveTo>
                    <a:pt x="2802" y="621"/>
                  </a:moveTo>
                  <a:lnTo>
                    <a:pt x="2758" y="635"/>
                  </a:lnTo>
                  <a:cubicBezTo>
                    <a:pt x="2746" y="639"/>
                    <a:pt x="2733" y="633"/>
                    <a:pt x="2729" y="621"/>
                  </a:cubicBezTo>
                  <a:cubicBezTo>
                    <a:pt x="2725" y="609"/>
                    <a:pt x="2731" y="596"/>
                    <a:pt x="2743" y="592"/>
                  </a:cubicBezTo>
                  <a:lnTo>
                    <a:pt x="2787" y="577"/>
                  </a:lnTo>
                  <a:cubicBezTo>
                    <a:pt x="2799" y="573"/>
                    <a:pt x="2812" y="579"/>
                    <a:pt x="2816" y="592"/>
                  </a:cubicBezTo>
                  <a:cubicBezTo>
                    <a:pt x="2820" y="604"/>
                    <a:pt x="2814" y="617"/>
                    <a:pt x="2802" y="621"/>
                  </a:cubicBezTo>
                  <a:close/>
                  <a:moveTo>
                    <a:pt x="2671" y="665"/>
                  </a:moveTo>
                  <a:lnTo>
                    <a:pt x="2627" y="679"/>
                  </a:lnTo>
                  <a:cubicBezTo>
                    <a:pt x="2615" y="683"/>
                    <a:pt x="2602" y="677"/>
                    <a:pt x="2598" y="665"/>
                  </a:cubicBezTo>
                  <a:cubicBezTo>
                    <a:pt x="2594" y="653"/>
                    <a:pt x="2600" y="640"/>
                    <a:pt x="2612" y="636"/>
                  </a:cubicBezTo>
                  <a:lnTo>
                    <a:pt x="2656" y="621"/>
                  </a:lnTo>
                  <a:cubicBezTo>
                    <a:pt x="2668" y="617"/>
                    <a:pt x="2681" y="624"/>
                    <a:pt x="2685" y="636"/>
                  </a:cubicBezTo>
                  <a:cubicBezTo>
                    <a:pt x="2689" y="648"/>
                    <a:pt x="2683" y="661"/>
                    <a:pt x="2671" y="665"/>
                  </a:cubicBezTo>
                  <a:close/>
                  <a:moveTo>
                    <a:pt x="2540" y="709"/>
                  </a:moveTo>
                  <a:lnTo>
                    <a:pt x="2496" y="723"/>
                  </a:lnTo>
                  <a:cubicBezTo>
                    <a:pt x="2484" y="728"/>
                    <a:pt x="2471" y="721"/>
                    <a:pt x="2467" y="709"/>
                  </a:cubicBezTo>
                  <a:cubicBezTo>
                    <a:pt x="2463" y="697"/>
                    <a:pt x="2469" y="684"/>
                    <a:pt x="2481" y="680"/>
                  </a:cubicBezTo>
                  <a:lnTo>
                    <a:pt x="2525" y="665"/>
                  </a:lnTo>
                  <a:cubicBezTo>
                    <a:pt x="2537" y="661"/>
                    <a:pt x="2550" y="668"/>
                    <a:pt x="2554" y="680"/>
                  </a:cubicBezTo>
                  <a:cubicBezTo>
                    <a:pt x="2558" y="692"/>
                    <a:pt x="2552" y="705"/>
                    <a:pt x="2540" y="709"/>
                  </a:cubicBezTo>
                  <a:close/>
                  <a:moveTo>
                    <a:pt x="2409" y="753"/>
                  </a:moveTo>
                  <a:lnTo>
                    <a:pt x="2365" y="768"/>
                  </a:lnTo>
                  <a:cubicBezTo>
                    <a:pt x="2353" y="772"/>
                    <a:pt x="2340" y="765"/>
                    <a:pt x="2336" y="753"/>
                  </a:cubicBezTo>
                  <a:cubicBezTo>
                    <a:pt x="2332" y="741"/>
                    <a:pt x="2338" y="728"/>
                    <a:pt x="2350" y="724"/>
                  </a:cubicBezTo>
                  <a:lnTo>
                    <a:pt x="2394" y="709"/>
                  </a:lnTo>
                  <a:cubicBezTo>
                    <a:pt x="2406" y="705"/>
                    <a:pt x="2419" y="712"/>
                    <a:pt x="2423" y="724"/>
                  </a:cubicBezTo>
                  <a:cubicBezTo>
                    <a:pt x="2427" y="736"/>
                    <a:pt x="2421" y="749"/>
                    <a:pt x="2409" y="753"/>
                  </a:cubicBezTo>
                  <a:close/>
                  <a:moveTo>
                    <a:pt x="2278" y="797"/>
                  </a:moveTo>
                  <a:lnTo>
                    <a:pt x="2234" y="812"/>
                  </a:lnTo>
                  <a:cubicBezTo>
                    <a:pt x="2222" y="816"/>
                    <a:pt x="2209" y="809"/>
                    <a:pt x="2205" y="797"/>
                  </a:cubicBezTo>
                  <a:cubicBezTo>
                    <a:pt x="2201" y="785"/>
                    <a:pt x="2207" y="772"/>
                    <a:pt x="2219" y="768"/>
                  </a:cubicBezTo>
                  <a:lnTo>
                    <a:pt x="2263" y="753"/>
                  </a:lnTo>
                  <a:cubicBezTo>
                    <a:pt x="2275" y="749"/>
                    <a:pt x="2288" y="756"/>
                    <a:pt x="2292" y="768"/>
                  </a:cubicBezTo>
                  <a:cubicBezTo>
                    <a:pt x="2296" y="780"/>
                    <a:pt x="2290" y="793"/>
                    <a:pt x="2278" y="797"/>
                  </a:cubicBezTo>
                  <a:close/>
                  <a:moveTo>
                    <a:pt x="2147" y="841"/>
                  </a:moveTo>
                  <a:lnTo>
                    <a:pt x="2103" y="856"/>
                  </a:lnTo>
                  <a:cubicBezTo>
                    <a:pt x="2091" y="860"/>
                    <a:pt x="2078" y="853"/>
                    <a:pt x="2074" y="841"/>
                  </a:cubicBezTo>
                  <a:cubicBezTo>
                    <a:pt x="2070" y="829"/>
                    <a:pt x="2076" y="816"/>
                    <a:pt x="2088" y="812"/>
                  </a:cubicBezTo>
                  <a:lnTo>
                    <a:pt x="2132" y="797"/>
                  </a:lnTo>
                  <a:cubicBezTo>
                    <a:pt x="2144" y="793"/>
                    <a:pt x="2157" y="800"/>
                    <a:pt x="2161" y="812"/>
                  </a:cubicBezTo>
                  <a:cubicBezTo>
                    <a:pt x="2165" y="824"/>
                    <a:pt x="2159" y="837"/>
                    <a:pt x="2147" y="841"/>
                  </a:cubicBezTo>
                  <a:close/>
                  <a:moveTo>
                    <a:pt x="2016" y="885"/>
                  </a:moveTo>
                  <a:lnTo>
                    <a:pt x="1972" y="900"/>
                  </a:lnTo>
                  <a:cubicBezTo>
                    <a:pt x="1960" y="904"/>
                    <a:pt x="1947" y="897"/>
                    <a:pt x="1943" y="885"/>
                  </a:cubicBezTo>
                  <a:cubicBezTo>
                    <a:pt x="1939" y="873"/>
                    <a:pt x="1945" y="860"/>
                    <a:pt x="1957" y="856"/>
                  </a:cubicBezTo>
                  <a:lnTo>
                    <a:pt x="2001" y="841"/>
                  </a:lnTo>
                  <a:cubicBezTo>
                    <a:pt x="2013" y="837"/>
                    <a:pt x="2026" y="844"/>
                    <a:pt x="2030" y="856"/>
                  </a:cubicBezTo>
                  <a:cubicBezTo>
                    <a:pt x="2034" y="868"/>
                    <a:pt x="2028" y="881"/>
                    <a:pt x="2016" y="885"/>
                  </a:cubicBezTo>
                  <a:close/>
                  <a:moveTo>
                    <a:pt x="1885" y="929"/>
                  </a:moveTo>
                  <a:lnTo>
                    <a:pt x="1841" y="944"/>
                  </a:lnTo>
                  <a:cubicBezTo>
                    <a:pt x="1829" y="948"/>
                    <a:pt x="1816" y="941"/>
                    <a:pt x="1812" y="929"/>
                  </a:cubicBezTo>
                  <a:cubicBezTo>
                    <a:pt x="1808" y="917"/>
                    <a:pt x="1814" y="904"/>
                    <a:pt x="1826" y="900"/>
                  </a:cubicBezTo>
                  <a:lnTo>
                    <a:pt x="1870" y="885"/>
                  </a:lnTo>
                  <a:cubicBezTo>
                    <a:pt x="1882" y="881"/>
                    <a:pt x="1895" y="888"/>
                    <a:pt x="1899" y="900"/>
                  </a:cubicBezTo>
                  <a:cubicBezTo>
                    <a:pt x="1903" y="912"/>
                    <a:pt x="1897" y="925"/>
                    <a:pt x="1885" y="929"/>
                  </a:cubicBezTo>
                  <a:close/>
                  <a:moveTo>
                    <a:pt x="1754" y="973"/>
                  </a:moveTo>
                  <a:lnTo>
                    <a:pt x="1710" y="988"/>
                  </a:lnTo>
                  <a:cubicBezTo>
                    <a:pt x="1698" y="992"/>
                    <a:pt x="1685" y="985"/>
                    <a:pt x="1681" y="973"/>
                  </a:cubicBezTo>
                  <a:cubicBezTo>
                    <a:pt x="1677" y="961"/>
                    <a:pt x="1683" y="948"/>
                    <a:pt x="1695" y="944"/>
                  </a:cubicBezTo>
                  <a:lnTo>
                    <a:pt x="1739" y="929"/>
                  </a:lnTo>
                  <a:cubicBezTo>
                    <a:pt x="1751" y="925"/>
                    <a:pt x="1764" y="932"/>
                    <a:pt x="1768" y="944"/>
                  </a:cubicBezTo>
                  <a:cubicBezTo>
                    <a:pt x="1772" y="956"/>
                    <a:pt x="1766" y="969"/>
                    <a:pt x="1754" y="973"/>
                  </a:cubicBezTo>
                  <a:close/>
                  <a:moveTo>
                    <a:pt x="1622" y="1017"/>
                  </a:moveTo>
                  <a:lnTo>
                    <a:pt x="1579" y="1032"/>
                  </a:lnTo>
                  <a:cubicBezTo>
                    <a:pt x="1567" y="1036"/>
                    <a:pt x="1554" y="1029"/>
                    <a:pt x="1550" y="1017"/>
                  </a:cubicBezTo>
                  <a:cubicBezTo>
                    <a:pt x="1546" y="1005"/>
                    <a:pt x="1552" y="992"/>
                    <a:pt x="1564" y="988"/>
                  </a:cubicBezTo>
                  <a:lnTo>
                    <a:pt x="1608" y="974"/>
                  </a:lnTo>
                  <a:cubicBezTo>
                    <a:pt x="1620" y="969"/>
                    <a:pt x="1633" y="976"/>
                    <a:pt x="1637" y="988"/>
                  </a:cubicBezTo>
                  <a:cubicBezTo>
                    <a:pt x="1641" y="1000"/>
                    <a:pt x="1635" y="1013"/>
                    <a:pt x="1622" y="1017"/>
                  </a:cubicBezTo>
                  <a:close/>
                  <a:moveTo>
                    <a:pt x="1491" y="1061"/>
                  </a:moveTo>
                  <a:lnTo>
                    <a:pt x="1448" y="1076"/>
                  </a:lnTo>
                  <a:cubicBezTo>
                    <a:pt x="1436" y="1080"/>
                    <a:pt x="1423" y="1074"/>
                    <a:pt x="1419" y="1061"/>
                  </a:cubicBezTo>
                  <a:cubicBezTo>
                    <a:pt x="1415" y="1049"/>
                    <a:pt x="1421" y="1036"/>
                    <a:pt x="1433" y="1032"/>
                  </a:cubicBezTo>
                  <a:lnTo>
                    <a:pt x="1477" y="1018"/>
                  </a:lnTo>
                  <a:cubicBezTo>
                    <a:pt x="1489" y="1014"/>
                    <a:pt x="1502" y="1020"/>
                    <a:pt x="1506" y="1032"/>
                  </a:cubicBezTo>
                  <a:cubicBezTo>
                    <a:pt x="1510" y="1044"/>
                    <a:pt x="1504" y="1057"/>
                    <a:pt x="1491" y="1061"/>
                  </a:cubicBezTo>
                  <a:close/>
                  <a:moveTo>
                    <a:pt x="1360" y="1105"/>
                  </a:moveTo>
                  <a:lnTo>
                    <a:pt x="1317" y="1120"/>
                  </a:lnTo>
                  <a:cubicBezTo>
                    <a:pt x="1305" y="1124"/>
                    <a:pt x="1292" y="1118"/>
                    <a:pt x="1288" y="1105"/>
                  </a:cubicBezTo>
                  <a:cubicBezTo>
                    <a:pt x="1284" y="1093"/>
                    <a:pt x="1290" y="1080"/>
                    <a:pt x="1302" y="1076"/>
                  </a:cubicBezTo>
                  <a:lnTo>
                    <a:pt x="1346" y="1062"/>
                  </a:lnTo>
                  <a:cubicBezTo>
                    <a:pt x="1358" y="1058"/>
                    <a:pt x="1371" y="1064"/>
                    <a:pt x="1375" y="1076"/>
                  </a:cubicBezTo>
                  <a:cubicBezTo>
                    <a:pt x="1379" y="1088"/>
                    <a:pt x="1372" y="1101"/>
                    <a:pt x="1360" y="1105"/>
                  </a:cubicBezTo>
                  <a:close/>
                  <a:moveTo>
                    <a:pt x="1229" y="1149"/>
                  </a:moveTo>
                  <a:lnTo>
                    <a:pt x="1186" y="1164"/>
                  </a:lnTo>
                  <a:cubicBezTo>
                    <a:pt x="1174" y="1168"/>
                    <a:pt x="1161" y="1162"/>
                    <a:pt x="1157" y="1150"/>
                  </a:cubicBezTo>
                  <a:cubicBezTo>
                    <a:pt x="1152" y="1137"/>
                    <a:pt x="1159" y="1124"/>
                    <a:pt x="1171" y="1120"/>
                  </a:cubicBezTo>
                  <a:lnTo>
                    <a:pt x="1215" y="1106"/>
                  </a:lnTo>
                  <a:cubicBezTo>
                    <a:pt x="1227" y="1102"/>
                    <a:pt x="1240" y="1108"/>
                    <a:pt x="1244" y="1120"/>
                  </a:cubicBezTo>
                  <a:cubicBezTo>
                    <a:pt x="1248" y="1132"/>
                    <a:pt x="1241" y="1145"/>
                    <a:pt x="1229" y="1149"/>
                  </a:cubicBezTo>
                  <a:close/>
                  <a:moveTo>
                    <a:pt x="1098" y="1193"/>
                  </a:moveTo>
                  <a:lnTo>
                    <a:pt x="1055" y="1208"/>
                  </a:lnTo>
                  <a:cubicBezTo>
                    <a:pt x="1043" y="1212"/>
                    <a:pt x="1030" y="1206"/>
                    <a:pt x="1025" y="1194"/>
                  </a:cubicBezTo>
                  <a:cubicBezTo>
                    <a:pt x="1021" y="1182"/>
                    <a:pt x="1028" y="1168"/>
                    <a:pt x="1040" y="1164"/>
                  </a:cubicBezTo>
                  <a:lnTo>
                    <a:pt x="1084" y="1150"/>
                  </a:lnTo>
                  <a:cubicBezTo>
                    <a:pt x="1096" y="1146"/>
                    <a:pt x="1109" y="1152"/>
                    <a:pt x="1113" y="1164"/>
                  </a:cubicBezTo>
                  <a:cubicBezTo>
                    <a:pt x="1117" y="1176"/>
                    <a:pt x="1110" y="1189"/>
                    <a:pt x="1098" y="1193"/>
                  </a:cubicBezTo>
                  <a:close/>
                  <a:moveTo>
                    <a:pt x="967" y="1237"/>
                  </a:moveTo>
                  <a:lnTo>
                    <a:pt x="924" y="1252"/>
                  </a:lnTo>
                  <a:cubicBezTo>
                    <a:pt x="912" y="1256"/>
                    <a:pt x="899" y="1250"/>
                    <a:pt x="894" y="1238"/>
                  </a:cubicBezTo>
                  <a:cubicBezTo>
                    <a:pt x="890" y="1226"/>
                    <a:pt x="897" y="1213"/>
                    <a:pt x="909" y="1208"/>
                  </a:cubicBezTo>
                  <a:lnTo>
                    <a:pt x="953" y="1194"/>
                  </a:lnTo>
                  <a:cubicBezTo>
                    <a:pt x="965" y="1190"/>
                    <a:pt x="978" y="1196"/>
                    <a:pt x="982" y="1208"/>
                  </a:cubicBezTo>
                  <a:cubicBezTo>
                    <a:pt x="986" y="1220"/>
                    <a:pt x="979" y="1233"/>
                    <a:pt x="967" y="1237"/>
                  </a:cubicBezTo>
                  <a:close/>
                  <a:moveTo>
                    <a:pt x="836" y="1282"/>
                  </a:moveTo>
                  <a:lnTo>
                    <a:pt x="793" y="1296"/>
                  </a:lnTo>
                  <a:cubicBezTo>
                    <a:pt x="781" y="1300"/>
                    <a:pt x="767" y="1294"/>
                    <a:pt x="763" y="1282"/>
                  </a:cubicBezTo>
                  <a:cubicBezTo>
                    <a:pt x="759" y="1270"/>
                    <a:pt x="766" y="1257"/>
                    <a:pt x="778" y="1253"/>
                  </a:cubicBezTo>
                  <a:lnTo>
                    <a:pt x="822" y="1238"/>
                  </a:lnTo>
                  <a:cubicBezTo>
                    <a:pt x="834" y="1234"/>
                    <a:pt x="847" y="1240"/>
                    <a:pt x="851" y="1252"/>
                  </a:cubicBezTo>
                  <a:cubicBezTo>
                    <a:pt x="855" y="1264"/>
                    <a:pt x="848" y="1277"/>
                    <a:pt x="836" y="1282"/>
                  </a:cubicBezTo>
                  <a:close/>
                  <a:moveTo>
                    <a:pt x="705" y="1326"/>
                  </a:moveTo>
                  <a:lnTo>
                    <a:pt x="662" y="1340"/>
                  </a:lnTo>
                  <a:cubicBezTo>
                    <a:pt x="650" y="1344"/>
                    <a:pt x="636" y="1338"/>
                    <a:pt x="632" y="1326"/>
                  </a:cubicBezTo>
                  <a:cubicBezTo>
                    <a:pt x="628" y="1314"/>
                    <a:pt x="635" y="1301"/>
                    <a:pt x="647" y="1297"/>
                  </a:cubicBezTo>
                  <a:lnTo>
                    <a:pt x="691" y="1282"/>
                  </a:lnTo>
                  <a:cubicBezTo>
                    <a:pt x="703" y="1278"/>
                    <a:pt x="716" y="1284"/>
                    <a:pt x="720" y="1296"/>
                  </a:cubicBezTo>
                  <a:cubicBezTo>
                    <a:pt x="724" y="1308"/>
                    <a:pt x="717" y="1322"/>
                    <a:pt x="705" y="1326"/>
                  </a:cubicBezTo>
                  <a:close/>
                  <a:moveTo>
                    <a:pt x="574" y="1370"/>
                  </a:moveTo>
                  <a:lnTo>
                    <a:pt x="531" y="1384"/>
                  </a:lnTo>
                  <a:cubicBezTo>
                    <a:pt x="518" y="1388"/>
                    <a:pt x="505" y="1382"/>
                    <a:pt x="501" y="1370"/>
                  </a:cubicBezTo>
                  <a:cubicBezTo>
                    <a:pt x="497" y="1358"/>
                    <a:pt x="504" y="1345"/>
                    <a:pt x="516" y="1341"/>
                  </a:cubicBezTo>
                  <a:lnTo>
                    <a:pt x="560" y="1326"/>
                  </a:lnTo>
                  <a:cubicBezTo>
                    <a:pt x="572" y="1322"/>
                    <a:pt x="585" y="1328"/>
                    <a:pt x="589" y="1340"/>
                  </a:cubicBezTo>
                  <a:cubicBezTo>
                    <a:pt x="593" y="1353"/>
                    <a:pt x="586" y="1366"/>
                    <a:pt x="574" y="1370"/>
                  </a:cubicBezTo>
                  <a:close/>
                  <a:moveTo>
                    <a:pt x="443" y="1414"/>
                  </a:moveTo>
                  <a:lnTo>
                    <a:pt x="400" y="1428"/>
                  </a:lnTo>
                  <a:cubicBezTo>
                    <a:pt x="387" y="1432"/>
                    <a:pt x="374" y="1426"/>
                    <a:pt x="370" y="1414"/>
                  </a:cubicBezTo>
                  <a:cubicBezTo>
                    <a:pt x="366" y="1402"/>
                    <a:pt x="373" y="1389"/>
                    <a:pt x="385" y="1385"/>
                  </a:cubicBezTo>
                  <a:lnTo>
                    <a:pt x="429" y="1370"/>
                  </a:lnTo>
                  <a:cubicBezTo>
                    <a:pt x="441" y="1366"/>
                    <a:pt x="454" y="1372"/>
                    <a:pt x="458" y="1385"/>
                  </a:cubicBezTo>
                  <a:cubicBezTo>
                    <a:pt x="462" y="1397"/>
                    <a:pt x="455" y="1410"/>
                    <a:pt x="443" y="1414"/>
                  </a:cubicBezTo>
                  <a:close/>
                  <a:moveTo>
                    <a:pt x="312" y="1458"/>
                  </a:moveTo>
                  <a:lnTo>
                    <a:pt x="268" y="1472"/>
                  </a:lnTo>
                  <a:cubicBezTo>
                    <a:pt x="256" y="1476"/>
                    <a:pt x="243" y="1470"/>
                    <a:pt x="239" y="1458"/>
                  </a:cubicBezTo>
                  <a:cubicBezTo>
                    <a:pt x="235" y="1446"/>
                    <a:pt x="242" y="1433"/>
                    <a:pt x="254" y="1429"/>
                  </a:cubicBezTo>
                  <a:lnTo>
                    <a:pt x="297" y="1414"/>
                  </a:lnTo>
                  <a:cubicBezTo>
                    <a:pt x="310" y="1410"/>
                    <a:pt x="323" y="1417"/>
                    <a:pt x="327" y="1429"/>
                  </a:cubicBezTo>
                  <a:cubicBezTo>
                    <a:pt x="331" y="1441"/>
                    <a:pt x="324" y="1454"/>
                    <a:pt x="312" y="1458"/>
                  </a:cubicBezTo>
                  <a:close/>
                  <a:moveTo>
                    <a:pt x="181" y="1502"/>
                  </a:moveTo>
                  <a:lnTo>
                    <a:pt x="137" y="1516"/>
                  </a:lnTo>
                  <a:cubicBezTo>
                    <a:pt x="125" y="1521"/>
                    <a:pt x="112" y="1514"/>
                    <a:pt x="108" y="1502"/>
                  </a:cubicBezTo>
                  <a:cubicBezTo>
                    <a:pt x="104" y="1490"/>
                    <a:pt x="111" y="1477"/>
                    <a:pt x="123" y="1473"/>
                  </a:cubicBezTo>
                  <a:lnTo>
                    <a:pt x="166" y="1458"/>
                  </a:lnTo>
                  <a:cubicBezTo>
                    <a:pt x="179" y="1454"/>
                    <a:pt x="192" y="1461"/>
                    <a:pt x="196" y="1473"/>
                  </a:cubicBezTo>
                  <a:cubicBezTo>
                    <a:pt x="200" y="1485"/>
                    <a:pt x="193" y="1498"/>
                    <a:pt x="181" y="1502"/>
                  </a:cubicBezTo>
                  <a:close/>
                  <a:moveTo>
                    <a:pt x="50" y="1546"/>
                  </a:moveTo>
                  <a:lnTo>
                    <a:pt x="33" y="1552"/>
                  </a:lnTo>
                  <a:cubicBezTo>
                    <a:pt x="21" y="1556"/>
                    <a:pt x="8" y="1549"/>
                    <a:pt x="4" y="1537"/>
                  </a:cubicBezTo>
                  <a:cubicBezTo>
                    <a:pt x="0" y="1525"/>
                    <a:pt x="6" y="1512"/>
                    <a:pt x="18" y="1508"/>
                  </a:cubicBezTo>
                  <a:lnTo>
                    <a:pt x="35" y="1502"/>
                  </a:lnTo>
                  <a:cubicBezTo>
                    <a:pt x="47" y="1498"/>
                    <a:pt x="61" y="1505"/>
                    <a:pt x="65" y="1517"/>
                  </a:cubicBezTo>
                  <a:cubicBezTo>
                    <a:pt x="69" y="1529"/>
                    <a:pt x="62" y="1542"/>
                    <a:pt x="50" y="1546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338" y="2874"/>
              <a:ext cx="29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4"/>
                </a:cxn>
                <a:cxn ang="0">
                  <a:pos x="9" y="24"/>
                </a:cxn>
                <a:cxn ang="0">
                  <a:pos x="0" y="0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lnTo>
                    <a:pt x="29" y="4"/>
                  </a:lnTo>
                  <a:lnTo>
                    <a:pt x="9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2452" y="3023"/>
              <a:ext cx="311" cy="55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7" y="55"/>
                </a:cxn>
                <a:cxn ang="0">
                  <a:pos x="2" y="21"/>
                </a:cxn>
                <a:cxn ang="0">
                  <a:pos x="165" y="24"/>
                </a:cxn>
                <a:cxn ang="0">
                  <a:pos x="229" y="58"/>
                </a:cxn>
                <a:cxn ang="0">
                  <a:pos x="158" y="70"/>
                </a:cxn>
                <a:cxn ang="0">
                  <a:pos x="165" y="24"/>
                </a:cxn>
                <a:cxn ang="0">
                  <a:pos x="347" y="54"/>
                </a:cxn>
                <a:cxn ang="0">
                  <a:pos x="339" y="100"/>
                </a:cxn>
                <a:cxn ang="0">
                  <a:pos x="275" y="66"/>
                </a:cxn>
                <a:cxn ang="0">
                  <a:pos x="438" y="69"/>
                </a:cxn>
                <a:cxn ang="0">
                  <a:pos x="502" y="103"/>
                </a:cxn>
                <a:cxn ang="0">
                  <a:pos x="430" y="115"/>
                </a:cxn>
                <a:cxn ang="0">
                  <a:pos x="438" y="69"/>
                </a:cxn>
                <a:cxn ang="0">
                  <a:pos x="620" y="99"/>
                </a:cxn>
                <a:cxn ang="0">
                  <a:pos x="612" y="145"/>
                </a:cxn>
                <a:cxn ang="0">
                  <a:pos x="548" y="111"/>
                </a:cxn>
                <a:cxn ang="0">
                  <a:pos x="711" y="114"/>
                </a:cxn>
                <a:cxn ang="0">
                  <a:pos x="775" y="148"/>
                </a:cxn>
                <a:cxn ang="0">
                  <a:pos x="703" y="160"/>
                </a:cxn>
                <a:cxn ang="0">
                  <a:pos x="711" y="114"/>
                </a:cxn>
                <a:cxn ang="0">
                  <a:pos x="893" y="144"/>
                </a:cxn>
                <a:cxn ang="0">
                  <a:pos x="885" y="189"/>
                </a:cxn>
                <a:cxn ang="0">
                  <a:pos x="821" y="156"/>
                </a:cxn>
                <a:cxn ang="0">
                  <a:pos x="983" y="159"/>
                </a:cxn>
                <a:cxn ang="0">
                  <a:pos x="1048" y="193"/>
                </a:cxn>
                <a:cxn ang="0">
                  <a:pos x="976" y="204"/>
                </a:cxn>
                <a:cxn ang="0">
                  <a:pos x="983" y="159"/>
                </a:cxn>
                <a:cxn ang="0">
                  <a:pos x="1165" y="189"/>
                </a:cxn>
                <a:cxn ang="0">
                  <a:pos x="1158" y="234"/>
                </a:cxn>
                <a:cxn ang="0">
                  <a:pos x="1093" y="200"/>
                </a:cxn>
                <a:cxn ang="0">
                  <a:pos x="1256" y="204"/>
                </a:cxn>
                <a:cxn ang="0">
                  <a:pos x="1321" y="238"/>
                </a:cxn>
                <a:cxn ang="0">
                  <a:pos x="1249" y="249"/>
                </a:cxn>
                <a:cxn ang="0">
                  <a:pos x="1256" y="204"/>
                </a:cxn>
                <a:cxn ang="0">
                  <a:pos x="1438" y="234"/>
                </a:cxn>
                <a:cxn ang="0">
                  <a:pos x="1431" y="279"/>
                </a:cxn>
                <a:cxn ang="0">
                  <a:pos x="1366" y="245"/>
                </a:cxn>
                <a:cxn ang="0">
                  <a:pos x="1529" y="249"/>
                </a:cxn>
                <a:cxn ang="0">
                  <a:pos x="1594" y="283"/>
                </a:cxn>
                <a:cxn ang="0">
                  <a:pos x="1522" y="294"/>
                </a:cxn>
                <a:cxn ang="0">
                  <a:pos x="1529" y="249"/>
                </a:cxn>
                <a:cxn ang="0">
                  <a:pos x="1711" y="278"/>
                </a:cxn>
                <a:cxn ang="0">
                  <a:pos x="1704" y="324"/>
                </a:cxn>
                <a:cxn ang="0">
                  <a:pos x="1639" y="290"/>
                </a:cxn>
                <a:cxn ang="0">
                  <a:pos x="1802" y="293"/>
                </a:cxn>
                <a:cxn ang="0">
                  <a:pos x="1866" y="327"/>
                </a:cxn>
                <a:cxn ang="0">
                  <a:pos x="1794" y="339"/>
                </a:cxn>
                <a:cxn ang="0">
                  <a:pos x="1802" y="293"/>
                </a:cxn>
                <a:cxn ang="0">
                  <a:pos x="1984" y="323"/>
                </a:cxn>
                <a:cxn ang="0">
                  <a:pos x="1976" y="369"/>
                </a:cxn>
                <a:cxn ang="0">
                  <a:pos x="1912" y="335"/>
                </a:cxn>
                <a:cxn ang="0">
                  <a:pos x="2075" y="338"/>
                </a:cxn>
                <a:cxn ang="0">
                  <a:pos x="2139" y="372"/>
                </a:cxn>
                <a:cxn ang="0">
                  <a:pos x="2067" y="384"/>
                </a:cxn>
                <a:cxn ang="0">
                  <a:pos x="2075" y="338"/>
                </a:cxn>
                <a:cxn ang="0">
                  <a:pos x="2257" y="368"/>
                </a:cxn>
                <a:cxn ang="0">
                  <a:pos x="2249" y="414"/>
                </a:cxn>
                <a:cxn ang="0">
                  <a:pos x="2185" y="380"/>
                </a:cxn>
                <a:cxn ang="0">
                  <a:pos x="2348" y="383"/>
                </a:cxn>
                <a:cxn ang="0">
                  <a:pos x="2412" y="417"/>
                </a:cxn>
                <a:cxn ang="0">
                  <a:pos x="2340" y="429"/>
                </a:cxn>
                <a:cxn ang="0">
                  <a:pos x="2348" y="383"/>
                </a:cxn>
              </a:cxnLst>
              <a:rect l="0" t="0" r="r" b="b"/>
              <a:pathLst>
                <a:path w="2414" h="438">
                  <a:moveTo>
                    <a:pt x="29" y="2"/>
                  </a:moveTo>
                  <a:lnTo>
                    <a:pt x="74" y="10"/>
                  </a:lnTo>
                  <a:cubicBezTo>
                    <a:pt x="87" y="12"/>
                    <a:pt x="95" y="23"/>
                    <a:pt x="93" y="36"/>
                  </a:cubicBezTo>
                  <a:cubicBezTo>
                    <a:pt x="91" y="49"/>
                    <a:pt x="79" y="57"/>
                    <a:pt x="67" y="55"/>
                  </a:cubicBezTo>
                  <a:lnTo>
                    <a:pt x="21" y="48"/>
                  </a:lnTo>
                  <a:cubicBezTo>
                    <a:pt x="9" y="45"/>
                    <a:pt x="0" y="34"/>
                    <a:pt x="2" y="21"/>
                  </a:cubicBezTo>
                  <a:cubicBezTo>
                    <a:pt x="4" y="9"/>
                    <a:pt x="16" y="0"/>
                    <a:pt x="29" y="2"/>
                  </a:cubicBezTo>
                  <a:close/>
                  <a:moveTo>
                    <a:pt x="165" y="24"/>
                  </a:moveTo>
                  <a:lnTo>
                    <a:pt x="210" y="32"/>
                  </a:lnTo>
                  <a:cubicBezTo>
                    <a:pt x="223" y="34"/>
                    <a:pt x="232" y="46"/>
                    <a:pt x="229" y="58"/>
                  </a:cubicBezTo>
                  <a:cubicBezTo>
                    <a:pt x="227" y="71"/>
                    <a:pt x="216" y="79"/>
                    <a:pt x="203" y="77"/>
                  </a:cubicBezTo>
                  <a:lnTo>
                    <a:pt x="158" y="70"/>
                  </a:lnTo>
                  <a:cubicBezTo>
                    <a:pt x="145" y="68"/>
                    <a:pt x="136" y="56"/>
                    <a:pt x="139" y="43"/>
                  </a:cubicBezTo>
                  <a:cubicBezTo>
                    <a:pt x="141" y="31"/>
                    <a:pt x="152" y="22"/>
                    <a:pt x="165" y="24"/>
                  </a:cubicBezTo>
                  <a:close/>
                  <a:moveTo>
                    <a:pt x="301" y="47"/>
                  </a:moveTo>
                  <a:lnTo>
                    <a:pt x="347" y="54"/>
                  </a:lnTo>
                  <a:cubicBezTo>
                    <a:pt x="359" y="56"/>
                    <a:pt x="368" y="68"/>
                    <a:pt x="366" y="81"/>
                  </a:cubicBezTo>
                  <a:cubicBezTo>
                    <a:pt x="364" y="93"/>
                    <a:pt x="352" y="102"/>
                    <a:pt x="339" y="100"/>
                  </a:cubicBezTo>
                  <a:lnTo>
                    <a:pt x="294" y="92"/>
                  </a:lnTo>
                  <a:cubicBezTo>
                    <a:pt x="281" y="90"/>
                    <a:pt x="273" y="78"/>
                    <a:pt x="275" y="66"/>
                  </a:cubicBezTo>
                  <a:cubicBezTo>
                    <a:pt x="277" y="53"/>
                    <a:pt x="289" y="45"/>
                    <a:pt x="301" y="47"/>
                  </a:cubicBezTo>
                  <a:close/>
                  <a:moveTo>
                    <a:pt x="438" y="69"/>
                  </a:moveTo>
                  <a:lnTo>
                    <a:pt x="483" y="77"/>
                  </a:lnTo>
                  <a:cubicBezTo>
                    <a:pt x="496" y="79"/>
                    <a:pt x="504" y="91"/>
                    <a:pt x="502" y="103"/>
                  </a:cubicBezTo>
                  <a:cubicBezTo>
                    <a:pt x="500" y="116"/>
                    <a:pt x="488" y="124"/>
                    <a:pt x="476" y="122"/>
                  </a:cubicBezTo>
                  <a:lnTo>
                    <a:pt x="430" y="115"/>
                  </a:lnTo>
                  <a:cubicBezTo>
                    <a:pt x="418" y="113"/>
                    <a:pt x="409" y="101"/>
                    <a:pt x="411" y="88"/>
                  </a:cubicBezTo>
                  <a:cubicBezTo>
                    <a:pt x="413" y="76"/>
                    <a:pt x="425" y="67"/>
                    <a:pt x="438" y="69"/>
                  </a:cubicBezTo>
                  <a:close/>
                  <a:moveTo>
                    <a:pt x="574" y="92"/>
                  </a:moveTo>
                  <a:lnTo>
                    <a:pt x="620" y="99"/>
                  </a:lnTo>
                  <a:cubicBezTo>
                    <a:pt x="632" y="101"/>
                    <a:pt x="641" y="113"/>
                    <a:pt x="639" y="126"/>
                  </a:cubicBezTo>
                  <a:cubicBezTo>
                    <a:pt x="637" y="138"/>
                    <a:pt x="625" y="147"/>
                    <a:pt x="612" y="145"/>
                  </a:cubicBezTo>
                  <a:lnTo>
                    <a:pt x="567" y="137"/>
                  </a:lnTo>
                  <a:cubicBezTo>
                    <a:pt x="554" y="135"/>
                    <a:pt x="546" y="123"/>
                    <a:pt x="548" y="111"/>
                  </a:cubicBezTo>
                  <a:cubicBezTo>
                    <a:pt x="550" y="98"/>
                    <a:pt x="562" y="90"/>
                    <a:pt x="574" y="92"/>
                  </a:cubicBezTo>
                  <a:close/>
                  <a:moveTo>
                    <a:pt x="711" y="114"/>
                  </a:moveTo>
                  <a:lnTo>
                    <a:pt x="756" y="122"/>
                  </a:lnTo>
                  <a:cubicBezTo>
                    <a:pt x="769" y="124"/>
                    <a:pt x="777" y="135"/>
                    <a:pt x="775" y="148"/>
                  </a:cubicBezTo>
                  <a:cubicBezTo>
                    <a:pt x="773" y="161"/>
                    <a:pt x="761" y="169"/>
                    <a:pt x="749" y="167"/>
                  </a:cubicBezTo>
                  <a:lnTo>
                    <a:pt x="703" y="160"/>
                  </a:lnTo>
                  <a:cubicBezTo>
                    <a:pt x="691" y="158"/>
                    <a:pt x="682" y="146"/>
                    <a:pt x="684" y="133"/>
                  </a:cubicBezTo>
                  <a:cubicBezTo>
                    <a:pt x="686" y="121"/>
                    <a:pt x="698" y="112"/>
                    <a:pt x="711" y="114"/>
                  </a:cubicBezTo>
                  <a:close/>
                  <a:moveTo>
                    <a:pt x="847" y="137"/>
                  </a:moveTo>
                  <a:lnTo>
                    <a:pt x="893" y="144"/>
                  </a:lnTo>
                  <a:cubicBezTo>
                    <a:pt x="905" y="146"/>
                    <a:pt x="914" y="158"/>
                    <a:pt x="912" y="170"/>
                  </a:cubicBezTo>
                  <a:cubicBezTo>
                    <a:pt x="909" y="183"/>
                    <a:pt x="898" y="192"/>
                    <a:pt x="885" y="189"/>
                  </a:cubicBezTo>
                  <a:lnTo>
                    <a:pt x="840" y="182"/>
                  </a:lnTo>
                  <a:cubicBezTo>
                    <a:pt x="827" y="180"/>
                    <a:pt x="819" y="168"/>
                    <a:pt x="821" y="156"/>
                  </a:cubicBezTo>
                  <a:cubicBezTo>
                    <a:pt x="823" y="143"/>
                    <a:pt x="835" y="134"/>
                    <a:pt x="847" y="137"/>
                  </a:cubicBezTo>
                  <a:close/>
                  <a:moveTo>
                    <a:pt x="983" y="159"/>
                  </a:moveTo>
                  <a:lnTo>
                    <a:pt x="1029" y="166"/>
                  </a:lnTo>
                  <a:cubicBezTo>
                    <a:pt x="1042" y="168"/>
                    <a:pt x="1050" y="180"/>
                    <a:pt x="1048" y="193"/>
                  </a:cubicBezTo>
                  <a:cubicBezTo>
                    <a:pt x="1046" y="205"/>
                    <a:pt x="1034" y="214"/>
                    <a:pt x="1021" y="212"/>
                  </a:cubicBezTo>
                  <a:lnTo>
                    <a:pt x="976" y="204"/>
                  </a:lnTo>
                  <a:cubicBezTo>
                    <a:pt x="963" y="202"/>
                    <a:pt x="955" y="190"/>
                    <a:pt x="957" y="178"/>
                  </a:cubicBezTo>
                  <a:cubicBezTo>
                    <a:pt x="959" y="165"/>
                    <a:pt x="971" y="157"/>
                    <a:pt x="983" y="159"/>
                  </a:cubicBezTo>
                  <a:close/>
                  <a:moveTo>
                    <a:pt x="1120" y="181"/>
                  </a:moveTo>
                  <a:lnTo>
                    <a:pt x="1165" y="189"/>
                  </a:lnTo>
                  <a:cubicBezTo>
                    <a:pt x="1178" y="191"/>
                    <a:pt x="1186" y="203"/>
                    <a:pt x="1184" y="215"/>
                  </a:cubicBezTo>
                  <a:cubicBezTo>
                    <a:pt x="1182" y="228"/>
                    <a:pt x="1170" y="236"/>
                    <a:pt x="1158" y="234"/>
                  </a:cubicBezTo>
                  <a:lnTo>
                    <a:pt x="1112" y="227"/>
                  </a:lnTo>
                  <a:cubicBezTo>
                    <a:pt x="1100" y="225"/>
                    <a:pt x="1091" y="213"/>
                    <a:pt x="1093" y="200"/>
                  </a:cubicBezTo>
                  <a:cubicBezTo>
                    <a:pt x="1095" y="188"/>
                    <a:pt x="1107" y="179"/>
                    <a:pt x="1120" y="181"/>
                  </a:cubicBezTo>
                  <a:close/>
                  <a:moveTo>
                    <a:pt x="1256" y="204"/>
                  </a:moveTo>
                  <a:lnTo>
                    <a:pt x="1302" y="211"/>
                  </a:lnTo>
                  <a:cubicBezTo>
                    <a:pt x="1314" y="213"/>
                    <a:pt x="1323" y="225"/>
                    <a:pt x="1321" y="238"/>
                  </a:cubicBezTo>
                  <a:cubicBezTo>
                    <a:pt x="1319" y="250"/>
                    <a:pt x="1307" y="259"/>
                    <a:pt x="1294" y="257"/>
                  </a:cubicBezTo>
                  <a:lnTo>
                    <a:pt x="1249" y="249"/>
                  </a:lnTo>
                  <a:cubicBezTo>
                    <a:pt x="1236" y="247"/>
                    <a:pt x="1228" y="235"/>
                    <a:pt x="1230" y="223"/>
                  </a:cubicBezTo>
                  <a:cubicBezTo>
                    <a:pt x="1232" y="210"/>
                    <a:pt x="1244" y="202"/>
                    <a:pt x="1256" y="204"/>
                  </a:cubicBezTo>
                  <a:close/>
                  <a:moveTo>
                    <a:pt x="1393" y="226"/>
                  </a:moveTo>
                  <a:lnTo>
                    <a:pt x="1438" y="234"/>
                  </a:lnTo>
                  <a:cubicBezTo>
                    <a:pt x="1451" y="236"/>
                    <a:pt x="1459" y="248"/>
                    <a:pt x="1457" y="260"/>
                  </a:cubicBezTo>
                  <a:cubicBezTo>
                    <a:pt x="1455" y="273"/>
                    <a:pt x="1443" y="281"/>
                    <a:pt x="1431" y="279"/>
                  </a:cubicBezTo>
                  <a:lnTo>
                    <a:pt x="1385" y="272"/>
                  </a:lnTo>
                  <a:cubicBezTo>
                    <a:pt x="1373" y="270"/>
                    <a:pt x="1364" y="258"/>
                    <a:pt x="1366" y="245"/>
                  </a:cubicBezTo>
                  <a:cubicBezTo>
                    <a:pt x="1368" y="233"/>
                    <a:pt x="1380" y="224"/>
                    <a:pt x="1393" y="226"/>
                  </a:cubicBezTo>
                  <a:close/>
                  <a:moveTo>
                    <a:pt x="1529" y="249"/>
                  </a:moveTo>
                  <a:lnTo>
                    <a:pt x="1575" y="256"/>
                  </a:lnTo>
                  <a:cubicBezTo>
                    <a:pt x="1587" y="258"/>
                    <a:pt x="1596" y="270"/>
                    <a:pt x="1594" y="283"/>
                  </a:cubicBezTo>
                  <a:cubicBezTo>
                    <a:pt x="1592" y="295"/>
                    <a:pt x="1580" y="304"/>
                    <a:pt x="1567" y="302"/>
                  </a:cubicBezTo>
                  <a:lnTo>
                    <a:pt x="1522" y="294"/>
                  </a:lnTo>
                  <a:cubicBezTo>
                    <a:pt x="1509" y="292"/>
                    <a:pt x="1501" y="280"/>
                    <a:pt x="1503" y="268"/>
                  </a:cubicBezTo>
                  <a:cubicBezTo>
                    <a:pt x="1505" y="255"/>
                    <a:pt x="1517" y="247"/>
                    <a:pt x="1529" y="249"/>
                  </a:cubicBezTo>
                  <a:close/>
                  <a:moveTo>
                    <a:pt x="1666" y="271"/>
                  </a:moveTo>
                  <a:lnTo>
                    <a:pt x="1711" y="278"/>
                  </a:lnTo>
                  <a:cubicBezTo>
                    <a:pt x="1724" y="281"/>
                    <a:pt x="1732" y="292"/>
                    <a:pt x="1730" y="305"/>
                  </a:cubicBezTo>
                  <a:cubicBezTo>
                    <a:pt x="1728" y="317"/>
                    <a:pt x="1716" y="326"/>
                    <a:pt x="1704" y="324"/>
                  </a:cubicBezTo>
                  <a:lnTo>
                    <a:pt x="1658" y="316"/>
                  </a:lnTo>
                  <a:cubicBezTo>
                    <a:pt x="1646" y="314"/>
                    <a:pt x="1637" y="303"/>
                    <a:pt x="1639" y="290"/>
                  </a:cubicBezTo>
                  <a:cubicBezTo>
                    <a:pt x="1641" y="277"/>
                    <a:pt x="1653" y="269"/>
                    <a:pt x="1666" y="271"/>
                  </a:cubicBezTo>
                  <a:close/>
                  <a:moveTo>
                    <a:pt x="1802" y="293"/>
                  </a:moveTo>
                  <a:lnTo>
                    <a:pt x="1847" y="301"/>
                  </a:lnTo>
                  <a:cubicBezTo>
                    <a:pt x="1860" y="303"/>
                    <a:pt x="1868" y="315"/>
                    <a:pt x="1866" y="327"/>
                  </a:cubicBezTo>
                  <a:cubicBezTo>
                    <a:pt x="1864" y="340"/>
                    <a:pt x="1853" y="348"/>
                    <a:pt x="1840" y="346"/>
                  </a:cubicBezTo>
                  <a:lnTo>
                    <a:pt x="1794" y="339"/>
                  </a:lnTo>
                  <a:cubicBezTo>
                    <a:pt x="1782" y="337"/>
                    <a:pt x="1773" y="325"/>
                    <a:pt x="1775" y="312"/>
                  </a:cubicBezTo>
                  <a:cubicBezTo>
                    <a:pt x="1778" y="300"/>
                    <a:pt x="1789" y="291"/>
                    <a:pt x="1802" y="293"/>
                  </a:cubicBezTo>
                  <a:close/>
                  <a:moveTo>
                    <a:pt x="1938" y="316"/>
                  </a:moveTo>
                  <a:lnTo>
                    <a:pt x="1984" y="323"/>
                  </a:lnTo>
                  <a:cubicBezTo>
                    <a:pt x="1996" y="325"/>
                    <a:pt x="2005" y="337"/>
                    <a:pt x="2003" y="350"/>
                  </a:cubicBezTo>
                  <a:cubicBezTo>
                    <a:pt x="2001" y="362"/>
                    <a:pt x="1989" y="371"/>
                    <a:pt x="1976" y="369"/>
                  </a:cubicBezTo>
                  <a:lnTo>
                    <a:pt x="1931" y="361"/>
                  </a:lnTo>
                  <a:cubicBezTo>
                    <a:pt x="1918" y="359"/>
                    <a:pt x="1910" y="347"/>
                    <a:pt x="1912" y="335"/>
                  </a:cubicBezTo>
                  <a:cubicBezTo>
                    <a:pt x="1914" y="322"/>
                    <a:pt x="1926" y="314"/>
                    <a:pt x="1938" y="316"/>
                  </a:cubicBezTo>
                  <a:close/>
                  <a:moveTo>
                    <a:pt x="2075" y="338"/>
                  </a:moveTo>
                  <a:lnTo>
                    <a:pt x="2120" y="346"/>
                  </a:lnTo>
                  <a:cubicBezTo>
                    <a:pt x="2133" y="348"/>
                    <a:pt x="2141" y="360"/>
                    <a:pt x="2139" y="372"/>
                  </a:cubicBezTo>
                  <a:cubicBezTo>
                    <a:pt x="2137" y="385"/>
                    <a:pt x="2125" y="393"/>
                    <a:pt x="2113" y="391"/>
                  </a:cubicBezTo>
                  <a:lnTo>
                    <a:pt x="2067" y="384"/>
                  </a:lnTo>
                  <a:cubicBezTo>
                    <a:pt x="2055" y="382"/>
                    <a:pt x="2046" y="370"/>
                    <a:pt x="2048" y="357"/>
                  </a:cubicBezTo>
                  <a:cubicBezTo>
                    <a:pt x="2050" y="345"/>
                    <a:pt x="2062" y="336"/>
                    <a:pt x="2075" y="338"/>
                  </a:cubicBezTo>
                  <a:close/>
                  <a:moveTo>
                    <a:pt x="2211" y="361"/>
                  </a:moveTo>
                  <a:lnTo>
                    <a:pt x="2257" y="368"/>
                  </a:lnTo>
                  <a:cubicBezTo>
                    <a:pt x="2269" y="370"/>
                    <a:pt x="2278" y="382"/>
                    <a:pt x="2276" y="395"/>
                  </a:cubicBezTo>
                  <a:cubicBezTo>
                    <a:pt x="2274" y="407"/>
                    <a:pt x="2262" y="416"/>
                    <a:pt x="2249" y="414"/>
                  </a:cubicBezTo>
                  <a:lnTo>
                    <a:pt x="2204" y="406"/>
                  </a:lnTo>
                  <a:cubicBezTo>
                    <a:pt x="2191" y="404"/>
                    <a:pt x="2183" y="392"/>
                    <a:pt x="2185" y="380"/>
                  </a:cubicBezTo>
                  <a:cubicBezTo>
                    <a:pt x="2187" y="367"/>
                    <a:pt x="2199" y="359"/>
                    <a:pt x="2211" y="361"/>
                  </a:cubicBezTo>
                  <a:close/>
                  <a:moveTo>
                    <a:pt x="2348" y="383"/>
                  </a:moveTo>
                  <a:lnTo>
                    <a:pt x="2393" y="391"/>
                  </a:lnTo>
                  <a:cubicBezTo>
                    <a:pt x="2406" y="393"/>
                    <a:pt x="2414" y="404"/>
                    <a:pt x="2412" y="417"/>
                  </a:cubicBezTo>
                  <a:cubicBezTo>
                    <a:pt x="2410" y="430"/>
                    <a:pt x="2398" y="438"/>
                    <a:pt x="2386" y="436"/>
                  </a:cubicBezTo>
                  <a:lnTo>
                    <a:pt x="2340" y="429"/>
                  </a:lnTo>
                  <a:cubicBezTo>
                    <a:pt x="2328" y="426"/>
                    <a:pt x="2319" y="415"/>
                    <a:pt x="2321" y="402"/>
                  </a:cubicBezTo>
                  <a:cubicBezTo>
                    <a:pt x="2323" y="389"/>
                    <a:pt x="2335" y="381"/>
                    <a:pt x="2348" y="383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433" y="3014"/>
              <a:ext cx="28" cy="25"/>
            </a:xfrm>
            <a:custGeom>
              <a:avLst/>
              <a:gdLst/>
              <a:ahLst/>
              <a:cxnLst>
                <a:cxn ang="0">
                  <a:pos x="24" y="25"/>
                </a:cxn>
                <a:cxn ang="0">
                  <a:pos x="0" y="8"/>
                </a:cxn>
                <a:cxn ang="0">
                  <a:pos x="28" y="0"/>
                </a:cxn>
                <a:cxn ang="0">
                  <a:pos x="24" y="25"/>
                </a:cxn>
              </a:cxnLst>
              <a:rect l="0" t="0" r="r" b="b"/>
              <a:pathLst>
                <a:path w="28" h="25">
                  <a:moveTo>
                    <a:pt x="24" y="25"/>
                  </a:moveTo>
                  <a:lnTo>
                    <a:pt x="0" y="8"/>
                  </a:lnTo>
                  <a:lnTo>
                    <a:pt x="28" y="0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2773" y="3068"/>
              <a:ext cx="278" cy="11"/>
            </a:xfrm>
            <a:custGeom>
              <a:avLst/>
              <a:gdLst/>
              <a:ahLst/>
              <a:cxnLst>
                <a:cxn ang="0">
                  <a:pos x="2097" y="48"/>
                </a:cxn>
                <a:cxn ang="0">
                  <a:pos x="2096" y="2"/>
                </a:cxn>
                <a:cxn ang="0">
                  <a:pos x="2166" y="23"/>
                </a:cxn>
                <a:cxn ang="0">
                  <a:pos x="2005" y="49"/>
                </a:cxn>
                <a:cxn ang="0">
                  <a:pos x="1935" y="28"/>
                </a:cxn>
                <a:cxn ang="0">
                  <a:pos x="2004" y="3"/>
                </a:cxn>
                <a:cxn ang="0">
                  <a:pos x="2005" y="49"/>
                </a:cxn>
                <a:cxn ang="0">
                  <a:pos x="1821" y="53"/>
                </a:cxn>
                <a:cxn ang="0">
                  <a:pos x="1820" y="7"/>
                </a:cxn>
                <a:cxn ang="0">
                  <a:pos x="1889" y="29"/>
                </a:cxn>
                <a:cxn ang="0">
                  <a:pos x="1729" y="55"/>
                </a:cxn>
                <a:cxn ang="0">
                  <a:pos x="1659" y="33"/>
                </a:cxn>
                <a:cxn ang="0">
                  <a:pos x="1728" y="9"/>
                </a:cxn>
                <a:cxn ang="0">
                  <a:pos x="1729" y="55"/>
                </a:cxn>
                <a:cxn ang="0">
                  <a:pos x="1544" y="58"/>
                </a:cxn>
                <a:cxn ang="0">
                  <a:pos x="1543" y="12"/>
                </a:cxn>
                <a:cxn ang="0">
                  <a:pos x="1613" y="34"/>
                </a:cxn>
                <a:cxn ang="0">
                  <a:pos x="1452" y="60"/>
                </a:cxn>
                <a:cxn ang="0">
                  <a:pos x="1383" y="38"/>
                </a:cxn>
                <a:cxn ang="0">
                  <a:pos x="1451" y="14"/>
                </a:cxn>
                <a:cxn ang="0">
                  <a:pos x="1452" y="60"/>
                </a:cxn>
                <a:cxn ang="0">
                  <a:pos x="1268" y="63"/>
                </a:cxn>
                <a:cxn ang="0">
                  <a:pos x="1267" y="17"/>
                </a:cxn>
                <a:cxn ang="0">
                  <a:pos x="1337" y="39"/>
                </a:cxn>
                <a:cxn ang="0">
                  <a:pos x="1176" y="65"/>
                </a:cxn>
                <a:cxn ang="0">
                  <a:pos x="1106" y="43"/>
                </a:cxn>
                <a:cxn ang="0">
                  <a:pos x="1175" y="19"/>
                </a:cxn>
                <a:cxn ang="0">
                  <a:pos x="1176" y="65"/>
                </a:cxn>
                <a:cxn ang="0">
                  <a:pos x="991" y="69"/>
                </a:cxn>
                <a:cxn ang="0">
                  <a:pos x="991" y="23"/>
                </a:cxn>
                <a:cxn ang="0">
                  <a:pos x="1060" y="44"/>
                </a:cxn>
                <a:cxn ang="0">
                  <a:pos x="899" y="70"/>
                </a:cxn>
                <a:cxn ang="0">
                  <a:pos x="830" y="49"/>
                </a:cxn>
                <a:cxn ang="0">
                  <a:pos x="898" y="24"/>
                </a:cxn>
                <a:cxn ang="0">
                  <a:pos x="899" y="70"/>
                </a:cxn>
                <a:cxn ang="0">
                  <a:pos x="715" y="74"/>
                </a:cxn>
                <a:cxn ang="0">
                  <a:pos x="714" y="28"/>
                </a:cxn>
                <a:cxn ang="0">
                  <a:pos x="784" y="50"/>
                </a:cxn>
                <a:cxn ang="0">
                  <a:pos x="623" y="76"/>
                </a:cxn>
                <a:cxn ang="0">
                  <a:pos x="553" y="54"/>
                </a:cxn>
                <a:cxn ang="0">
                  <a:pos x="622" y="30"/>
                </a:cxn>
                <a:cxn ang="0">
                  <a:pos x="623" y="76"/>
                </a:cxn>
                <a:cxn ang="0">
                  <a:pos x="439" y="79"/>
                </a:cxn>
                <a:cxn ang="0">
                  <a:pos x="438" y="33"/>
                </a:cxn>
                <a:cxn ang="0">
                  <a:pos x="507" y="55"/>
                </a:cxn>
                <a:cxn ang="0">
                  <a:pos x="346" y="81"/>
                </a:cxn>
                <a:cxn ang="0">
                  <a:pos x="277" y="59"/>
                </a:cxn>
                <a:cxn ang="0">
                  <a:pos x="346" y="35"/>
                </a:cxn>
                <a:cxn ang="0">
                  <a:pos x="346" y="81"/>
                </a:cxn>
                <a:cxn ang="0">
                  <a:pos x="162" y="84"/>
                </a:cxn>
                <a:cxn ang="0">
                  <a:pos x="161" y="38"/>
                </a:cxn>
                <a:cxn ang="0">
                  <a:pos x="231" y="60"/>
                </a:cxn>
                <a:cxn ang="0">
                  <a:pos x="70" y="86"/>
                </a:cxn>
                <a:cxn ang="0">
                  <a:pos x="0" y="64"/>
                </a:cxn>
                <a:cxn ang="0">
                  <a:pos x="69" y="40"/>
                </a:cxn>
                <a:cxn ang="0">
                  <a:pos x="70" y="86"/>
                </a:cxn>
              </a:cxnLst>
              <a:rect l="0" t="0" r="r" b="b"/>
              <a:pathLst>
                <a:path w="2166" h="87">
                  <a:moveTo>
                    <a:pt x="2143" y="47"/>
                  </a:moveTo>
                  <a:lnTo>
                    <a:pt x="2097" y="48"/>
                  </a:lnTo>
                  <a:cubicBezTo>
                    <a:pt x="2084" y="48"/>
                    <a:pt x="2074" y="38"/>
                    <a:pt x="2074" y="25"/>
                  </a:cubicBezTo>
                  <a:cubicBezTo>
                    <a:pt x="2073" y="12"/>
                    <a:pt x="2084" y="2"/>
                    <a:pt x="2096" y="2"/>
                  </a:cubicBezTo>
                  <a:lnTo>
                    <a:pt x="2142" y="1"/>
                  </a:lnTo>
                  <a:cubicBezTo>
                    <a:pt x="2155" y="0"/>
                    <a:pt x="2166" y="11"/>
                    <a:pt x="2166" y="23"/>
                  </a:cubicBezTo>
                  <a:cubicBezTo>
                    <a:pt x="2166" y="36"/>
                    <a:pt x="2156" y="47"/>
                    <a:pt x="2143" y="47"/>
                  </a:cubicBezTo>
                  <a:close/>
                  <a:moveTo>
                    <a:pt x="2005" y="49"/>
                  </a:moveTo>
                  <a:lnTo>
                    <a:pt x="1959" y="50"/>
                  </a:lnTo>
                  <a:cubicBezTo>
                    <a:pt x="1946" y="51"/>
                    <a:pt x="1936" y="40"/>
                    <a:pt x="1935" y="28"/>
                  </a:cubicBezTo>
                  <a:cubicBezTo>
                    <a:pt x="1935" y="15"/>
                    <a:pt x="1945" y="4"/>
                    <a:pt x="1958" y="4"/>
                  </a:cubicBezTo>
                  <a:lnTo>
                    <a:pt x="2004" y="3"/>
                  </a:lnTo>
                  <a:cubicBezTo>
                    <a:pt x="2017" y="3"/>
                    <a:pt x="2027" y="13"/>
                    <a:pt x="2028" y="26"/>
                  </a:cubicBezTo>
                  <a:cubicBezTo>
                    <a:pt x="2028" y="39"/>
                    <a:pt x="2018" y="49"/>
                    <a:pt x="2005" y="49"/>
                  </a:cubicBezTo>
                  <a:close/>
                  <a:moveTo>
                    <a:pt x="1867" y="52"/>
                  </a:moveTo>
                  <a:lnTo>
                    <a:pt x="1821" y="53"/>
                  </a:lnTo>
                  <a:cubicBezTo>
                    <a:pt x="1808" y="53"/>
                    <a:pt x="1797" y="43"/>
                    <a:pt x="1797" y="30"/>
                  </a:cubicBezTo>
                  <a:cubicBezTo>
                    <a:pt x="1797" y="18"/>
                    <a:pt x="1807" y="7"/>
                    <a:pt x="1820" y="7"/>
                  </a:cubicBezTo>
                  <a:lnTo>
                    <a:pt x="1866" y="6"/>
                  </a:lnTo>
                  <a:cubicBezTo>
                    <a:pt x="1879" y="6"/>
                    <a:pt x="1889" y="16"/>
                    <a:pt x="1889" y="29"/>
                  </a:cubicBezTo>
                  <a:cubicBezTo>
                    <a:pt x="1890" y="41"/>
                    <a:pt x="1880" y="52"/>
                    <a:pt x="1867" y="52"/>
                  </a:cubicBezTo>
                  <a:close/>
                  <a:moveTo>
                    <a:pt x="1729" y="55"/>
                  </a:moveTo>
                  <a:lnTo>
                    <a:pt x="1682" y="56"/>
                  </a:lnTo>
                  <a:cubicBezTo>
                    <a:pt x="1670" y="56"/>
                    <a:pt x="1659" y="46"/>
                    <a:pt x="1659" y="33"/>
                  </a:cubicBezTo>
                  <a:cubicBezTo>
                    <a:pt x="1659" y="20"/>
                    <a:pt x="1669" y="10"/>
                    <a:pt x="1682" y="9"/>
                  </a:cubicBezTo>
                  <a:lnTo>
                    <a:pt x="1728" y="9"/>
                  </a:lnTo>
                  <a:cubicBezTo>
                    <a:pt x="1740" y="8"/>
                    <a:pt x="1751" y="18"/>
                    <a:pt x="1751" y="31"/>
                  </a:cubicBezTo>
                  <a:cubicBezTo>
                    <a:pt x="1751" y="44"/>
                    <a:pt x="1741" y="54"/>
                    <a:pt x="1729" y="55"/>
                  </a:cubicBezTo>
                  <a:close/>
                  <a:moveTo>
                    <a:pt x="1590" y="57"/>
                  </a:moveTo>
                  <a:lnTo>
                    <a:pt x="1544" y="58"/>
                  </a:lnTo>
                  <a:cubicBezTo>
                    <a:pt x="1532" y="58"/>
                    <a:pt x="1521" y="48"/>
                    <a:pt x="1521" y="36"/>
                  </a:cubicBezTo>
                  <a:cubicBezTo>
                    <a:pt x="1521" y="23"/>
                    <a:pt x="1531" y="12"/>
                    <a:pt x="1543" y="12"/>
                  </a:cubicBezTo>
                  <a:lnTo>
                    <a:pt x="1589" y="11"/>
                  </a:lnTo>
                  <a:cubicBezTo>
                    <a:pt x="1602" y="11"/>
                    <a:pt x="1613" y="21"/>
                    <a:pt x="1613" y="34"/>
                  </a:cubicBezTo>
                  <a:cubicBezTo>
                    <a:pt x="1613" y="47"/>
                    <a:pt x="1603" y="57"/>
                    <a:pt x="1590" y="57"/>
                  </a:cubicBezTo>
                  <a:close/>
                  <a:moveTo>
                    <a:pt x="1452" y="60"/>
                  </a:moveTo>
                  <a:lnTo>
                    <a:pt x="1406" y="61"/>
                  </a:lnTo>
                  <a:cubicBezTo>
                    <a:pt x="1393" y="61"/>
                    <a:pt x="1383" y="51"/>
                    <a:pt x="1383" y="38"/>
                  </a:cubicBezTo>
                  <a:cubicBezTo>
                    <a:pt x="1382" y="25"/>
                    <a:pt x="1392" y="15"/>
                    <a:pt x="1405" y="15"/>
                  </a:cubicBezTo>
                  <a:lnTo>
                    <a:pt x="1451" y="14"/>
                  </a:lnTo>
                  <a:cubicBezTo>
                    <a:pt x="1464" y="14"/>
                    <a:pt x="1474" y="24"/>
                    <a:pt x="1475" y="36"/>
                  </a:cubicBezTo>
                  <a:cubicBezTo>
                    <a:pt x="1475" y="49"/>
                    <a:pt x="1465" y="60"/>
                    <a:pt x="1452" y="60"/>
                  </a:cubicBezTo>
                  <a:close/>
                  <a:moveTo>
                    <a:pt x="1314" y="63"/>
                  </a:moveTo>
                  <a:lnTo>
                    <a:pt x="1268" y="63"/>
                  </a:lnTo>
                  <a:cubicBezTo>
                    <a:pt x="1255" y="64"/>
                    <a:pt x="1245" y="54"/>
                    <a:pt x="1244" y="41"/>
                  </a:cubicBezTo>
                  <a:cubicBezTo>
                    <a:pt x="1244" y="28"/>
                    <a:pt x="1254" y="18"/>
                    <a:pt x="1267" y="17"/>
                  </a:cubicBezTo>
                  <a:lnTo>
                    <a:pt x="1313" y="16"/>
                  </a:lnTo>
                  <a:cubicBezTo>
                    <a:pt x="1326" y="16"/>
                    <a:pt x="1336" y="26"/>
                    <a:pt x="1337" y="39"/>
                  </a:cubicBezTo>
                  <a:cubicBezTo>
                    <a:pt x="1337" y="52"/>
                    <a:pt x="1327" y="62"/>
                    <a:pt x="1314" y="63"/>
                  </a:cubicBezTo>
                  <a:close/>
                  <a:moveTo>
                    <a:pt x="1176" y="65"/>
                  </a:moveTo>
                  <a:lnTo>
                    <a:pt x="1130" y="66"/>
                  </a:lnTo>
                  <a:cubicBezTo>
                    <a:pt x="1117" y="66"/>
                    <a:pt x="1106" y="56"/>
                    <a:pt x="1106" y="43"/>
                  </a:cubicBezTo>
                  <a:cubicBezTo>
                    <a:pt x="1106" y="31"/>
                    <a:pt x="1116" y="20"/>
                    <a:pt x="1129" y="20"/>
                  </a:cubicBezTo>
                  <a:lnTo>
                    <a:pt x="1175" y="19"/>
                  </a:lnTo>
                  <a:cubicBezTo>
                    <a:pt x="1188" y="19"/>
                    <a:pt x="1198" y="29"/>
                    <a:pt x="1198" y="42"/>
                  </a:cubicBezTo>
                  <a:cubicBezTo>
                    <a:pt x="1199" y="54"/>
                    <a:pt x="1188" y="65"/>
                    <a:pt x="1176" y="65"/>
                  </a:cubicBezTo>
                  <a:close/>
                  <a:moveTo>
                    <a:pt x="1037" y="68"/>
                  </a:moveTo>
                  <a:lnTo>
                    <a:pt x="991" y="69"/>
                  </a:lnTo>
                  <a:cubicBezTo>
                    <a:pt x="979" y="69"/>
                    <a:pt x="968" y="59"/>
                    <a:pt x="968" y="46"/>
                  </a:cubicBezTo>
                  <a:cubicBezTo>
                    <a:pt x="968" y="33"/>
                    <a:pt x="978" y="23"/>
                    <a:pt x="991" y="23"/>
                  </a:cubicBezTo>
                  <a:lnTo>
                    <a:pt x="1037" y="22"/>
                  </a:lnTo>
                  <a:cubicBezTo>
                    <a:pt x="1049" y="21"/>
                    <a:pt x="1060" y="32"/>
                    <a:pt x="1060" y="44"/>
                  </a:cubicBezTo>
                  <a:cubicBezTo>
                    <a:pt x="1060" y="57"/>
                    <a:pt x="1050" y="68"/>
                    <a:pt x="1037" y="68"/>
                  </a:cubicBezTo>
                  <a:close/>
                  <a:moveTo>
                    <a:pt x="899" y="70"/>
                  </a:moveTo>
                  <a:lnTo>
                    <a:pt x="853" y="71"/>
                  </a:lnTo>
                  <a:cubicBezTo>
                    <a:pt x="840" y="71"/>
                    <a:pt x="830" y="61"/>
                    <a:pt x="830" y="49"/>
                  </a:cubicBezTo>
                  <a:cubicBezTo>
                    <a:pt x="829" y="36"/>
                    <a:pt x="840" y="25"/>
                    <a:pt x="852" y="25"/>
                  </a:cubicBezTo>
                  <a:lnTo>
                    <a:pt x="898" y="24"/>
                  </a:lnTo>
                  <a:cubicBezTo>
                    <a:pt x="911" y="24"/>
                    <a:pt x="922" y="34"/>
                    <a:pt x="922" y="47"/>
                  </a:cubicBezTo>
                  <a:cubicBezTo>
                    <a:pt x="922" y="60"/>
                    <a:pt x="912" y="70"/>
                    <a:pt x="899" y="70"/>
                  </a:cubicBezTo>
                  <a:close/>
                  <a:moveTo>
                    <a:pt x="761" y="73"/>
                  </a:moveTo>
                  <a:lnTo>
                    <a:pt x="715" y="74"/>
                  </a:lnTo>
                  <a:cubicBezTo>
                    <a:pt x="702" y="74"/>
                    <a:pt x="692" y="64"/>
                    <a:pt x="692" y="51"/>
                  </a:cubicBezTo>
                  <a:cubicBezTo>
                    <a:pt x="691" y="39"/>
                    <a:pt x="701" y="28"/>
                    <a:pt x="714" y="28"/>
                  </a:cubicBezTo>
                  <a:lnTo>
                    <a:pt x="760" y="27"/>
                  </a:lnTo>
                  <a:cubicBezTo>
                    <a:pt x="773" y="27"/>
                    <a:pt x="783" y="37"/>
                    <a:pt x="784" y="50"/>
                  </a:cubicBezTo>
                  <a:cubicBezTo>
                    <a:pt x="784" y="62"/>
                    <a:pt x="774" y="73"/>
                    <a:pt x="761" y="73"/>
                  </a:cubicBezTo>
                  <a:close/>
                  <a:moveTo>
                    <a:pt x="623" y="76"/>
                  </a:moveTo>
                  <a:lnTo>
                    <a:pt x="577" y="76"/>
                  </a:lnTo>
                  <a:cubicBezTo>
                    <a:pt x="564" y="77"/>
                    <a:pt x="554" y="67"/>
                    <a:pt x="553" y="54"/>
                  </a:cubicBezTo>
                  <a:cubicBezTo>
                    <a:pt x="553" y="41"/>
                    <a:pt x="563" y="31"/>
                    <a:pt x="576" y="30"/>
                  </a:cubicBezTo>
                  <a:lnTo>
                    <a:pt x="622" y="30"/>
                  </a:lnTo>
                  <a:cubicBezTo>
                    <a:pt x="635" y="29"/>
                    <a:pt x="645" y="39"/>
                    <a:pt x="645" y="52"/>
                  </a:cubicBezTo>
                  <a:cubicBezTo>
                    <a:pt x="646" y="65"/>
                    <a:pt x="636" y="75"/>
                    <a:pt x="623" y="76"/>
                  </a:cubicBezTo>
                  <a:close/>
                  <a:moveTo>
                    <a:pt x="485" y="78"/>
                  </a:moveTo>
                  <a:lnTo>
                    <a:pt x="439" y="79"/>
                  </a:lnTo>
                  <a:cubicBezTo>
                    <a:pt x="426" y="79"/>
                    <a:pt x="415" y="69"/>
                    <a:pt x="415" y="56"/>
                  </a:cubicBezTo>
                  <a:cubicBezTo>
                    <a:pt x="415" y="44"/>
                    <a:pt x="425" y="33"/>
                    <a:pt x="438" y="33"/>
                  </a:cubicBezTo>
                  <a:lnTo>
                    <a:pt x="484" y="32"/>
                  </a:lnTo>
                  <a:cubicBezTo>
                    <a:pt x="496" y="32"/>
                    <a:pt x="507" y="42"/>
                    <a:pt x="507" y="55"/>
                  </a:cubicBezTo>
                  <a:cubicBezTo>
                    <a:pt x="507" y="67"/>
                    <a:pt x="497" y="78"/>
                    <a:pt x="485" y="78"/>
                  </a:cubicBezTo>
                  <a:close/>
                  <a:moveTo>
                    <a:pt x="346" y="81"/>
                  </a:moveTo>
                  <a:lnTo>
                    <a:pt x="300" y="82"/>
                  </a:lnTo>
                  <a:cubicBezTo>
                    <a:pt x="288" y="82"/>
                    <a:pt x="277" y="72"/>
                    <a:pt x="277" y="59"/>
                  </a:cubicBezTo>
                  <a:cubicBezTo>
                    <a:pt x="277" y="46"/>
                    <a:pt x="287" y="36"/>
                    <a:pt x="299" y="36"/>
                  </a:cubicBezTo>
                  <a:lnTo>
                    <a:pt x="346" y="35"/>
                  </a:lnTo>
                  <a:cubicBezTo>
                    <a:pt x="358" y="35"/>
                    <a:pt x="369" y="45"/>
                    <a:pt x="369" y="57"/>
                  </a:cubicBezTo>
                  <a:cubicBezTo>
                    <a:pt x="369" y="70"/>
                    <a:pt x="359" y="81"/>
                    <a:pt x="346" y="81"/>
                  </a:cubicBezTo>
                  <a:close/>
                  <a:moveTo>
                    <a:pt x="208" y="83"/>
                  </a:moveTo>
                  <a:lnTo>
                    <a:pt x="162" y="84"/>
                  </a:lnTo>
                  <a:cubicBezTo>
                    <a:pt x="149" y="85"/>
                    <a:pt x="139" y="74"/>
                    <a:pt x="139" y="62"/>
                  </a:cubicBezTo>
                  <a:cubicBezTo>
                    <a:pt x="138" y="49"/>
                    <a:pt x="149" y="39"/>
                    <a:pt x="161" y="38"/>
                  </a:cubicBezTo>
                  <a:lnTo>
                    <a:pt x="207" y="37"/>
                  </a:lnTo>
                  <a:cubicBezTo>
                    <a:pt x="220" y="37"/>
                    <a:pt x="231" y="47"/>
                    <a:pt x="231" y="60"/>
                  </a:cubicBezTo>
                  <a:cubicBezTo>
                    <a:pt x="231" y="73"/>
                    <a:pt x="221" y="83"/>
                    <a:pt x="208" y="83"/>
                  </a:cubicBezTo>
                  <a:close/>
                  <a:moveTo>
                    <a:pt x="70" y="86"/>
                  </a:moveTo>
                  <a:lnTo>
                    <a:pt x="24" y="87"/>
                  </a:lnTo>
                  <a:cubicBezTo>
                    <a:pt x="11" y="87"/>
                    <a:pt x="1" y="77"/>
                    <a:pt x="0" y="64"/>
                  </a:cubicBezTo>
                  <a:cubicBezTo>
                    <a:pt x="0" y="52"/>
                    <a:pt x="10" y="41"/>
                    <a:pt x="23" y="41"/>
                  </a:cubicBezTo>
                  <a:lnTo>
                    <a:pt x="69" y="40"/>
                  </a:lnTo>
                  <a:cubicBezTo>
                    <a:pt x="82" y="40"/>
                    <a:pt x="92" y="50"/>
                    <a:pt x="93" y="63"/>
                  </a:cubicBezTo>
                  <a:cubicBezTo>
                    <a:pt x="93" y="75"/>
                    <a:pt x="83" y="86"/>
                    <a:pt x="70" y="86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045" y="3059"/>
              <a:ext cx="26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2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26" h="25">
                  <a:moveTo>
                    <a:pt x="0" y="0"/>
                  </a:moveTo>
                  <a:lnTo>
                    <a:pt x="26" y="12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H="1">
              <a:off x="2778" y="2800"/>
              <a:ext cx="182" cy="271"/>
            </a:xfrm>
            <a:prstGeom prst="line">
              <a:avLst/>
            </a:prstGeom>
            <a:noFill/>
            <a:ln w="9525" cap="rnd">
              <a:solidFill>
                <a:srgbClr val="1F477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947" y="2781"/>
              <a:ext cx="25" cy="2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5" y="0"/>
                </a:cxn>
                <a:cxn ang="0">
                  <a:pos x="22" y="28"/>
                </a:cxn>
                <a:cxn ang="0">
                  <a:pos x="0" y="15"/>
                </a:cxn>
              </a:cxnLst>
              <a:rect l="0" t="0" r="r" b="b"/>
              <a:pathLst>
                <a:path w="25" h="28">
                  <a:moveTo>
                    <a:pt x="0" y="15"/>
                  </a:moveTo>
                  <a:lnTo>
                    <a:pt x="25" y="0"/>
                  </a:lnTo>
                  <a:lnTo>
                    <a:pt x="22" y="2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47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 flipV="1">
              <a:off x="2775" y="3072"/>
              <a:ext cx="2" cy="266"/>
            </a:xfrm>
            <a:prstGeom prst="line">
              <a:avLst/>
            </a:prstGeom>
            <a:noFill/>
            <a:ln w="9525" cap="rnd">
              <a:solidFill>
                <a:srgbClr val="1F477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762" y="3335"/>
              <a:ext cx="26" cy="2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3" y="25"/>
                </a:cxn>
                <a:cxn ang="0">
                  <a:pos x="0" y="0"/>
                </a:cxn>
                <a:cxn ang="0">
                  <a:pos x="26" y="0"/>
                </a:cxn>
              </a:cxnLst>
              <a:rect l="0" t="0" r="r" b="b"/>
              <a:pathLst>
                <a:path w="26" h="25">
                  <a:moveTo>
                    <a:pt x="26" y="0"/>
                  </a:moveTo>
                  <a:lnTo>
                    <a:pt x="13" y="25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F477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782" y="326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825" y="326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831" y="279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2874" y="279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508" y="311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2552" y="311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152" y="323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3195" y="323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2775" y="2794"/>
              <a:ext cx="280" cy="288"/>
            </a:xfrm>
            <a:custGeom>
              <a:avLst/>
              <a:gdLst/>
              <a:ahLst/>
              <a:cxnLst>
                <a:cxn ang="0">
                  <a:pos x="2103" y="75"/>
                </a:cxn>
                <a:cxn ang="0">
                  <a:pos x="2166" y="9"/>
                </a:cxn>
                <a:cxn ang="0">
                  <a:pos x="2040" y="175"/>
                </a:cxn>
                <a:cxn ang="0">
                  <a:pos x="2038" y="110"/>
                </a:cxn>
                <a:cxn ang="0">
                  <a:pos x="1977" y="242"/>
                </a:cxn>
                <a:cxn ang="0">
                  <a:pos x="1912" y="243"/>
                </a:cxn>
                <a:cxn ang="0">
                  <a:pos x="1977" y="242"/>
                </a:cxn>
                <a:cxn ang="0">
                  <a:pos x="1817" y="376"/>
                </a:cxn>
                <a:cxn ang="0">
                  <a:pos x="1881" y="309"/>
                </a:cxn>
                <a:cxn ang="0">
                  <a:pos x="1755" y="476"/>
                </a:cxn>
                <a:cxn ang="0">
                  <a:pos x="1753" y="411"/>
                </a:cxn>
                <a:cxn ang="0">
                  <a:pos x="1691" y="543"/>
                </a:cxn>
                <a:cxn ang="0">
                  <a:pos x="1626" y="544"/>
                </a:cxn>
                <a:cxn ang="0">
                  <a:pos x="1691" y="543"/>
                </a:cxn>
                <a:cxn ang="0">
                  <a:pos x="1532" y="677"/>
                </a:cxn>
                <a:cxn ang="0">
                  <a:pos x="1595" y="610"/>
                </a:cxn>
                <a:cxn ang="0">
                  <a:pos x="1469" y="777"/>
                </a:cxn>
                <a:cxn ang="0">
                  <a:pos x="1468" y="711"/>
                </a:cxn>
                <a:cxn ang="0">
                  <a:pos x="1406" y="843"/>
                </a:cxn>
                <a:cxn ang="0">
                  <a:pos x="1341" y="845"/>
                </a:cxn>
                <a:cxn ang="0">
                  <a:pos x="1406" y="843"/>
                </a:cxn>
                <a:cxn ang="0">
                  <a:pos x="1246" y="978"/>
                </a:cxn>
                <a:cxn ang="0">
                  <a:pos x="1310" y="911"/>
                </a:cxn>
                <a:cxn ang="0">
                  <a:pos x="1184" y="1077"/>
                </a:cxn>
                <a:cxn ang="0">
                  <a:pos x="1182" y="1012"/>
                </a:cxn>
                <a:cxn ang="0">
                  <a:pos x="1120" y="1144"/>
                </a:cxn>
                <a:cxn ang="0">
                  <a:pos x="1055" y="1146"/>
                </a:cxn>
                <a:cxn ang="0">
                  <a:pos x="1120" y="1144"/>
                </a:cxn>
                <a:cxn ang="0">
                  <a:pos x="961" y="1279"/>
                </a:cxn>
                <a:cxn ang="0">
                  <a:pos x="1024" y="1212"/>
                </a:cxn>
                <a:cxn ang="0">
                  <a:pos x="898" y="1378"/>
                </a:cxn>
                <a:cxn ang="0">
                  <a:pos x="897" y="1313"/>
                </a:cxn>
                <a:cxn ang="0">
                  <a:pos x="835" y="1445"/>
                </a:cxn>
                <a:cxn ang="0">
                  <a:pos x="770" y="1447"/>
                </a:cxn>
                <a:cxn ang="0">
                  <a:pos x="835" y="1445"/>
                </a:cxn>
                <a:cxn ang="0">
                  <a:pos x="676" y="1580"/>
                </a:cxn>
                <a:cxn ang="0">
                  <a:pos x="739" y="1513"/>
                </a:cxn>
                <a:cxn ang="0">
                  <a:pos x="613" y="1679"/>
                </a:cxn>
                <a:cxn ang="0">
                  <a:pos x="611" y="1614"/>
                </a:cxn>
                <a:cxn ang="0">
                  <a:pos x="550" y="1746"/>
                </a:cxn>
                <a:cxn ang="0">
                  <a:pos x="484" y="1748"/>
                </a:cxn>
                <a:cxn ang="0">
                  <a:pos x="550" y="1746"/>
                </a:cxn>
                <a:cxn ang="0">
                  <a:pos x="390" y="1881"/>
                </a:cxn>
                <a:cxn ang="0">
                  <a:pos x="454" y="1814"/>
                </a:cxn>
                <a:cxn ang="0">
                  <a:pos x="328" y="1980"/>
                </a:cxn>
                <a:cxn ang="0">
                  <a:pos x="326" y="1915"/>
                </a:cxn>
                <a:cxn ang="0">
                  <a:pos x="264" y="2047"/>
                </a:cxn>
                <a:cxn ang="0">
                  <a:pos x="199" y="2049"/>
                </a:cxn>
                <a:cxn ang="0">
                  <a:pos x="264" y="2047"/>
                </a:cxn>
                <a:cxn ang="0">
                  <a:pos x="105" y="2181"/>
                </a:cxn>
                <a:cxn ang="0">
                  <a:pos x="168" y="2115"/>
                </a:cxn>
                <a:cxn ang="0">
                  <a:pos x="42" y="2281"/>
                </a:cxn>
                <a:cxn ang="0">
                  <a:pos x="40" y="2216"/>
                </a:cxn>
              </a:cxnLst>
              <a:rect l="0" t="0" r="r" b="b"/>
              <a:pathLst>
                <a:path w="2176" h="2291">
                  <a:moveTo>
                    <a:pt x="2167" y="41"/>
                  </a:moveTo>
                  <a:lnTo>
                    <a:pt x="2135" y="75"/>
                  </a:lnTo>
                  <a:cubicBezTo>
                    <a:pt x="2126" y="84"/>
                    <a:pt x="2112" y="84"/>
                    <a:pt x="2103" y="75"/>
                  </a:cubicBezTo>
                  <a:cubicBezTo>
                    <a:pt x="2093" y="67"/>
                    <a:pt x="2093" y="52"/>
                    <a:pt x="2102" y="43"/>
                  </a:cubicBezTo>
                  <a:lnTo>
                    <a:pt x="2134" y="9"/>
                  </a:lnTo>
                  <a:cubicBezTo>
                    <a:pt x="2142" y="0"/>
                    <a:pt x="2157" y="0"/>
                    <a:pt x="2166" y="9"/>
                  </a:cubicBezTo>
                  <a:cubicBezTo>
                    <a:pt x="2175" y="17"/>
                    <a:pt x="2176" y="32"/>
                    <a:pt x="2167" y="41"/>
                  </a:cubicBezTo>
                  <a:close/>
                  <a:moveTo>
                    <a:pt x="2072" y="141"/>
                  </a:moveTo>
                  <a:lnTo>
                    <a:pt x="2040" y="175"/>
                  </a:lnTo>
                  <a:cubicBezTo>
                    <a:pt x="2031" y="184"/>
                    <a:pt x="2017" y="184"/>
                    <a:pt x="2008" y="176"/>
                  </a:cubicBezTo>
                  <a:cubicBezTo>
                    <a:pt x="1998" y="167"/>
                    <a:pt x="1998" y="152"/>
                    <a:pt x="2007" y="143"/>
                  </a:cubicBezTo>
                  <a:lnTo>
                    <a:pt x="2038" y="110"/>
                  </a:lnTo>
                  <a:cubicBezTo>
                    <a:pt x="2047" y="100"/>
                    <a:pt x="2062" y="100"/>
                    <a:pt x="2071" y="109"/>
                  </a:cubicBezTo>
                  <a:cubicBezTo>
                    <a:pt x="2080" y="118"/>
                    <a:pt x="2081" y="132"/>
                    <a:pt x="2072" y="141"/>
                  </a:cubicBezTo>
                  <a:close/>
                  <a:moveTo>
                    <a:pt x="1977" y="242"/>
                  </a:moveTo>
                  <a:lnTo>
                    <a:pt x="1945" y="275"/>
                  </a:lnTo>
                  <a:cubicBezTo>
                    <a:pt x="1936" y="284"/>
                    <a:pt x="1922" y="285"/>
                    <a:pt x="1912" y="276"/>
                  </a:cubicBezTo>
                  <a:cubicBezTo>
                    <a:pt x="1903" y="267"/>
                    <a:pt x="1903" y="253"/>
                    <a:pt x="1912" y="243"/>
                  </a:cubicBezTo>
                  <a:lnTo>
                    <a:pt x="1943" y="210"/>
                  </a:lnTo>
                  <a:cubicBezTo>
                    <a:pt x="1952" y="201"/>
                    <a:pt x="1967" y="200"/>
                    <a:pt x="1976" y="209"/>
                  </a:cubicBezTo>
                  <a:cubicBezTo>
                    <a:pt x="1985" y="218"/>
                    <a:pt x="1985" y="232"/>
                    <a:pt x="1977" y="242"/>
                  </a:cubicBezTo>
                  <a:close/>
                  <a:moveTo>
                    <a:pt x="1882" y="342"/>
                  </a:moveTo>
                  <a:lnTo>
                    <a:pt x="1850" y="375"/>
                  </a:lnTo>
                  <a:cubicBezTo>
                    <a:pt x="1841" y="385"/>
                    <a:pt x="1826" y="385"/>
                    <a:pt x="1817" y="376"/>
                  </a:cubicBezTo>
                  <a:cubicBezTo>
                    <a:pt x="1808" y="367"/>
                    <a:pt x="1808" y="353"/>
                    <a:pt x="1816" y="344"/>
                  </a:cubicBezTo>
                  <a:lnTo>
                    <a:pt x="1848" y="310"/>
                  </a:lnTo>
                  <a:cubicBezTo>
                    <a:pt x="1857" y="301"/>
                    <a:pt x="1871" y="301"/>
                    <a:pt x="1881" y="309"/>
                  </a:cubicBezTo>
                  <a:cubicBezTo>
                    <a:pt x="1890" y="318"/>
                    <a:pt x="1890" y="333"/>
                    <a:pt x="1882" y="342"/>
                  </a:cubicBezTo>
                  <a:close/>
                  <a:moveTo>
                    <a:pt x="1786" y="442"/>
                  </a:moveTo>
                  <a:lnTo>
                    <a:pt x="1755" y="476"/>
                  </a:lnTo>
                  <a:cubicBezTo>
                    <a:pt x="1746" y="485"/>
                    <a:pt x="1731" y="485"/>
                    <a:pt x="1722" y="477"/>
                  </a:cubicBezTo>
                  <a:cubicBezTo>
                    <a:pt x="1713" y="468"/>
                    <a:pt x="1712" y="453"/>
                    <a:pt x="1721" y="444"/>
                  </a:cubicBezTo>
                  <a:lnTo>
                    <a:pt x="1753" y="411"/>
                  </a:lnTo>
                  <a:cubicBezTo>
                    <a:pt x="1762" y="401"/>
                    <a:pt x="1776" y="401"/>
                    <a:pt x="1786" y="410"/>
                  </a:cubicBezTo>
                  <a:cubicBezTo>
                    <a:pt x="1795" y="418"/>
                    <a:pt x="1795" y="433"/>
                    <a:pt x="1786" y="442"/>
                  </a:cubicBezTo>
                  <a:close/>
                  <a:moveTo>
                    <a:pt x="1691" y="543"/>
                  </a:moveTo>
                  <a:lnTo>
                    <a:pt x="1660" y="576"/>
                  </a:lnTo>
                  <a:cubicBezTo>
                    <a:pt x="1651" y="585"/>
                    <a:pt x="1636" y="586"/>
                    <a:pt x="1627" y="577"/>
                  </a:cubicBezTo>
                  <a:cubicBezTo>
                    <a:pt x="1618" y="568"/>
                    <a:pt x="1617" y="553"/>
                    <a:pt x="1626" y="544"/>
                  </a:cubicBezTo>
                  <a:lnTo>
                    <a:pt x="1658" y="511"/>
                  </a:lnTo>
                  <a:cubicBezTo>
                    <a:pt x="1667" y="502"/>
                    <a:pt x="1681" y="501"/>
                    <a:pt x="1690" y="510"/>
                  </a:cubicBezTo>
                  <a:cubicBezTo>
                    <a:pt x="1700" y="519"/>
                    <a:pt x="1700" y="533"/>
                    <a:pt x="1691" y="543"/>
                  </a:cubicBezTo>
                  <a:close/>
                  <a:moveTo>
                    <a:pt x="1596" y="643"/>
                  </a:moveTo>
                  <a:lnTo>
                    <a:pt x="1564" y="676"/>
                  </a:lnTo>
                  <a:cubicBezTo>
                    <a:pt x="1556" y="685"/>
                    <a:pt x="1541" y="686"/>
                    <a:pt x="1532" y="677"/>
                  </a:cubicBezTo>
                  <a:cubicBezTo>
                    <a:pt x="1523" y="668"/>
                    <a:pt x="1522" y="654"/>
                    <a:pt x="1531" y="645"/>
                  </a:cubicBezTo>
                  <a:lnTo>
                    <a:pt x="1563" y="611"/>
                  </a:lnTo>
                  <a:cubicBezTo>
                    <a:pt x="1571" y="602"/>
                    <a:pt x="1586" y="601"/>
                    <a:pt x="1595" y="610"/>
                  </a:cubicBezTo>
                  <a:cubicBezTo>
                    <a:pt x="1604" y="619"/>
                    <a:pt x="1605" y="634"/>
                    <a:pt x="1596" y="643"/>
                  </a:cubicBezTo>
                  <a:close/>
                  <a:moveTo>
                    <a:pt x="1501" y="743"/>
                  </a:moveTo>
                  <a:lnTo>
                    <a:pt x="1469" y="777"/>
                  </a:lnTo>
                  <a:cubicBezTo>
                    <a:pt x="1460" y="786"/>
                    <a:pt x="1446" y="786"/>
                    <a:pt x="1437" y="777"/>
                  </a:cubicBezTo>
                  <a:cubicBezTo>
                    <a:pt x="1427" y="769"/>
                    <a:pt x="1427" y="754"/>
                    <a:pt x="1436" y="745"/>
                  </a:cubicBezTo>
                  <a:lnTo>
                    <a:pt x="1468" y="711"/>
                  </a:lnTo>
                  <a:cubicBezTo>
                    <a:pt x="1476" y="702"/>
                    <a:pt x="1491" y="702"/>
                    <a:pt x="1500" y="711"/>
                  </a:cubicBezTo>
                  <a:cubicBezTo>
                    <a:pt x="1509" y="719"/>
                    <a:pt x="1510" y="734"/>
                    <a:pt x="1501" y="743"/>
                  </a:cubicBezTo>
                  <a:close/>
                  <a:moveTo>
                    <a:pt x="1406" y="843"/>
                  </a:moveTo>
                  <a:lnTo>
                    <a:pt x="1374" y="877"/>
                  </a:lnTo>
                  <a:cubicBezTo>
                    <a:pt x="1365" y="886"/>
                    <a:pt x="1351" y="886"/>
                    <a:pt x="1342" y="878"/>
                  </a:cubicBezTo>
                  <a:cubicBezTo>
                    <a:pt x="1332" y="869"/>
                    <a:pt x="1332" y="854"/>
                    <a:pt x="1341" y="845"/>
                  </a:cubicBezTo>
                  <a:lnTo>
                    <a:pt x="1372" y="812"/>
                  </a:lnTo>
                  <a:cubicBezTo>
                    <a:pt x="1381" y="802"/>
                    <a:pt x="1396" y="802"/>
                    <a:pt x="1405" y="811"/>
                  </a:cubicBezTo>
                  <a:cubicBezTo>
                    <a:pt x="1414" y="820"/>
                    <a:pt x="1415" y="834"/>
                    <a:pt x="1406" y="843"/>
                  </a:cubicBezTo>
                  <a:close/>
                  <a:moveTo>
                    <a:pt x="1311" y="944"/>
                  </a:moveTo>
                  <a:lnTo>
                    <a:pt x="1279" y="977"/>
                  </a:lnTo>
                  <a:cubicBezTo>
                    <a:pt x="1270" y="986"/>
                    <a:pt x="1256" y="987"/>
                    <a:pt x="1246" y="978"/>
                  </a:cubicBezTo>
                  <a:cubicBezTo>
                    <a:pt x="1237" y="969"/>
                    <a:pt x="1237" y="955"/>
                    <a:pt x="1246" y="945"/>
                  </a:cubicBezTo>
                  <a:lnTo>
                    <a:pt x="1277" y="912"/>
                  </a:lnTo>
                  <a:cubicBezTo>
                    <a:pt x="1286" y="903"/>
                    <a:pt x="1301" y="902"/>
                    <a:pt x="1310" y="911"/>
                  </a:cubicBezTo>
                  <a:cubicBezTo>
                    <a:pt x="1319" y="920"/>
                    <a:pt x="1319" y="934"/>
                    <a:pt x="1311" y="944"/>
                  </a:cubicBezTo>
                  <a:close/>
                  <a:moveTo>
                    <a:pt x="1216" y="1044"/>
                  </a:moveTo>
                  <a:lnTo>
                    <a:pt x="1184" y="1077"/>
                  </a:lnTo>
                  <a:cubicBezTo>
                    <a:pt x="1175" y="1087"/>
                    <a:pt x="1160" y="1087"/>
                    <a:pt x="1151" y="1078"/>
                  </a:cubicBezTo>
                  <a:cubicBezTo>
                    <a:pt x="1142" y="1070"/>
                    <a:pt x="1142" y="1055"/>
                    <a:pt x="1150" y="1046"/>
                  </a:cubicBezTo>
                  <a:lnTo>
                    <a:pt x="1182" y="1012"/>
                  </a:lnTo>
                  <a:cubicBezTo>
                    <a:pt x="1191" y="1003"/>
                    <a:pt x="1205" y="1003"/>
                    <a:pt x="1215" y="1011"/>
                  </a:cubicBezTo>
                  <a:cubicBezTo>
                    <a:pt x="1224" y="1020"/>
                    <a:pt x="1224" y="1035"/>
                    <a:pt x="1216" y="1044"/>
                  </a:cubicBezTo>
                  <a:close/>
                  <a:moveTo>
                    <a:pt x="1120" y="1144"/>
                  </a:moveTo>
                  <a:lnTo>
                    <a:pt x="1089" y="1178"/>
                  </a:lnTo>
                  <a:cubicBezTo>
                    <a:pt x="1080" y="1187"/>
                    <a:pt x="1065" y="1187"/>
                    <a:pt x="1056" y="1179"/>
                  </a:cubicBezTo>
                  <a:cubicBezTo>
                    <a:pt x="1047" y="1170"/>
                    <a:pt x="1046" y="1155"/>
                    <a:pt x="1055" y="1146"/>
                  </a:cubicBezTo>
                  <a:lnTo>
                    <a:pt x="1087" y="1113"/>
                  </a:lnTo>
                  <a:cubicBezTo>
                    <a:pt x="1096" y="1103"/>
                    <a:pt x="1110" y="1103"/>
                    <a:pt x="1120" y="1112"/>
                  </a:cubicBezTo>
                  <a:cubicBezTo>
                    <a:pt x="1129" y="1120"/>
                    <a:pt x="1129" y="1135"/>
                    <a:pt x="1120" y="1144"/>
                  </a:cubicBezTo>
                  <a:close/>
                  <a:moveTo>
                    <a:pt x="1025" y="1245"/>
                  </a:moveTo>
                  <a:lnTo>
                    <a:pt x="994" y="1278"/>
                  </a:lnTo>
                  <a:cubicBezTo>
                    <a:pt x="985" y="1287"/>
                    <a:pt x="970" y="1288"/>
                    <a:pt x="961" y="1279"/>
                  </a:cubicBezTo>
                  <a:cubicBezTo>
                    <a:pt x="952" y="1270"/>
                    <a:pt x="951" y="1256"/>
                    <a:pt x="960" y="1246"/>
                  </a:cubicBezTo>
                  <a:lnTo>
                    <a:pt x="992" y="1213"/>
                  </a:lnTo>
                  <a:cubicBezTo>
                    <a:pt x="1001" y="1204"/>
                    <a:pt x="1015" y="1203"/>
                    <a:pt x="1024" y="1212"/>
                  </a:cubicBezTo>
                  <a:cubicBezTo>
                    <a:pt x="1034" y="1221"/>
                    <a:pt x="1034" y="1235"/>
                    <a:pt x="1025" y="1245"/>
                  </a:cubicBezTo>
                  <a:close/>
                  <a:moveTo>
                    <a:pt x="930" y="1345"/>
                  </a:moveTo>
                  <a:lnTo>
                    <a:pt x="898" y="1378"/>
                  </a:lnTo>
                  <a:cubicBezTo>
                    <a:pt x="890" y="1388"/>
                    <a:pt x="875" y="1388"/>
                    <a:pt x="866" y="1379"/>
                  </a:cubicBezTo>
                  <a:cubicBezTo>
                    <a:pt x="857" y="1370"/>
                    <a:pt x="856" y="1356"/>
                    <a:pt x="865" y="1347"/>
                  </a:cubicBezTo>
                  <a:lnTo>
                    <a:pt x="897" y="1313"/>
                  </a:lnTo>
                  <a:cubicBezTo>
                    <a:pt x="905" y="1304"/>
                    <a:pt x="920" y="1304"/>
                    <a:pt x="929" y="1312"/>
                  </a:cubicBezTo>
                  <a:cubicBezTo>
                    <a:pt x="938" y="1321"/>
                    <a:pt x="939" y="1336"/>
                    <a:pt x="930" y="1345"/>
                  </a:cubicBezTo>
                  <a:close/>
                  <a:moveTo>
                    <a:pt x="835" y="1445"/>
                  </a:moveTo>
                  <a:lnTo>
                    <a:pt x="803" y="1479"/>
                  </a:lnTo>
                  <a:cubicBezTo>
                    <a:pt x="794" y="1488"/>
                    <a:pt x="780" y="1488"/>
                    <a:pt x="771" y="1479"/>
                  </a:cubicBezTo>
                  <a:cubicBezTo>
                    <a:pt x="761" y="1471"/>
                    <a:pt x="761" y="1456"/>
                    <a:pt x="770" y="1447"/>
                  </a:cubicBezTo>
                  <a:lnTo>
                    <a:pt x="802" y="1413"/>
                  </a:lnTo>
                  <a:cubicBezTo>
                    <a:pt x="810" y="1404"/>
                    <a:pt x="825" y="1404"/>
                    <a:pt x="834" y="1413"/>
                  </a:cubicBezTo>
                  <a:cubicBezTo>
                    <a:pt x="843" y="1421"/>
                    <a:pt x="844" y="1436"/>
                    <a:pt x="835" y="1445"/>
                  </a:cubicBezTo>
                  <a:close/>
                  <a:moveTo>
                    <a:pt x="740" y="1545"/>
                  </a:moveTo>
                  <a:lnTo>
                    <a:pt x="708" y="1579"/>
                  </a:lnTo>
                  <a:cubicBezTo>
                    <a:pt x="699" y="1588"/>
                    <a:pt x="685" y="1588"/>
                    <a:pt x="676" y="1580"/>
                  </a:cubicBezTo>
                  <a:cubicBezTo>
                    <a:pt x="666" y="1571"/>
                    <a:pt x="666" y="1556"/>
                    <a:pt x="675" y="1547"/>
                  </a:cubicBezTo>
                  <a:lnTo>
                    <a:pt x="706" y="1514"/>
                  </a:lnTo>
                  <a:cubicBezTo>
                    <a:pt x="715" y="1504"/>
                    <a:pt x="730" y="1504"/>
                    <a:pt x="739" y="1513"/>
                  </a:cubicBezTo>
                  <a:cubicBezTo>
                    <a:pt x="748" y="1522"/>
                    <a:pt x="749" y="1536"/>
                    <a:pt x="740" y="1545"/>
                  </a:cubicBezTo>
                  <a:close/>
                  <a:moveTo>
                    <a:pt x="645" y="1646"/>
                  </a:moveTo>
                  <a:lnTo>
                    <a:pt x="613" y="1679"/>
                  </a:lnTo>
                  <a:cubicBezTo>
                    <a:pt x="604" y="1688"/>
                    <a:pt x="590" y="1689"/>
                    <a:pt x="580" y="1680"/>
                  </a:cubicBezTo>
                  <a:cubicBezTo>
                    <a:pt x="571" y="1671"/>
                    <a:pt x="571" y="1657"/>
                    <a:pt x="580" y="1647"/>
                  </a:cubicBezTo>
                  <a:lnTo>
                    <a:pt x="611" y="1614"/>
                  </a:lnTo>
                  <a:cubicBezTo>
                    <a:pt x="620" y="1605"/>
                    <a:pt x="635" y="1604"/>
                    <a:pt x="644" y="1613"/>
                  </a:cubicBezTo>
                  <a:cubicBezTo>
                    <a:pt x="653" y="1622"/>
                    <a:pt x="653" y="1636"/>
                    <a:pt x="645" y="1646"/>
                  </a:cubicBezTo>
                  <a:close/>
                  <a:moveTo>
                    <a:pt x="550" y="1746"/>
                  </a:moveTo>
                  <a:lnTo>
                    <a:pt x="518" y="1779"/>
                  </a:lnTo>
                  <a:cubicBezTo>
                    <a:pt x="509" y="1789"/>
                    <a:pt x="494" y="1789"/>
                    <a:pt x="485" y="1780"/>
                  </a:cubicBezTo>
                  <a:cubicBezTo>
                    <a:pt x="476" y="1772"/>
                    <a:pt x="476" y="1757"/>
                    <a:pt x="484" y="1748"/>
                  </a:cubicBezTo>
                  <a:lnTo>
                    <a:pt x="516" y="1714"/>
                  </a:lnTo>
                  <a:cubicBezTo>
                    <a:pt x="525" y="1705"/>
                    <a:pt x="539" y="1705"/>
                    <a:pt x="549" y="1713"/>
                  </a:cubicBezTo>
                  <a:cubicBezTo>
                    <a:pt x="558" y="1722"/>
                    <a:pt x="558" y="1737"/>
                    <a:pt x="550" y="1746"/>
                  </a:cubicBezTo>
                  <a:close/>
                  <a:moveTo>
                    <a:pt x="454" y="1846"/>
                  </a:moveTo>
                  <a:lnTo>
                    <a:pt x="423" y="1880"/>
                  </a:lnTo>
                  <a:cubicBezTo>
                    <a:pt x="414" y="1889"/>
                    <a:pt x="399" y="1889"/>
                    <a:pt x="390" y="1881"/>
                  </a:cubicBezTo>
                  <a:cubicBezTo>
                    <a:pt x="381" y="1872"/>
                    <a:pt x="380" y="1857"/>
                    <a:pt x="389" y="1848"/>
                  </a:cubicBezTo>
                  <a:lnTo>
                    <a:pt x="421" y="1815"/>
                  </a:lnTo>
                  <a:cubicBezTo>
                    <a:pt x="430" y="1805"/>
                    <a:pt x="444" y="1805"/>
                    <a:pt x="454" y="1814"/>
                  </a:cubicBezTo>
                  <a:cubicBezTo>
                    <a:pt x="463" y="1822"/>
                    <a:pt x="463" y="1837"/>
                    <a:pt x="454" y="1846"/>
                  </a:cubicBezTo>
                  <a:close/>
                  <a:moveTo>
                    <a:pt x="359" y="1947"/>
                  </a:moveTo>
                  <a:lnTo>
                    <a:pt x="328" y="1980"/>
                  </a:lnTo>
                  <a:cubicBezTo>
                    <a:pt x="319" y="1989"/>
                    <a:pt x="304" y="1990"/>
                    <a:pt x="295" y="1981"/>
                  </a:cubicBezTo>
                  <a:cubicBezTo>
                    <a:pt x="286" y="1972"/>
                    <a:pt x="285" y="1958"/>
                    <a:pt x="294" y="1948"/>
                  </a:cubicBezTo>
                  <a:lnTo>
                    <a:pt x="326" y="1915"/>
                  </a:lnTo>
                  <a:cubicBezTo>
                    <a:pt x="335" y="1906"/>
                    <a:pt x="349" y="1905"/>
                    <a:pt x="358" y="1914"/>
                  </a:cubicBezTo>
                  <a:cubicBezTo>
                    <a:pt x="368" y="1923"/>
                    <a:pt x="368" y="1937"/>
                    <a:pt x="359" y="1947"/>
                  </a:cubicBezTo>
                  <a:close/>
                  <a:moveTo>
                    <a:pt x="264" y="2047"/>
                  </a:moveTo>
                  <a:lnTo>
                    <a:pt x="232" y="2080"/>
                  </a:lnTo>
                  <a:cubicBezTo>
                    <a:pt x="224" y="2090"/>
                    <a:pt x="209" y="2090"/>
                    <a:pt x="200" y="2081"/>
                  </a:cubicBezTo>
                  <a:cubicBezTo>
                    <a:pt x="191" y="2072"/>
                    <a:pt x="190" y="2058"/>
                    <a:pt x="199" y="2049"/>
                  </a:cubicBezTo>
                  <a:lnTo>
                    <a:pt x="231" y="2015"/>
                  </a:lnTo>
                  <a:cubicBezTo>
                    <a:pt x="239" y="2006"/>
                    <a:pt x="254" y="2006"/>
                    <a:pt x="263" y="2014"/>
                  </a:cubicBezTo>
                  <a:cubicBezTo>
                    <a:pt x="272" y="2023"/>
                    <a:pt x="273" y="2038"/>
                    <a:pt x="264" y="2047"/>
                  </a:cubicBezTo>
                  <a:close/>
                  <a:moveTo>
                    <a:pt x="169" y="2147"/>
                  </a:moveTo>
                  <a:lnTo>
                    <a:pt x="137" y="2181"/>
                  </a:lnTo>
                  <a:cubicBezTo>
                    <a:pt x="128" y="2190"/>
                    <a:pt x="114" y="2190"/>
                    <a:pt x="105" y="2181"/>
                  </a:cubicBezTo>
                  <a:cubicBezTo>
                    <a:pt x="95" y="2173"/>
                    <a:pt x="95" y="2158"/>
                    <a:pt x="104" y="2149"/>
                  </a:cubicBezTo>
                  <a:lnTo>
                    <a:pt x="135" y="2115"/>
                  </a:lnTo>
                  <a:cubicBezTo>
                    <a:pt x="144" y="2106"/>
                    <a:pt x="159" y="2106"/>
                    <a:pt x="168" y="2115"/>
                  </a:cubicBezTo>
                  <a:cubicBezTo>
                    <a:pt x="177" y="2123"/>
                    <a:pt x="178" y="2138"/>
                    <a:pt x="169" y="2147"/>
                  </a:cubicBezTo>
                  <a:close/>
                  <a:moveTo>
                    <a:pt x="74" y="2247"/>
                  </a:moveTo>
                  <a:lnTo>
                    <a:pt x="42" y="2281"/>
                  </a:lnTo>
                  <a:cubicBezTo>
                    <a:pt x="33" y="2290"/>
                    <a:pt x="19" y="2291"/>
                    <a:pt x="9" y="2282"/>
                  </a:cubicBezTo>
                  <a:cubicBezTo>
                    <a:pt x="0" y="2273"/>
                    <a:pt x="0" y="2258"/>
                    <a:pt x="9" y="2249"/>
                  </a:cubicBezTo>
                  <a:lnTo>
                    <a:pt x="40" y="2216"/>
                  </a:lnTo>
                  <a:cubicBezTo>
                    <a:pt x="49" y="2207"/>
                    <a:pt x="64" y="2206"/>
                    <a:pt x="73" y="2215"/>
                  </a:cubicBezTo>
                  <a:cubicBezTo>
                    <a:pt x="82" y="2224"/>
                    <a:pt x="83" y="2238"/>
                    <a:pt x="74" y="2247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040" y="2781"/>
              <a:ext cx="27" cy="2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7" y="0"/>
                </a:cxn>
                <a:cxn ang="0">
                  <a:pos x="18" y="27"/>
                </a:cxn>
                <a:cxn ang="0">
                  <a:pos x="0" y="10"/>
                </a:cxn>
              </a:cxnLst>
              <a:rect l="0" t="0" r="r" b="b"/>
              <a:pathLst>
                <a:path w="27" h="27">
                  <a:moveTo>
                    <a:pt x="0" y="10"/>
                  </a:moveTo>
                  <a:lnTo>
                    <a:pt x="27" y="0"/>
                  </a:lnTo>
                  <a:lnTo>
                    <a:pt x="18" y="2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2676" y="3069"/>
              <a:ext cx="102" cy="273"/>
            </a:xfrm>
            <a:custGeom>
              <a:avLst/>
              <a:gdLst/>
              <a:ahLst/>
              <a:cxnLst>
                <a:cxn ang="0">
                  <a:pos x="772" y="77"/>
                </a:cxn>
                <a:cxn ang="0">
                  <a:pos x="728" y="62"/>
                </a:cxn>
                <a:cxn ang="0">
                  <a:pos x="773" y="4"/>
                </a:cxn>
                <a:cxn ang="0">
                  <a:pos x="742" y="164"/>
                </a:cxn>
                <a:cxn ang="0">
                  <a:pos x="697" y="222"/>
                </a:cxn>
                <a:cxn ang="0">
                  <a:pos x="698" y="149"/>
                </a:cxn>
                <a:cxn ang="0">
                  <a:pos x="742" y="164"/>
                </a:cxn>
                <a:cxn ang="0">
                  <a:pos x="681" y="338"/>
                </a:cxn>
                <a:cxn ang="0">
                  <a:pos x="637" y="323"/>
                </a:cxn>
                <a:cxn ang="0">
                  <a:pos x="682" y="265"/>
                </a:cxn>
                <a:cxn ang="0">
                  <a:pos x="651" y="425"/>
                </a:cxn>
                <a:cxn ang="0">
                  <a:pos x="606" y="483"/>
                </a:cxn>
                <a:cxn ang="0">
                  <a:pos x="607" y="410"/>
                </a:cxn>
                <a:cxn ang="0">
                  <a:pos x="651" y="425"/>
                </a:cxn>
                <a:cxn ang="0">
                  <a:pos x="590" y="599"/>
                </a:cxn>
                <a:cxn ang="0">
                  <a:pos x="547" y="584"/>
                </a:cxn>
                <a:cxn ang="0">
                  <a:pos x="591" y="526"/>
                </a:cxn>
                <a:cxn ang="0">
                  <a:pos x="560" y="686"/>
                </a:cxn>
                <a:cxn ang="0">
                  <a:pos x="515" y="744"/>
                </a:cxn>
                <a:cxn ang="0">
                  <a:pos x="516" y="671"/>
                </a:cxn>
                <a:cxn ang="0">
                  <a:pos x="560" y="686"/>
                </a:cxn>
                <a:cxn ang="0">
                  <a:pos x="499" y="860"/>
                </a:cxn>
                <a:cxn ang="0">
                  <a:pos x="456" y="845"/>
                </a:cxn>
                <a:cxn ang="0">
                  <a:pos x="500" y="787"/>
                </a:cxn>
                <a:cxn ang="0">
                  <a:pos x="469" y="947"/>
                </a:cxn>
                <a:cxn ang="0">
                  <a:pos x="424" y="1005"/>
                </a:cxn>
                <a:cxn ang="0">
                  <a:pos x="425" y="932"/>
                </a:cxn>
                <a:cxn ang="0">
                  <a:pos x="469" y="947"/>
                </a:cxn>
                <a:cxn ang="0">
                  <a:pos x="408" y="1121"/>
                </a:cxn>
                <a:cxn ang="0">
                  <a:pos x="365" y="1106"/>
                </a:cxn>
                <a:cxn ang="0">
                  <a:pos x="409" y="1049"/>
                </a:cxn>
                <a:cxn ang="0">
                  <a:pos x="378" y="1208"/>
                </a:cxn>
                <a:cxn ang="0">
                  <a:pos x="334" y="1266"/>
                </a:cxn>
                <a:cxn ang="0">
                  <a:pos x="335" y="1193"/>
                </a:cxn>
                <a:cxn ang="0">
                  <a:pos x="378" y="1208"/>
                </a:cxn>
                <a:cxn ang="0">
                  <a:pos x="318" y="1383"/>
                </a:cxn>
                <a:cxn ang="0">
                  <a:pos x="274" y="1367"/>
                </a:cxn>
                <a:cxn ang="0">
                  <a:pos x="318" y="1310"/>
                </a:cxn>
                <a:cxn ang="0">
                  <a:pos x="287" y="1470"/>
                </a:cxn>
                <a:cxn ang="0">
                  <a:pos x="243" y="1527"/>
                </a:cxn>
                <a:cxn ang="0">
                  <a:pos x="244" y="1454"/>
                </a:cxn>
                <a:cxn ang="0">
                  <a:pos x="287" y="1470"/>
                </a:cxn>
                <a:cxn ang="0">
                  <a:pos x="227" y="1644"/>
                </a:cxn>
                <a:cxn ang="0">
                  <a:pos x="183" y="1629"/>
                </a:cxn>
                <a:cxn ang="0">
                  <a:pos x="228" y="1571"/>
                </a:cxn>
                <a:cxn ang="0">
                  <a:pos x="196" y="1731"/>
                </a:cxn>
                <a:cxn ang="0">
                  <a:pos x="152" y="1788"/>
                </a:cxn>
                <a:cxn ang="0">
                  <a:pos x="153" y="1716"/>
                </a:cxn>
                <a:cxn ang="0">
                  <a:pos x="196" y="1731"/>
                </a:cxn>
                <a:cxn ang="0">
                  <a:pos x="136" y="1905"/>
                </a:cxn>
                <a:cxn ang="0">
                  <a:pos x="92" y="1890"/>
                </a:cxn>
                <a:cxn ang="0">
                  <a:pos x="137" y="1832"/>
                </a:cxn>
                <a:cxn ang="0">
                  <a:pos x="105" y="1992"/>
                </a:cxn>
                <a:cxn ang="0">
                  <a:pos x="61" y="2050"/>
                </a:cxn>
                <a:cxn ang="0">
                  <a:pos x="62" y="1977"/>
                </a:cxn>
                <a:cxn ang="0">
                  <a:pos x="105" y="1992"/>
                </a:cxn>
                <a:cxn ang="0">
                  <a:pos x="48" y="2158"/>
                </a:cxn>
                <a:cxn ang="0">
                  <a:pos x="4" y="2143"/>
                </a:cxn>
                <a:cxn ang="0">
                  <a:pos x="46" y="2093"/>
                </a:cxn>
              </a:cxnLst>
              <a:rect l="0" t="0" r="r" b="b"/>
              <a:pathLst>
                <a:path w="791" h="2176">
                  <a:moveTo>
                    <a:pt x="787" y="33"/>
                  </a:moveTo>
                  <a:lnTo>
                    <a:pt x="772" y="77"/>
                  </a:lnTo>
                  <a:cubicBezTo>
                    <a:pt x="768" y="89"/>
                    <a:pt x="755" y="95"/>
                    <a:pt x="743" y="91"/>
                  </a:cubicBezTo>
                  <a:cubicBezTo>
                    <a:pt x="730" y="87"/>
                    <a:pt x="724" y="74"/>
                    <a:pt x="728" y="62"/>
                  </a:cubicBezTo>
                  <a:lnTo>
                    <a:pt x="743" y="18"/>
                  </a:lnTo>
                  <a:cubicBezTo>
                    <a:pt x="748" y="6"/>
                    <a:pt x="761" y="0"/>
                    <a:pt x="773" y="4"/>
                  </a:cubicBezTo>
                  <a:cubicBezTo>
                    <a:pt x="785" y="8"/>
                    <a:pt x="791" y="21"/>
                    <a:pt x="787" y="33"/>
                  </a:cubicBezTo>
                  <a:close/>
                  <a:moveTo>
                    <a:pt x="742" y="164"/>
                  </a:moveTo>
                  <a:lnTo>
                    <a:pt x="726" y="207"/>
                  </a:lnTo>
                  <a:cubicBezTo>
                    <a:pt x="722" y="220"/>
                    <a:pt x="709" y="226"/>
                    <a:pt x="697" y="222"/>
                  </a:cubicBezTo>
                  <a:cubicBezTo>
                    <a:pt x="685" y="218"/>
                    <a:pt x="679" y="204"/>
                    <a:pt x="683" y="192"/>
                  </a:cubicBezTo>
                  <a:lnTo>
                    <a:pt x="698" y="149"/>
                  </a:lnTo>
                  <a:cubicBezTo>
                    <a:pt x="702" y="137"/>
                    <a:pt x="715" y="130"/>
                    <a:pt x="727" y="135"/>
                  </a:cubicBezTo>
                  <a:cubicBezTo>
                    <a:pt x="739" y="139"/>
                    <a:pt x="746" y="152"/>
                    <a:pt x="742" y="164"/>
                  </a:cubicBezTo>
                  <a:close/>
                  <a:moveTo>
                    <a:pt x="696" y="295"/>
                  </a:moveTo>
                  <a:lnTo>
                    <a:pt x="681" y="338"/>
                  </a:lnTo>
                  <a:cubicBezTo>
                    <a:pt x="677" y="350"/>
                    <a:pt x="664" y="356"/>
                    <a:pt x="652" y="352"/>
                  </a:cubicBezTo>
                  <a:cubicBezTo>
                    <a:pt x="640" y="348"/>
                    <a:pt x="633" y="335"/>
                    <a:pt x="637" y="323"/>
                  </a:cubicBezTo>
                  <a:lnTo>
                    <a:pt x="653" y="279"/>
                  </a:lnTo>
                  <a:cubicBezTo>
                    <a:pt x="657" y="267"/>
                    <a:pt x="670" y="261"/>
                    <a:pt x="682" y="265"/>
                  </a:cubicBezTo>
                  <a:cubicBezTo>
                    <a:pt x="694" y="269"/>
                    <a:pt x="700" y="283"/>
                    <a:pt x="696" y="295"/>
                  </a:cubicBezTo>
                  <a:close/>
                  <a:moveTo>
                    <a:pt x="651" y="425"/>
                  </a:moveTo>
                  <a:lnTo>
                    <a:pt x="636" y="469"/>
                  </a:lnTo>
                  <a:cubicBezTo>
                    <a:pt x="631" y="481"/>
                    <a:pt x="618" y="487"/>
                    <a:pt x="606" y="483"/>
                  </a:cubicBezTo>
                  <a:cubicBezTo>
                    <a:pt x="594" y="479"/>
                    <a:pt x="588" y="465"/>
                    <a:pt x="592" y="453"/>
                  </a:cubicBezTo>
                  <a:lnTo>
                    <a:pt x="607" y="410"/>
                  </a:lnTo>
                  <a:cubicBezTo>
                    <a:pt x="611" y="398"/>
                    <a:pt x="624" y="392"/>
                    <a:pt x="637" y="396"/>
                  </a:cubicBezTo>
                  <a:cubicBezTo>
                    <a:pt x="649" y="400"/>
                    <a:pt x="655" y="413"/>
                    <a:pt x="651" y="425"/>
                  </a:cubicBezTo>
                  <a:close/>
                  <a:moveTo>
                    <a:pt x="605" y="556"/>
                  </a:moveTo>
                  <a:lnTo>
                    <a:pt x="590" y="599"/>
                  </a:lnTo>
                  <a:cubicBezTo>
                    <a:pt x="586" y="611"/>
                    <a:pt x="573" y="618"/>
                    <a:pt x="561" y="613"/>
                  </a:cubicBezTo>
                  <a:cubicBezTo>
                    <a:pt x="549" y="609"/>
                    <a:pt x="542" y="596"/>
                    <a:pt x="547" y="584"/>
                  </a:cubicBezTo>
                  <a:lnTo>
                    <a:pt x="562" y="541"/>
                  </a:lnTo>
                  <a:cubicBezTo>
                    <a:pt x="566" y="528"/>
                    <a:pt x="579" y="522"/>
                    <a:pt x="591" y="526"/>
                  </a:cubicBezTo>
                  <a:cubicBezTo>
                    <a:pt x="603" y="531"/>
                    <a:pt x="609" y="544"/>
                    <a:pt x="605" y="556"/>
                  </a:cubicBezTo>
                  <a:close/>
                  <a:moveTo>
                    <a:pt x="560" y="686"/>
                  </a:moveTo>
                  <a:lnTo>
                    <a:pt x="545" y="730"/>
                  </a:lnTo>
                  <a:cubicBezTo>
                    <a:pt x="540" y="742"/>
                    <a:pt x="527" y="748"/>
                    <a:pt x="515" y="744"/>
                  </a:cubicBezTo>
                  <a:cubicBezTo>
                    <a:pt x="503" y="740"/>
                    <a:pt x="497" y="727"/>
                    <a:pt x="501" y="715"/>
                  </a:cubicBezTo>
                  <a:lnTo>
                    <a:pt x="516" y="671"/>
                  </a:lnTo>
                  <a:cubicBezTo>
                    <a:pt x="520" y="659"/>
                    <a:pt x="534" y="653"/>
                    <a:pt x="546" y="657"/>
                  </a:cubicBezTo>
                  <a:cubicBezTo>
                    <a:pt x="558" y="661"/>
                    <a:pt x="564" y="674"/>
                    <a:pt x="560" y="686"/>
                  </a:cubicBezTo>
                  <a:close/>
                  <a:moveTo>
                    <a:pt x="514" y="817"/>
                  </a:moveTo>
                  <a:lnTo>
                    <a:pt x="499" y="860"/>
                  </a:lnTo>
                  <a:cubicBezTo>
                    <a:pt x="495" y="872"/>
                    <a:pt x="482" y="879"/>
                    <a:pt x="470" y="874"/>
                  </a:cubicBezTo>
                  <a:cubicBezTo>
                    <a:pt x="458" y="870"/>
                    <a:pt x="452" y="857"/>
                    <a:pt x="456" y="845"/>
                  </a:cubicBezTo>
                  <a:lnTo>
                    <a:pt x="471" y="802"/>
                  </a:lnTo>
                  <a:cubicBezTo>
                    <a:pt x="475" y="790"/>
                    <a:pt x="488" y="783"/>
                    <a:pt x="500" y="787"/>
                  </a:cubicBezTo>
                  <a:cubicBezTo>
                    <a:pt x="512" y="792"/>
                    <a:pt x="519" y="805"/>
                    <a:pt x="514" y="817"/>
                  </a:cubicBezTo>
                  <a:close/>
                  <a:moveTo>
                    <a:pt x="469" y="947"/>
                  </a:moveTo>
                  <a:lnTo>
                    <a:pt x="454" y="991"/>
                  </a:lnTo>
                  <a:cubicBezTo>
                    <a:pt x="450" y="1003"/>
                    <a:pt x="436" y="1009"/>
                    <a:pt x="424" y="1005"/>
                  </a:cubicBezTo>
                  <a:cubicBezTo>
                    <a:pt x="412" y="1001"/>
                    <a:pt x="406" y="988"/>
                    <a:pt x="410" y="976"/>
                  </a:cubicBezTo>
                  <a:lnTo>
                    <a:pt x="425" y="932"/>
                  </a:lnTo>
                  <a:cubicBezTo>
                    <a:pt x="430" y="920"/>
                    <a:pt x="443" y="914"/>
                    <a:pt x="455" y="918"/>
                  </a:cubicBezTo>
                  <a:cubicBezTo>
                    <a:pt x="467" y="922"/>
                    <a:pt x="473" y="935"/>
                    <a:pt x="469" y="947"/>
                  </a:cubicBezTo>
                  <a:close/>
                  <a:moveTo>
                    <a:pt x="424" y="1078"/>
                  </a:moveTo>
                  <a:lnTo>
                    <a:pt x="408" y="1121"/>
                  </a:lnTo>
                  <a:cubicBezTo>
                    <a:pt x="404" y="1133"/>
                    <a:pt x="391" y="1140"/>
                    <a:pt x="379" y="1136"/>
                  </a:cubicBezTo>
                  <a:cubicBezTo>
                    <a:pt x="367" y="1131"/>
                    <a:pt x="361" y="1118"/>
                    <a:pt x="365" y="1106"/>
                  </a:cubicBezTo>
                  <a:lnTo>
                    <a:pt x="380" y="1063"/>
                  </a:lnTo>
                  <a:cubicBezTo>
                    <a:pt x="384" y="1051"/>
                    <a:pt x="397" y="1044"/>
                    <a:pt x="409" y="1049"/>
                  </a:cubicBezTo>
                  <a:cubicBezTo>
                    <a:pt x="421" y="1053"/>
                    <a:pt x="428" y="1066"/>
                    <a:pt x="424" y="1078"/>
                  </a:cubicBezTo>
                  <a:close/>
                  <a:moveTo>
                    <a:pt x="378" y="1208"/>
                  </a:moveTo>
                  <a:lnTo>
                    <a:pt x="363" y="1252"/>
                  </a:lnTo>
                  <a:cubicBezTo>
                    <a:pt x="359" y="1264"/>
                    <a:pt x="346" y="1270"/>
                    <a:pt x="334" y="1266"/>
                  </a:cubicBezTo>
                  <a:cubicBezTo>
                    <a:pt x="322" y="1262"/>
                    <a:pt x="315" y="1249"/>
                    <a:pt x="319" y="1237"/>
                  </a:cubicBezTo>
                  <a:lnTo>
                    <a:pt x="335" y="1193"/>
                  </a:lnTo>
                  <a:cubicBezTo>
                    <a:pt x="339" y="1181"/>
                    <a:pt x="352" y="1175"/>
                    <a:pt x="364" y="1179"/>
                  </a:cubicBezTo>
                  <a:cubicBezTo>
                    <a:pt x="376" y="1183"/>
                    <a:pt x="382" y="1196"/>
                    <a:pt x="378" y="1208"/>
                  </a:cubicBezTo>
                  <a:close/>
                  <a:moveTo>
                    <a:pt x="333" y="1339"/>
                  </a:moveTo>
                  <a:lnTo>
                    <a:pt x="318" y="1383"/>
                  </a:lnTo>
                  <a:cubicBezTo>
                    <a:pt x="313" y="1395"/>
                    <a:pt x="300" y="1401"/>
                    <a:pt x="288" y="1397"/>
                  </a:cubicBezTo>
                  <a:cubicBezTo>
                    <a:pt x="276" y="1393"/>
                    <a:pt x="270" y="1379"/>
                    <a:pt x="274" y="1367"/>
                  </a:cubicBezTo>
                  <a:lnTo>
                    <a:pt x="289" y="1324"/>
                  </a:lnTo>
                  <a:cubicBezTo>
                    <a:pt x="293" y="1312"/>
                    <a:pt x="306" y="1306"/>
                    <a:pt x="318" y="1310"/>
                  </a:cubicBezTo>
                  <a:cubicBezTo>
                    <a:pt x="330" y="1314"/>
                    <a:pt x="337" y="1327"/>
                    <a:pt x="333" y="1339"/>
                  </a:cubicBezTo>
                  <a:close/>
                  <a:moveTo>
                    <a:pt x="287" y="1470"/>
                  </a:moveTo>
                  <a:lnTo>
                    <a:pt x="272" y="1513"/>
                  </a:lnTo>
                  <a:cubicBezTo>
                    <a:pt x="268" y="1525"/>
                    <a:pt x="255" y="1531"/>
                    <a:pt x="243" y="1527"/>
                  </a:cubicBezTo>
                  <a:cubicBezTo>
                    <a:pt x="231" y="1523"/>
                    <a:pt x="224" y="1510"/>
                    <a:pt x="229" y="1498"/>
                  </a:cubicBezTo>
                  <a:lnTo>
                    <a:pt x="244" y="1454"/>
                  </a:lnTo>
                  <a:cubicBezTo>
                    <a:pt x="248" y="1442"/>
                    <a:pt x="261" y="1436"/>
                    <a:pt x="273" y="1440"/>
                  </a:cubicBezTo>
                  <a:cubicBezTo>
                    <a:pt x="285" y="1444"/>
                    <a:pt x="291" y="1458"/>
                    <a:pt x="287" y="1470"/>
                  </a:cubicBezTo>
                  <a:close/>
                  <a:moveTo>
                    <a:pt x="242" y="1600"/>
                  </a:moveTo>
                  <a:lnTo>
                    <a:pt x="227" y="1644"/>
                  </a:lnTo>
                  <a:cubicBezTo>
                    <a:pt x="222" y="1656"/>
                    <a:pt x="209" y="1662"/>
                    <a:pt x="197" y="1658"/>
                  </a:cubicBezTo>
                  <a:cubicBezTo>
                    <a:pt x="185" y="1654"/>
                    <a:pt x="179" y="1641"/>
                    <a:pt x="183" y="1629"/>
                  </a:cubicBezTo>
                  <a:lnTo>
                    <a:pt x="198" y="1585"/>
                  </a:lnTo>
                  <a:cubicBezTo>
                    <a:pt x="202" y="1573"/>
                    <a:pt x="216" y="1567"/>
                    <a:pt x="228" y="1571"/>
                  </a:cubicBezTo>
                  <a:cubicBezTo>
                    <a:pt x="240" y="1575"/>
                    <a:pt x="246" y="1588"/>
                    <a:pt x="242" y="1600"/>
                  </a:cubicBezTo>
                  <a:close/>
                  <a:moveTo>
                    <a:pt x="196" y="1731"/>
                  </a:moveTo>
                  <a:lnTo>
                    <a:pt x="181" y="1774"/>
                  </a:lnTo>
                  <a:cubicBezTo>
                    <a:pt x="177" y="1786"/>
                    <a:pt x="164" y="1793"/>
                    <a:pt x="152" y="1788"/>
                  </a:cubicBezTo>
                  <a:cubicBezTo>
                    <a:pt x="140" y="1784"/>
                    <a:pt x="134" y="1771"/>
                    <a:pt x="138" y="1759"/>
                  </a:cubicBezTo>
                  <a:lnTo>
                    <a:pt x="153" y="1716"/>
                  </a:lnTo>
                  <a:cubicBezTo>
                    <a:pt x="157" y="1704"/>
                    <a:pt x="170" y="1697"/>
                    <a:pt x="182" y="1701"/>
                  </a:cubicBezTo>
                  <a:cubicBezTo>
                    <a:pt x="194" y="1706"/>
                    <a:pt x="201" y="1719"/>
                    <a:pt x="196" y="1731"/>
                  </a:cubicBezTo>
                  <a:close/>
                  <a:moveTo>
                    <a:pt x="151" y="1861"/>
                  </a:moveTo>
                  <a:lnTo>
                    <a:pt x="136" y="1905"/>
                  </a:lnTo>
                  <a:cubicBezTo>
                    <a:pt x="132" y="1917"/>
                    <a:pt x="118" y="1923"/>
                    <a:pt x="106" y="1919"/>
                  </a:cubicBezTo>
                  <a:cubicBezTo>
                    <a:pt x="94" y="1915"/>
                    <a:pt x="88" y="1902"/>
                    <a:pt x="92" y="1890"/>
                  </a:cubicBezTo>
                  <a:lnTo>
                    <a:pt x="107" y="1846"/>
                  </a:lnTo>
                  <a:cubicBezTo>
                    <a:pt x="112" y="1834"/>
                    <a:pt x="125" y="1828"/>
                    <a:pt x="137" y="1832"/>
                  </a:cubicBezTo>
                  <a:cubicBezTo>
                    <a:pt x="149" y="1836"/>
                    <a:pt x="155" y="1849"/>
                    <a:pt x="151" y="1861"/>
                  </a:cubicBezTo>
                  <a:close/>
                  <a:moveTo>
                    <a:pt x="105" y="1992"/>
                  </a:moveTo>
                  <a:lnTo>
                    <a:pt x="90" y="2035"/>
                  </a:lnTo>
                  <a:cubicBezTo>
                    <a:pt x="86" y="2047"/>
                    <a:pt x="73" y="2054"/>
                    <a:pt x="61" y="2050"/>
                  </a:cubicBezTo>
                  <a:cubicBezTo>
                    <a:pt x="49" y="2045"/>
                    <a:pt x="43" y="2032"/>
                    <a:pt x="47" y="2020"/>
                  </a:cubicBezTo>
                  <a:lnTo>
                    <a:pt x="62" y="1977"/>
                  </a:lnTo>
                  <a:cubicBezTo>
                    <a:pt x="66" y="1965"/>
                    <a:pt x="79" y="1958"/>
                    <a:pt x="91" y="1962"/>
                  </a:cubicBezTo>
                  <a:cubicBezTo>
                    <a:pt x="103" y="1967"/>
                    <a:pt x="110" y="1980"/>
                    <a:pt x="105" y="1992"/>
                  </a:cubicBezTo>
                  <a:close/>
                  <a:moveTo>
                    <a:pt x="60" y="2122"/>
                  </a:moveTo>
                  <a:lnTo>
                    <a:pt x="48" y="2158"/>
                  </a:lnTo>
                  <a:cubicBezTo>
                    <a:pt x="43" y="2170"/>
                    <a:pt x="30" y="2176"/>
                    <a:pt x="18" y="2172"/>
                  </a:cubicBezTo>
                  <a:cubicBezTo>
                    <a:pt x="6" y="2168"/>
                    <a:pt x="0" y="2155"/>
                    <a:pt x="4" y="2143"/>
                  </a:cubicBezTo>
                  <a:lnTo>
                    <a:pt x="17" y="2107"/>
                  </a:lnTo>
                  <a:cubicBezTo>
                    <a:pt x="21" y="2095"/>
                    <a:pt x="34" y="2089"/>
                    <a:pt x="46" y="2093"/>
                  </a:cubicBezTo>
                  <a:cubicBezTo>
                    <a:pt x="58" y="2097"/>
                    <a:pt x="64" y="2110"/>
                    <a:pt x="60" y="2122"/>
                  </a:cubicBezTo>
                  <a:close/>
                </a:path>
              </a:pathLst>
            </a:custGeom>
            <a:solidFill>
              <a:srgbClr val="00B050"/>
            </a:solidFill>
            <a:ln w="3175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668" y="3332"/>
              <a:ext cx="24" cy="28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24" y="8"/>
                </a:cxn>
              </a:cxnLst>
              <a:rect l="0" t="0" r="r" b="b"/>
              <a:pathLst>
                <a:path w="24" h="28">
                  <a:moveTo>
                    <a:pt x="24" y="8"/>
                  </a:moveTo>
                  <a:lnTo>
                    <a:pt x="4" y="28"/>
                  </a:lnTo>
                  <a:lnTo>
                    <a:pt x="0" y="0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2979" y="308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018" y="308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2636" y="318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62"/>
            <p:cNvSpPr>
              <a:spLocks noChangeArrowheads="1"/>
            </p:cNvSpPr>
            <p:nvPr/>
          </p:nvSpPr>
          <p:spPr bwMode="auto">
            <a:xfrm>
              <a:off x="2675" y="3188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2486" y="297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2525" y="297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2979" y="285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3018" y="285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3166" y="2875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855" y="2565"/>
              <a:ext cx="325" cy="228"/>
            </a:xfrm>
            <a:prstGeom prst="rect">
              <a:avLst/>
            </a:pr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2561" y="3342"/>
              <a:ext cx="325" cy="229"/>
            </a:xfrm>
            <a:prstGeom prst="rect">
              <a:avLst/>
            </a:pr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2985" y="2457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3012" y="2503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3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14450" y="20574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Preference Learning Model Framework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4325" y="3322766"/>
            <a:ext cx="8524875" cy="1630233"/>
            <a:chOff x="314325" y="2882444"/>
            <a:chExt cx="10827430" cy="2070556"/>
          </a:xfrm>
        </p:grpSpPr>
        <p:sp>
          <p:nvSpPr>
            <p:cNvPr id="5" name="Right Arrow 4"/>
            <p:cNvSpPr/>
            <p:nvPr/>
          </p:nvSpPr>
          <p:spPr>
            <a:xfrm>
              <a:off x="1981200" y="3695700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419600" y="3695700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705600" y="3686175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4325" y="2886073"/>
              <a:ext cx="1524000" cy="2057400"/>
              <a:chOff x="314325" y="2886073"/>
              <a:chExt cx="1524000" cy="2057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4325" y="2886073"/>
                <a:ext cx="1524000" cy="2057400"/>
              </a:xfrm>
              <a:prstGeom prst="rect">
                <a:avLst/>
              </a:prstGeom>
              <a:solidFill>
                <a:srgbClr val="5068A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8625" y="3601134"/>
                <a:ext cx="12954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Training Set</a:t>
                </a:r>
              </a:p>
              <a:p>
                <a:pPr algn="ctr"/>
                <a:r>
                  <a:rPr lang="en-US" sz="1400" dirty="0" smtClean="0"/>
                  <a:t>Creation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97944" y="2895600"/>
              <a:ext cx="1524000" cy="2057400"/>
              <a:chOff x="2597944" y="2895600"/>
              <a:chExt cx="1524000" cy="2057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605088" y="2895600"/>
                <a:ext cx="1509712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97944" y="3462635"/>
                <a:ext cx="1524000" cy="93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Visual Characteristics Extraction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19675" y="2895600"/>
              <a:ext cx="1524000" cy="2057400"/>
              <a:chOff x="5019675" y="2895600"/>
              <a:chExt cx="1524000" cy="2057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19675" y="2895600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19675" y="3591609"/>
                <a:ext cx="15240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Feature Construction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315200" y="2882444"/>
              <a:ext cx="1524000" cy="2057400"/>
              <a:chOff x="7315200" y="2882444"/>
              <a:chExt cx="1524000" cy="2057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15200" y="2882444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29500" y="3591671"/>
                <a:ext cx="12954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RankSVM</a:t>
                </a:r>
                <a:r>
                  <a:rPr lang="en-US" sz="1400" dirty="0" smtClean="0"/>
                  <a:t> Algorithm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601200" y="2895600"/>
              <a:ext cx="1540555" cy="2057400"/>
              <a:chOff x="3301887" y="4648200"/>
              <a:chExt cx="1540555" cy="2057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301887" y="4648200"/>
                <a:ext cx="1509712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18441" y="5353734"/>
                <a:ext cx="1524001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Testing Set Prediction </a:t>
                </a:r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8991600" y="3682544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107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352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97 queries, with 2 synonyms each from </a:t>
            </a:r>
            <a:r>
              <a:rPr lang="en-US" dirty="0" err="1" smtClean="0"/>
              <a:t>WordNet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op 200 images from Google.</a:t>
            </a:r>
          </a:p>
          <a:p>
            <a:endParaRPr lang="en-US" dirty="0" smtClean="0"/>
          </a:p>
          <a:p>
            <a:r>
              <a:rPr lang="en-US" dirty="0" smtClean="0"/>
              <a:t>Final result is a training data set of 38,800 images.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25104"/>
              </p:ext>
            </p:extLst>
          </p:nvPr>
        </p:nvGraphicFramePr>
        <p:xfrm>
          <a:off x="4114800" y="1676400"/>
          <a:ext cx="1524000" cy="502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animal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fauna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baby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infant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sick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lady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dame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street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glue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paste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bicycle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bike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cash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chicken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dog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hound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rabbit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bunny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cloth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fabric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trash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rubbish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scared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afraid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ugly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hideous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depressed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miserable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automobile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circle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round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feline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ruler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straightedge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coast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shore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color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pigment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wheat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meadow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pasture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doctor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physician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beer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brew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limb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appendage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tune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guy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child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kid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world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Earth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god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deity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ocean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sea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6858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694612"/>
              </p:ext>
            </p:extLst>
          </p:nvPr>
        </p:nvGraphicFramePr>
        <p:xfrm>
          <a:off x="5715000" y="1676400"/>
          <a:ext cx="1524000" cy="5025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762000"/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bikini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swimsuit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horse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pony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lumber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tsunami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tidal wave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person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human being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flame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hill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mound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monkey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primate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frog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pistol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handgun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soil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smile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grin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sunset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dusk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mind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castle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fortress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movie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film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trail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battle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snake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serpent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string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twine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twig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sprig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hog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mouse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ship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boat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spider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arachnid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backpack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bookbag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bathroom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lavatory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laboratory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research lab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magician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illusionist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tornado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twister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soda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sandal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flip flop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  <a:tr h="14874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parcel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package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93" marR="6693" marT="6693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716396"/>
              </p:ext>
            </p:extLst>
          </p:nvPr>
        </p:nvGraphicFramePr>
        <p:xfrm>
          <a:off x="7315200" y="1676400"/>
          <a:ext cx="1676400" cy="4724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914400"/>
              </a:tblGrid>
              <a:tr h="1406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journal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diary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64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headphone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earphone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crystal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quartz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sunglasses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shades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ghost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spook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brochure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pamphlet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curtain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drape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forehead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brow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fireplace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hearth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scribble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doddle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sweatshirt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pullover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submarine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U-boat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summit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peak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award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prize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stone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lollipop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sucker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policeman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officer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dresser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bureau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slime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ooze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germ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microbe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hatchet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tomahawk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overweight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fat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stadium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arena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store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shop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pismire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alien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extraterrestrial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rooster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cock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church bench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book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novel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5279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laptop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notebook computer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4060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stomach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belly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9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859872" y="1538287"/>
            <a:ext cx="4114800" cy="4495800"/>
          </a:xfrm>
        </p:spPr>
        <p:txBody>
          <a:bodyPr/>
          <a:lstStyle/>
          <a:p>
            <a:r>
              <a:rPr lang="en-US" dirty="0" smtClean="0"/>
              <a:t>Each image labeled for relevance.</a:t>
            </a:r>
          </a:p>
          <a:p>
            <a:endParaRPr lang="en-US" dirty="0" smtClean="0"/>
          </a:p>
          <a:p>
            <a:r>
              <a:rPr lang="en-US" dirty="0" smtClean="0"/>
              <a:t>Labels used to calculate </a:t>
            </a:r>
            <a:r>
              <a:rPr lang="en-US" i="1" dirty="0" smtClean="0"/>
              <a:t>Average Precision </a:t>
            </a:r>
            <a:r>
              <a:rPr lang="en-US" dirty="0" smtClean="0"/>
              <a:t>(AP).</a:t>
            </a:r>
          </a:p>
          <a:p>
            <a:endParaRPr lang="en-US" dirty="0" smtClean="0"/>
          </a:p>
          <a:p>
            <a:r>
              <a:rPr lang="en-US" dirty="0" smtClean="0"/>
              <a:t>AP used as ground truth as ground truth.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573366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67400"/>
            <a:ext cx="546947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14450" y="20574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Preference Learning Model Framework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4325" y="3322766"/>
            <a:ext cx="8524875" cy="1630233"/>
            <a:chOff x="314325" y="2882444"/>
            <a:chExt cx="10827430" cy="2070556"/>
          </a:xfrm>
        </p:grpSpPr>
        <p:sp>
          <p:nvSpPr>
            <p:cNvPr id="5" name="Right Arrow 4"/>
            <p:cNvSpPr/>
            <p:nvPr/>
          </p:nvSpPr>
          <p:spPr>
            <a:xfrm>
              <a:off x="1981200" y="3695700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419600" y="3695700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705600" y="3686175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4325" y="2886073"/>
              <a:ext cx="1524000" cy="2057400"/>
              <a:chOff x="314325" y="2886073"/>
              <a:chExt cx="1524000" cy="2057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4325" y="2886073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8625" y="3601134"/>
                <a:ext cx="12954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Training Set</a:t>
                </a:r>
              </a:p>
              <a:p>
                <a:pPr algn="ctr"/>
                <a:r>
                  <a:rPr lang="en-US" sz="1400" dirty="0" smtClean="0"/>
                  <a:t>Creation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97944" y="2895600"/>
              <a:ext cx="1524000" cy="2057400"/>
              <a:chOff x="2597944" y="2895600"/>
              <a:chExt cx="1524000" cy="2057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605088" y="2895600"/>
                <a:ext cx="1509712" cy="2057400"/>
              </a:xfrm>
              <a:prstGeom prst="rect">
                <a:avLst/>
              </a:prstGeom>
              <a:solidFill>
                <a:srgbClr val="5068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97944" y="3462635"/>
                <a:ext cx="1524000" cy="93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Visual Characteristics Extraction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19675" y="2895600"/>
              <a:ext cx="1524000" cy="2057400"/>
              <a:chOff x="5019675" y="2895600"/>
              <a:chExt cx="1524000" cy="2057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19675" y="2895600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19675" y="3591609"/>
                <a:ext cx="15240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Feature Construction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315200" y="2882444"/>
              <a:ext cx="1524000" cy="2057400"/>
              <a:chOff x="7315200" y="2882444"/>
              <a:chExt cx="1524000" cy="2057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15200" y="2882444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29500" y="3591671"/>
                <a:ext cx="12954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RankSVM</a:t>
                </a:r>
                <a:r>
                  <a:rPr lang="en-US" sz="1400" dirty="0" smtClean="0"/>
                  <a:t> Algorithm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601200" y="2895600"/>
              <a:ext cx="1540555" cy="2057400"/>
              <a:chOff x="3301887" y="4648200"/>
              <a:chExt cx="1540555" cy="2057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301887" y="4648200"/>
                <a:ext cx="1509712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18441" y="5353734"/>
                <a:ext cx="1524001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Testing Set Prediction </a:t>
                </a:r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8991600" y="3682544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89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Characteristic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264152" cy="510440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SIFT image features are extracted.</a:t>
            </a:r>
          </a:p>
          <a:p>
            <a:endParaRPr lang="en-US" sz="2600" dirty="0" smtClean="0"/>
          </a:p>
          <a:p>
            <a:r>
              <a:rPr lang="en-US" sz="2600" dirty="0" smtClean="0"/>
              <a:t>Features are clustered using k-means hierarchal clustering.</a:t>
            </a:r>
          </a:p>
          <a:p>
            <a:endParaRPr lang="en-US" sz="2600" dirty="0" smtClean="0"/>
          </a:p>
          <a:p>
            <a:r>
              <a:rPr lang="en-US" sz="2600" dirty="0" smtClean="0"/>
              <a:t>The centers of the clusters form “visual words”.</a:t>
            </a:r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19" y="2667000"/>
            <a:ext cx="782682" cy="1174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65" y="2925227"/>
            <a:ext cx="819873" cy="879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57" y="3014643"/>
            <a:ext cx="866643" cy="86587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229357" y="2871229"/>
            <a:ext cx="3200399" cy="896197"/>
            <a:chOff x="5105400" y="1962516"/>
            <a:chExt cx="3200399" cy="896197"/>
          </a:xfrm>
        </p:grpSpPr>
        <p:sp>
          <p:nvSpPr>
            <p:cNvPr id="7" name="Oval 6"/>
            <p:cNvSpPr/>
            <p:nvPr/>
          </p:nvSpPr>
          <p:spPr>
            <a:xfrm>
              <a:off x="5638800" y="1962516"/>
              <a:ext cx="76200" cy="762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486400" y="2667000"/>
              <a:ext cx="76200" cy="1423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49103" y="2677064"/>
              <a:ext cx="76200" cy="1423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196702" y="2419170"/>
              <a:ext cx="152401" cy="1423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05400" y="2133600"/>
              <a:ext cx="167502" cy="1423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596062" y="2201315"/>
              <a:ext cx="152400" cy="12365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820844" y="2716377"/>
              <a:ext cx="76200" cy="1423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2575299"/>
              <a:ext cx="76200" cy="7116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048500" y="2282450"/>
              <a:ext cx="114300" cy="1423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772400" y="2105197"/>
              <a:ext cx="152400" cy="1423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734300" y="2665914"/>
              <a:ext cx="190500" cy="1423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134282" y="2238008"/>
              <a:ext cx="171517" cy="14233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6372357" y="4261513"/>
            <a:ext cx="10668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5313108" y="2909329"/>
            <a:ext cx="3025578" cy="2404600"/>
            <a:chOff x="5189151" y="2000616"/>
            <a:chExt cx="3025578" cy="24046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676900" y="2000616"/>
              <a:ext cx="1333500" cy="16569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189151" y="2176365"/>
              <a:ext cx="3025578" cy="2228851"/>
              <a:chOff x="5189151" y="2176365"/>
              <a:chExt cx="3025578" cy="222885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5189151" y="2204768"/>
                <a:ext cx="1333500" cy="16569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5272087" y="2490338"/>
                <a:ext cx="1333500" cy="16569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387203" y="2748232"/>
                <a:ext cx="1333500" cy="16569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525444" y="2738168"/>
                <a:ext cx="1333500" cy="16569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6596062" y="2263141"/>
                <a:ext cx="76200" cy="15150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781800" y="2781524"/>
                <a:ext cx="76200" cy="15150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6972300" y="2610883"/>
                <a:ext cx="76200" cy="15150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7029450" y="2324967"/>
                <a:ext cx="76200" cy="15150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6449008" y="2176365"/>
                <a:ext cx="1399592" cy="13902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6429958" y="2748232"/>
                <a:ext cx="1399592" cy="13902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6815137" y="2309176"/>
                <a:ext cx="1399592" cy="139029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/>
          <p:cNvGrpSpPr/>
          <p:nvPr/>
        </p:nvGrpSpPr>
        <p:grpSpPr>
          <a:xfrm>
            <a:off x="6531055" y="4452513"/>
            <a:ext cx="649021" cy="897071"/>
            <a:chOff x="6407098" y="3543800"/>
            <a:chExt cx="649021" cy="897071"/>
          </a:xfrm>
        </p:grpSpPr>
        <p:sp>
          <p:nvSpPr>
            <p:cNvPr id="42" name="Oval 41"/>
            <p:cNvSpPr/>
            <p:nvPr/>
          </p:nvSpPr>
          <p:spPr>
            <a:xfrm>
              <a:off x="6434582" y="3543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573202" y="375528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499791" y="38252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577455" y="41156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835140" y="43722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697843" y="439515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748462" y="427772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949440" y="41059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010400" y="381603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6407098" y="411566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990396" y="365375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792277" y="36766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72357" y="4273494"/>
            <a:ext cx="814387" cy="1128414"/>
            <a:chOff x="6248400" y="3368385"/>
            <a:chExt cx="814387" cy="1128414"/>
          </a:xfrm>
        </p:grpSpPr>
        <p:cxnSp>
          <p:nvCxnSpPr>
            <p:cNvPr id="57" name="Straight Connector 56"/>
            <p:cNvCxnSpPr/>
            <p:nvPr/>
          </p:nvCxnSpPr>
          <p:spPr>
            <a:xfrm flipH="1" flipV="1">
              <a:off x="6248400" y="3924300"/>
              <a:ext cx="449443" cy="381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6672262" y="3368385"/>
              <a:ext cx="25581" cy="5940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96889" y="3963399"/>
              <a:ext cx="365898" cy="533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6604697" y="4591124"/>
            <a:ext cx="468700" cy="593407"/>
            <a:chOff x="6480740" y="3682411"/>
            <a:chExt cx="468700" cy="593407"/>
          </a:xfrm>
        </p:grpSpPr>
        <p:sp>
          <p:nvSpPr>
            <p:cNvPr id="63" name="Oval 62"/>
            <p:cNvSpPr/>
            <p:nvPr/>
          </p:nvSpPr>
          <p:spPr>
            <a:xfrm>
              <a:off x="6480740" y="3682411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6903721" y="379317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589323" y="423009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6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Characteristic Extraction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6897687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0143" y="1752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Spatial Pyramid Matching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208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14450" y="20574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Preference Learning Model Framework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4325" y="3322766"/>
            <a:ext cx="8524875" cy="1630233"/>
            <a:chOff x="314325" y="2882444"/>
            <a:chExt cx="10827430" cy="2070556"/>
          </a:xfrm>
        </p:grpSpPr>
        <p:sp>
          <p:nvSpPr>
            <p:cNvPr id="5" name="Right Arrow 4"/>
            <p:cNvSpPr/>
            <p:nvPr/>
          </p:nvSpPr>
          <p:spPr>
            <a:xfrm>
              <a:off x="1981200" y="3695700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419600" y="3695700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705600" y="3686175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4325" y="2886073"/>
              <a:ext cx="1524000" cy="2057400"/>
              <a:chOff x="314325" y="2886073"/>
              <a:chExt cx="1524000" cy="2057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4325" y="2886073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8625" y="3601134"/>
                <a:ext cx="12954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Training Set</a:t>
                </a:r>
              </a:p>
              <a:p>
                <a:pPr algn="ctr"/>
                <a:r>
                  <a:rPr lang="en-US" sz="1400" dirty="0" smtClean="0"/>
                  <a:t>Creation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97944" y="2895600"/>
              <a:ext cx="1524000" cy="2057400"/>
              <a:chOff x="2597944" y="2895600"/>
              <a:chExt cx="1524000" cy="2057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605088" y="2895600"/>
                <a:ext cx="1509712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97944" y="3462635"/>
                <a:ext cx="1524000" cy="93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Visual Characteristics Extraction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19675" y="2895600"/>
              <a:ext cx="1524000" cy="2057400"/>
              <a:chOff x="5019675" y="2895600"/>
              <a:chExt cx="1524000" cy="2057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19675" y="2895600"/>
                <a:ext cx="1524000" cy="2057400"/>
              </a:xfrm>
              <a:prstGeom prst="rect">
                <a:avLst/>
              </a:prstGeom>
              <a:solidFill>
                <a:srgbClr val="5068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19675" y="3591609"/>
                <a:ext cx="15240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Feature Construction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315200" y="2882444"/>
              <a:ext cx="1524000" cy="2057400"/>
              <a:chOff x="7315200" y="2882444"/>
              <a:chExt cx="1524000" cy="2057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15200" y="2882444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29500" y="3591671"/>
                <a:ext cx="12954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RankSVM</a:t>
                </a:r>
                <a:r>
                  <a:rPr lang="en-US" sz="1400" dirty="0" smtClean="0"/>
                  <a:t> Algorithm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601200" y="2895600"/>
              <a:ext cx="1540555" cy="2057400"/>
              <a:chOff x="3301887" y="4648200"/>
              <a:chExt cx="1540555" cy="2057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301887" y="4648200"/>
                <a:ext cx="1509712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18441" y="5353734"/>
                <a:ext cx="1524001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Testing Set Prediction </a:t>
                </a:r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8991600" y="3682544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89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56266"/>
            <a:ext cx="4495800" cy="4768334"/>
          </a:xfrm>
        </p:spPr>
        <p:txBody>
          <a:bodyPr>
            <a:normAutofit/>
          </a:bodyPr>
          <a:lstStyle/>
          <a:p>
            <a:r>
              <a:rPr lang="en-US" dirty="0" smtClean="0"/>
              <a:t>Visual Similarity</a:t>
            </a:r>
            <a:endParaRPr lang="en-US" dirty="0"/>
          </a:p>
          <a:p>
            <a:pPr lvl="1"/>
            <a:r>
              <a:rPr lang="en-US" dirty="0" smtClean="0"/>
              <a:t>Calculated as intersection of visual bag-of-words.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Similarity matrix is formed, and split into k blocks.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Mean and variance of each block is used as feature.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98465" y="4157902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55665" y="4615102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12865" y="5072302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70065" y="5529502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1265" y="3700702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41265" y="3700702"/>
            <a:ext cx="228600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6198465" y="3700702"/>
            <a:ext cx="0" cy="228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655665" y="3700702"/>
            <a:ext cx="0" cy="228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12865" y="3700702"/>
            <a:ext cx="0" cy="228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70065" y="3700702"/>
            <a:ext cx="0" cy="228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41265" y="4157902"/>
            <a:ext cx="228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41265" y="4615102"/>
            <a:ext cx="228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41265" y="5072302"/>
            <a:ext cx="228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41265" y="5529502"/>
            <a:ext cx="228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41265" y="331565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1     2     …            k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26940" y="374463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6940" y="4201836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486400" y="4495799"/>
            <a:ext cx="128587" cy="528067"/>
            <a:chOff x="5029200" y="2946320"/>
            <a:chExt cx="128587" cy="530320"/>
          </a:xfrm>
        </p:grpSpPr>
        <p:grpSp>
          <p:nvGrpSpPr>
            <p:cNvPr id="17" name="Group 16"/>
            <p:cNvGrpSpPr/>
            <p:nvPr/>
          </p:nvGrpSpPr>
          <p:grpSpPr>
            <a:xfrm>
              <a:off x="5029200" y="3026612"/>
              <a:ext cx="128587" cy="450028"/>
              <a:chOff x="5029200" y="3050291"/>
              <a:chExt cx="128587" cy="45002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029200" y="3130987"/>
                <a:ext cx="128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.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029200" y="3050291"/>
                <a:ext cx="128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.</a:t>
                </a:r>
                <a:endParaRPr lang="en-US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029200" y="2946320"/>
              <a:ext cx="128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48300" y="5529502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826701" y="29929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Similarity Matrix M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436324" y="1988582"/>
            <a:ext cx="914400" cy="914400"/>
            <a:chOff x="6324600" y="2209800"/>
            <a:chExt cx="914400" cy="914400"/>
          </a:xfrm>
        </p:grpSpPr>
        <p:cxnSp>
          <p:nvCxnSpPr>
            <p:cNvPr id="39" name="Straight Connector 38"/>
            <p:cNvCxnSpPr>
              <a:stCxn id="35" idx="3"/>
              <a:endCxn id="35" idx="1"/>
            </p:cNvCxnSpPr>
            <p:nvPr/>
          </p:nvCxnSpPr>
          <p:spPr>
            <a:xfrm flipH="1">
              <a:off x="6324600" y="2667000"/>
              <a:ext cx="9144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6324600" y="2209800"/>
              <a:ext cx="914400" cy="914400"/>
              <a:chOff x="6324600" y="2209800"/>
              <a:chExt cx="914400" cy="9144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324600" y="22098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6324600" y="2209800"/>
                <a:ext cx="914400" cy="914400"/>
                <a:chOff x="6324600" y="2209800"/>
                <a:chExt cx="914400" cy="914400"/>
              </a:xfrm>
            </p:grpSpPr>
            <p:cxnSp>
              <p:nvCxnSpPr>
                <p:cNvPr id="37" name="Straight Connector 36"/>
                <p:cNvCxnSpPr>
                  <a:stCxn id="35" idx="0"/>
                  <a:endCxn id="35" idx="2"/>
                </p:cNvCxnSpPr>
                <p:nvPr/>
              </p:nvCxnSpPr>
              <p:spPr>
                <a:xfrm>
                  <a:off x="6781800" y="2209800"/>
                  <a:ext cx="0" cy="91440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Box 39"/>
                <p:cNvSpPr txBox="1"/>
                <p:nvPr/>
              </p:nvSpPr>
              <p:spPr>
                <a:xfrm>
                  <a:off x="6334125" y="2209800"/>
                  <a:ext cx="447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H</a:t>
                  </a:r>
                  <a:endParaRPr 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6791325" y="2213491"/>
                  <a:ext cx="447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L</a:t>
                  </a:r>
                  <a:endParaRPr lang="en-US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324600" y="2659023"/>
                  <a:ext cx="447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L</a:t>
                  </a:r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781800" y="2659023"/>
                  <a:ext cx="447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L</a:t>
                  </a:r>
                  <a:endParaRPr lang="en-US" dirty="0"/>
                </a:p>
              </p:txBody>
            </p:sp>
          </p:grpSp>
        </p:grpSp>
      </p:grpSp>
      <p:sp>
        <p:nvSpPr>
          <p:cNvPr id="44" name="TextBox 43"/>
          <p:cNvSpPr txBox="1"/>
          <p:nvPr/>
        </p:nvSpPr>
        <p:spPr>
          <a:xfrm>
            <a:off x="5841012" y="160389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Similarity Assumption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00600" y="6248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SD</a:t>
            </a:r>
            <a:r>
              <a:rPr lang="en-US" dirty="0" smtClean="0"/>
              <a:t>(</a:t>
            </a:r>
            <a:r>
              <a:rPr lang="en-US" i="1" dirty="0" smtClean="0"/>
              <a:t>i</a:t>
            </a:r>
            <a:r>
              <a:rPr lang="en-US" dirty="0" smtClean="0"/>
              <a:t>) = [</a:t>
            </a:r>
            <a:r>
              <a:rPr lang="en-US" i="1" dirty="0" smtClean="0"/>
              <a:t>mean</a:t>
            </a:r>
            <a:r>
              <a:rPr lang="en-US" dirty="0" smtClean="0"/>
              <a:t>(M</a:t>
            </a:r>
            <a:r>
              <a:rPr lang="en-US" i="1" baseline="30000" dirty="0" smtClean="0"/>
              <a:t>(</a:t>
            </a:r>
            <a:r>
              <a:rPr lang="en-US" i="1" baseline="30000" dirty="0" err="1" smtClean="0"/>
              <a:t>i,</a:t>
            </a:r>
            <a:r>
              <a:rPr lang="en-US" i="1" baseline="30000" dirty="0" err="1"/>
              <a:t>i</a:t>
            </a:r>
            <a:r>
              <a:rPr lang="en-US" i="1" baseline="30000" dirty="0" smtClean="0"/>
              <a:t>)</a:t>
            </a:r>
            <a:r>
              <a:rPr lang="en-US" dirty="0" smtClean="0"/>
              <a:t>),</a:t>
            </a:r>
            <a:r>
              <a:rPr lang="en-US" i="1" dirty="0" err="1" smtClean="0"/>
              <a:t>var</a:t>
            </a:r>
            <a:r>
              <a:rPr lang="en-US" dirty="0" smtClean="0"/>
              <a:t>(M</a:t>
            </a:r>
            <a:r>
              <a:rPr lang="en-US" i="1" baseline="30000" dirty="0" smtClean="0"/>
              <a:t>(</a:t>
            </a:r>
            <a:r>
              <a:rPr lang="en-US" i="1" baseline="30000" dirty="0" err="1" smtClean="0"/>
              <a:t>i,</a:t>
            </a:r>
            <a:r>
              <a:rPr lang="en-US" i="1" baseline="30000" dirty="0" err="1"/>
              <a:t>i</a:t>
            </a:r>
            <a:r>
              <a:rPr lang="en-US" i="1" baseline="30000" dirty="0" smtClean="0"/>
              <a:t>)</a:t>
            </a:r>
            <a:r>
              <a:rPr lang="en-US" dirty="0" smtClean="0"/>
              <a:t>)], </a:t>
            </a:r>
            <a:r>
              <a:rPr lang="en-US" i="1" dirty="0" smtClean="0"/>
              <a:t>i </a:t>
            </a:r>
            <a:r>
              <a:rPr lang="en-US" dirty="0" smtClean="0"/>
              <a:t>= 1, … , </a:t>
            </a:r>
            <a:r>
              <a:rPr lang="en-US" i="1" dirty="0" smtClean="0"/>
              <a:t>k</a:t>
            </a:r>
            <a:endParaRPr lang="en-US" i="1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745762" y="3929302"/>
            <a:ext cx="228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741265" y="4386502"/>
            <a:ext cx="228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745762" y="4839984"/>
            <a:ext cx="228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745762" y="5301141"/>
            <a:ext cx="228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50524" y="5758102"/>
            <a:ext cx="2286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969865" y="3700702"/>
            <a:ext cx="0" cy="2286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427065" y="3696984"/>
            <a:ext cx="0" cy="2286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884265" y="3700702"/>
            <a:ext cx="0" cy="2286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341465" y="3700702"/>
            <a:ext cx="0" cy="2286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791592" y="3700702"/>
            <a:ext cx="0" cy="2286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662612" y="5867400"/>
            <a:ext cx="2440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000" dirty="0" smtClean="0"/>
              <a:t>1     2                     …                         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81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Feature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41353"/>
            <a:ext cx="45720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Visual Density</a:t>
            </a:r>
          </a:p>
          <a:p>
            <a:pPr lvl="1"/>
            <a:r>
              <a:rPr lang="en-US" dirty="0" smtClean="0"/>
              <a:t>Calculated via Kernel Density Estimation.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Ranked list of densities is split into k groups.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Mean and variance of each group is used as feature.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7387" y="1600200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Density Assumption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091237" y="1905000"/>
            <a:ext cx="1447800" cy="457200"/>
            <a:chOff x="5943600" y="1905000"/>
            <a:chExt cx="1447800" cy="457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43600" y="2121932"/>
              <a:ext cx="0" cy="2402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943600" y="2242066"/>
              <a:ext cx="1447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391400" y="2121932"/>
              <a:ext cx="0" cy="2402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75582" y="2179659"/>
              <a:ext cx="0" cy="120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56036" y="1905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58000" y="1905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99815" y="5943600"/>
            <a:ext cx="385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DD</a:t>
            </a:r>
            <a:r>
              <a:rPr lang="en-US" dirty="0" smtClean="0"/>
              <a:t>(</a:t>
            </a:r>
            <a:r>
              <a:rPr lang="en-US" i="1" dirty="0" smtClean="0"/>
              <a:t>i</a:t>
            </a:r>
            <a:r>
              <a:rPr lang="en-US" dirty="0" smtClean="0"/>
              <a:t>) = [</a:t>
            </a:r>
            <a:r>
              <a:rPr lang="en-US" i="1" dirty="0" smtClean="0"/>
              <a:t>mean</a:t>
            </a:r>
            <a:r>
              <a:rPr lang="en-US" dirty="0" smtClean="0"/>
              <a:t>(p</a:t>
            </a:r>
            <a:r>
              <a:rPr lang="en-US" i="1" baseline="30000" dirty="0" smtClean="0"/>
              <a:t>(i)</a:t>
            </a:r>
            <a:r>
              <a:rPr lang="en-US" dirty="0" smtClean="0"/>
              <a:t>),</a:t>
            </a:r>
            <a:r>
              <a:rPr lang="en-US" i="1" dirty="0" err="1" smtClean="0"/>
              <a:t>var</a:t>
            </a:r>
            <a:r>
              <a:rPr lang="en-US" dirty="0" smtClean="0"/>
              <a:t>(p</a:t>
            </a:r>
            <a:r>
              <a:rPr lang="en-US" i="1" baseline="30000" dirty="0" smtClean="0"/>
              <a:t>(i)</a:t>
            </a:r>
            <a:r>
              <a:rPr lang="en-US" dirty="0" smtClean="0"/>
              <a:t>)], </a:t>
            </a:r>
            <a:r>
              <a:rPr lang="en-US" i="1" dirty="0" smtClean="0"/>
              <a:t>i </a:t>
            </a:r>
            <a:r>
              <a:rPr lang="en-US" dirty="0" smtClean="0"/>
              <a:t>= 1, … , </a:t>
            </a:r>
            <a:r>
              <a:rPr lang="en-US" i="1" dirty="0" smtClean="0"/>
              <a:t>k</a:t>
            </a:r>
            <a:endParaRPr lang="en-US" i="1" dirty="0"/>
          </a:p>
        </p:txBody>
      </p:sp>
      <p:grpSp>
        <p:nvGrpSpPr>
          <p:cNvPr id="59" name="Group 58"/>
          <p:cNvGrpSpPr/>
          <p:nvPr/>
        </p:nvGrpSpPr>
        <p:grpSpPr>
          <a:xfrm>
            <a:off x="6116983" y="3308866"/>
            <a:ext cx="1312069" cy="2296814"/>
            <a:chOff x="5674518" y="3045768"/>
            <a:chExt cx="1312069" cy="2296814"/>
          </a:xfrm>
        </p:grpSpPr>
        <p:sp>
          <p:nvSpPr>
            <p:cNvPr id="18" name="Rectangle 17"/>
            <p:cNvSpPr/>
            <p:nvPr/>
          </p:nvSpPr>
          <p:spPr>
            <a:xfrm>
              <a:off x="5943600" y="30480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43600" y="334518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43600" y="36576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43600" y="39624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943600" y="4822031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43600" y="5105400"/>
              <a:ext cx="2286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988396" y="4196333"/>
              <a:ext cx="128587" cy="528067"/>
              <a:chOff x="5029200" y="2946320"/>
              <a:chExt cx="128587" cy="53032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29200" y="3026612"/>
                <a:ext cx="128587" cy="450028"/>
                <a:chOff x="5029200" y="3050291"/>
                <a:chExt cx="128587" cy="450028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29200" y="3130987"/>
                  <a:ext cx="1285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.</a:t>
                  </a:r>
                  <a:endParaRPr lang="en-US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029200" y="3050291"/>
                  <a:ext cx="1285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.</a:t>
                  </a:r>
                  <a:endParaRPr lang="en-US" dirty="0"/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029200" y="2946320"/>
                <a:ext cx="128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.</a:t>
                </a:r>
                <a:endParaRPr lang="en-US" dirty="0"/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6308436" y="3048000"/>
              <a:ext cx="3209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460836" y="3048000"/>
              <a:ext cx="8082" cy="228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300354" y="5334000"/>
              <a:ext cx="3209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300354" y="3602355"/>
              <a:ext cx="3209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308436" y="4212332"/>
              <a:ext cx="3209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308436" y="4800600"/>
              <a:ext cx="3209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573621" y="3124200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73621" y="3675618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680778" y="4168700"/>
              <a:ext cx="128587" cy="528067"/>
              <a:chOff x="5029200" y="2946320"/>
              <a:chExt cx="128587" cy="53032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5029200" y="3026612"/>
                <a:ext cx="128587" cy="450028"/>
                <a:chOff x="5029200" y="3050291"/>
                <a:chExt cx="128587" cy="450028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5029200" y="3130987"/>
                  <a:ext cx="1285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.</a:t>
                  </a:r>
                  <a:endParaRPr lang="en-US" dirty="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5029200" y="3050291"/>
                  <a:ext cx="1285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.</a:t>
                  </a:r>
                  <a:endParaRPr lang="en-US" dirty="0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5029200" y="2946320"/>
                <a:ext cx="128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.</a:t>
                </a:r>
                <a:endParaRPr lang="en-US" dirty="0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643687" y="4884499"/>
              <a:ext cx="342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74519" y="3045768"/>
              <a:ext cx="2047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74518" y="3357880"/>
              <a:ext cx="2047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2</a:t>
              </a:r>
              <a:endParaRPr lang="en-US" sz="900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712618" y="3920613"/>
              <a:ext cx="128587" cy="275720"/>
              <a:chOff x="5029200" y="2946320"/>
              <a:chExt cx="128587" cy="392805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5029200" y="3026612"/>
                <a:ext cx="128587" cy="312513"/>
                <a:chOff x="5029200" y="3050291"/>
                <a:chExt cx="128587" cy="312513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5029200" y="3130987"/>
                  <a:ext cx="128587" cy="231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.</a:t>
                  </a:r>
                  <a:endParaRPr lang="en-US" sz="900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5029200" y="3050291"/>
                  <a:ext cx="128587" cy="2318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.</a:t>
                  </a:r>
                  <a:endParaRPr lang="en-US" sz="900" dirty="0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5029200" y="2946320"/>
                <a:ext cx="128587" cy="23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 smtClean="0"/>
                  <a:t>.</a:t>
                </a:r>
                <a:endParaRPr lang="en-US" sz="900" dirty="0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5699123" y="5111750"/>
              <a:ext cx="20478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N</a:t>
              </a:r>
              <a:endParaRPr lang="en-US" sz="9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919714" y="2699266"/>
            <a:ext cx="1790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Density Vector  </a:t>
            </a:r>
            <a:r>
              <a:rPr lang="en-US" b="1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696200" cy="4495800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b="1" dirty="0" smtClean="0"/>
              <a:t>billions of images </a:t>
            </a:r>
            <a:r>
              <a:rPr lang="en-US" dirty="0" smtClean="0"/>
              <a:t>on the internet.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When we search for an image we expect a result with </a:t>
            </a:r>
            <a:r>
              <a:rPr lang="en-US" b="1" dirty="0" smtClean="0"/>
              <a:t>relevant images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Given a query, what is the </a:t>
            </a:r>
            <a:r>
              <a:rPr lang="en-US" b="1" dirty="0" smtClean="0"/>
              <a:t>best search term </a:t>
            </a:r>
            <a:r>
              <a:rPr lang="en-US" dirty="0" smtClean="0"/>
              <a:t>to use?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14450" y="20574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Preference Learning Model Framework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4325" y="3322766"/>
            <a:ext cx="8524875" cy="1630233"/>
            <a:chOff x="314325" y="2882444"/>
            <a:chExt cx="10827430" cy="2070556"/>
          </a:xfrm>
        </p:grpSpPr>
        <p:sp>
          <p:nvSpPr>
            <p:cNvPr id="5" name="Right Arrow 4"/>
            <p:cNvSpPr/>
            <p:nvPr/>
          </p:nvSpPr>
          <p:spPr>
            <a:xfrm>
              <a:off x="1981200" y="3695700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419600" y="3695700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705600" y="3686175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4325" y="2886073"/>
              <a:ext cx="1524000" cy="2057400"/>
              <a:chOff x="314325" y="2886073"/>
              <a:chExt cx="1524000" cy="2057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4325" y="2886073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8625" y="3601134"/>
                <a:ext cx="12954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Training Set</a:t>
                </a:r>
              </a:p>
              <a:p>
                <a:pPr algn="ctr"/>
                <a:r>
                  <a:rPr lang="en-US" sz="1400" dirty="0" smtClean="0"/>
                  <a:t>Creation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97944" y="2895600"/>
              <a:ext cx="1524000" cy="2057400"/>
              <a:chOff x="2597944" y="2895600"/>
              <a:chExt cx="1524000" cy="2057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605088" y="2895600"/>
                <a:ext cx="1509712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97944" y="3462635"/>
                <a:ext cx="1524000" cy="93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Visual Characteristics Extraction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19675" y="2895600"/>
              <a:ext cx="1524000" cy="2057400"/>
              <a:chOff x="5019675" y="2895600"/>
              <a:chExt cx="1524000" cy="2057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19675" y="2895600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19675" y="3591609"/>
                <a:ext cx="15240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Feature Construction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315200" y="2882444"/>
              <a:ext cx="1524000" cy="2057400"/>
              <a:chOff x="7315200" y="2882444"/>
              <a:chExt cx="1524000" cy="2057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15200" y="2882444"/>
                <a:ext cx="1524000" cy="2057400"/>
              </a:xfrm>
              <a:prstGeom prst="rect">
                <a:avLst/>
              </a:prstGeom>
              <a:solidFill>
                <a:srgbClr val="5068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29500" y="3591671"/>
                <a:ext cx="12954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RankSVM</a:t>
                </a:r>
                <a:r>
                  <a:rPr lang="en-US" sz="1400" dirty="0" smtClean="0"/>
                  <a:t> Algorithm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601200" y="2895600"/>
              <a:ext cx="1540555" cy="2057400"/>
              <a:chOff x="3301887" y="4648200"/>
              <a:chExt cx="1540555" cy="2057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301887" y="4648200"/>
                <a:ext cx="1509712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18441" y="5353734"/>
                <a:ext cx="1524001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Testing Set Prediction </a:t>
                </a:r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8991600" y="3682544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89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RankSVM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For a list of search results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, we wish to derive a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f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b="1" i="0" smtClean="0">
                        <a:latin typeface="Cambria Math"/>
                      </a:rPr>
                      <m:t>=</m:t>
                    </m:r>
                    <m:r>
                      <a:rPr lang="en-US" b="1" i="0" smtClean="0">
                        <a:latin typeface="Cambria Math"/>
                      </a:rPr>
                      <m:t>𝐰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/>
                      </a:rPr>
                      <m:t>T</m:t>
                    </m:r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en-US" baseline="-25000" dirty="0" smtClean="0"/>
                  <a:t>i</a:t>
                </a:r>
                <a:r>
                  <a:rPr lang="en-US" baseline="-25000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b="0" i="1" baseline="-25000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y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&gt;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b="0" i="1" baseline="-25000" smtClean="0">
                        <a:latin typeface="Cambria Math"/>
                      </a:rPr>
                      <m:t>𝑗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 baseline="-25000">
                        <a:latin typeface="Cambria Math"/>
                      </a:rPr>
                      <m:t>𝑖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f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 baseline="-25000">
                        <a:latin typeface="Cambria Math"/>
                      </a:rPr>
                      <m:t>𝑗</m:t>
                    </m:r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𝐰</m:t>
                    </m:r>
                  </m:oMath>
                </a14:m>
                <a:r>
                  <a:rPr lang="en-US" dirty="0"/>
                  <a:t> is a </a:t>
                </a:r>
                <a:r>
                  <a:rPr lang="en-US" i="1" dirty="0"/>
                  <a:t>weighting coefficient vector</a:t>
                </a:r>
                <a:r>
                  <a:rPr lang="en-US" i="1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a </a:t>
                </a:r>
                <a:r>
                  <a:rPr lang="en-US" i="1" dirty="0"/>
                  <a:t>vector of features</a:t>
                </a:r>
                <a:r>
                  <a:rPr lang="en-US" dirty="0"/>
                  <a:t> which reflect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y</m:t>
                    </m:r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ground truth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Trained the </a:t>
                </a:r>
                <a:r>
                  <a:rPr lang="en-US" dirty="0" err="1" smtClean="0"/>
                  <a:t>RankSVM</a:t>
                </a:r>
                <a:r>
                  <a:rPr lang="en-US" dirty="0" smtClean="0"/>
                  <a:t> using leave-out-one method.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5105400"/>
              </a:xfrm>
              <a:blipFill rotWithShape="1">
                <a:blip r:embed="rId2"/>
                <a:stretch>
                  <a:fillRect l="-1645" t="-1195" b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7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14450" y="2057400"/>
            <a:ext cx="66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Preference Learning Model Framework</a:t>
            </a:r>
            <a:endParaRPr lang="en-US" sz="32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4325" y="3322766"/>
            <a:ext cx="8524875" cy="1630233"/>
            <a:chOff x="314325" y="2882444"/>
            <a:chExt cx="10827430" cy="2070556"/>
          </a:xfrm>
        </p:grpSpPr>
        <p:sp>
          <p:nvSpPr>
            <p:cNvPr id="5" name="Right Arrow 4"/>
            <p:cNvSpPr/>
            <p:nvPr/>
          </p:nvSpPr>
          <p:spPr>
            <a:xfrm>
              <a:off x="1981200" y="3695700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419600" y="3695700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705600" y="3686175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4325" y="2886073"/>
              <a:ext cx="1524000" cy="2057400"/>
              <a:chOff x="314325" y="2886073"/>
              <a:chExt cx="1524000" cy="2057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4325" y="2886073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8625" y="3601134"/>
                <a:ext cx="12954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Training Set</a:t>
                </a:r>
              </a:p>
              <a:p>
                <a:pPr algn="ctr"/>
                <a:r>
                  <a:rPr lang="en-US" sz="1400" dirty="0" smtClean="0"/>
                  <a:t>Creation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97944" y="2895600"/>
              <a:ext cx="1524000" cy="2057400"/>
              <a:chOff x="2597944" y="2895600"/>
              <a:chExt cx="1524000" cy="20574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605088" y="2895600"/>
                <a:ext cx="1509712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97944" y="3462635"/>
                <a:ext cx="1524000" cy="93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Visual Characteristics Extraction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019675" y="2895600"/>
              <a:ext cx="1524000" cy="2057400"/>
              <a:chOff x="5019675" y="2895600"/>
              <a:chExt cx="1524000" cy="2057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019675" y="2895600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019675" y="3591609"/>
                <a:ext cx="15240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Feature Construction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315200" y="2882444"/>
              <a:ext cx="1524000" cy="2057400"/>
              <a:chOff x="7315200" y="2882444"/>
              <a:chExt cx="1524000" cy="20574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15200" y="2882444"/>
                <a:ext cx="1524000" cy="2057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29500" y="3591671"/>
                <a:ext cx="12954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/>
                  <a:t>RankSVM</a:t>
                </a:r>
                <a:r>
                  <a:rPr lang="en-US" sz="1400" dirty="0" smtClean="0"/>
                  <a:t> Algorithm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9601200" y="2895600"/>
              <a:ext cx="1540555" cy="2057400"/>
              <a:chOff x="3301887" y="4648200"/>
              <a:chExt cx="1540555" cy="20574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301887" y="4648200"/>
                <a:ext cx="1509712" cy="2057400"/>
              </a:xfrm>
              <a:prstGeom prst="rect">
                <a:avLst/>
              </a:prstGeom>
              <a:solidFill>
                <a:srgbClr val="5068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18441" y="5353734"/>
                <a:ext cx="1524001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Testing Set Prediction </a:t>
                </a:r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>
              <a:off x="8991600" y="3682544"/>
              <a:ext cx="457200" cy="457200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289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Set Prediction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07137776"/>
              </p:ext>
            </p:extLst>
          </p:nvPr>
        </p:nvGraphicFramePr>
        <p:xfrm>
          <a:off x="533400" y="1828800"/>
          <a:ext cx="8153400" cy="2194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1358900"/>
                <a:gridCol w="1358900"/>
                <a:gridCol w="1358900"/>
                <a:gridCol w="1358900"/>
                <a:gridCol w="1358900"/>
              </a:tblGrid>
              <a:tr h="338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Base</a:t>
                      </a:r>
                      <a:r>
                        <a:rPr lang="en-US" baseline="-25000" dirty="0" err="1" smtClean="0"/>
                        <a:t>Orig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Base</a:t>
                      </a:r>
                      <a:r>
                        <a:rPr lang="en-US" baseline="-25000" dirty="0" err="1" smtClean="0"/>
                        <a:t>Syn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Select</a:t>
                      </a:r>
                      <a:r>
                        <a:rPr lang="en-US" baseline="-25000" dirty="0" err="1" smtClean="0"/>
                        <a:t>Random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Select</a:t>
                      </a:r>
                      <a:r>
                        <a:rPr lang="en-US" baseline="-25000" dirty="0" err="1" smtClean="0"/>
                        <a:t>PLM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Select</a:t>
                      </a:r>
                      <a:r>
                        <a:rPr lang="en-US" baseline="-25000" dirty="0" err="1" smtClean="0"/>
                        <a:t>Opt</a:t>
                      </a:r>
                      <a:endParaRPr lang="en-US" dirty="0"/>
                    </a:p>
                  </a:txBody>
                  <a:tcPr/>
                </a:tc>
              </a:tr>
              <a:tr h="338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MAP@20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83.55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90.79</a:t>
                      </a:r>
                      <a:endParaRPr lang="en-US" i="1" dirty="0"/>
                    </a:p>
                  </a:txBody>
                  <a:tcPr/>
                </a:tc>
              </a:tr>
              <a:tr h="366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MAP@40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82.05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88.26</a:t>
                      </a:r>
                      <a:endParaRPr lang="en-US" i="1" dirty="0"/>
                    </a:p>
                  </a:txBody>
                  <a:tcPr/>
                </a:tc>
              </a:tr>
              <a:tr h="338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MAP@60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77.82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86.07</a:t>
                      </a:r>
                      <a:endParaRPr lang="en-US" i="1" dirty="0"/>
                    </a:p>
                  </a:txBody>
                  <a:tcPr/>
                </a:tc>
              </a:tr>
              <a:tr h="338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MAP@80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76.95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84.34</a:t>
                      </a:r>
                      <a:endParaRPr lang="en-US" i="1" dirty="0"/>
                    </a:p>
                  </a:txBody>
                  <a:tcPr/>
                </a:tc>
              </a:tr>
              <a:tr h="338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MAP@100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76.18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82.94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715324"/>
              </p:ext>
            </p:extLst>
          </p:nvPr>
        </p:nvGraphicFramePr>
        <p:xfrm>
          <a:off x="2667000" y="4343400"/>
          <a:ext cx="4038600" cy="225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3750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Kendall’s </a:t>
                      </a:r>
                      <a:r>
                        <a:rPr lang="el-GR" b="1" dirty="0" smtClean="0"/>
                        <a:t>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</a:tr>
              <a:tr h="375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T=20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71.13</a:t>
                      </a:r>
                      <a:endParaRPr lang="en-US" dirty="0"/>
                    </a:p>
                  </a:txBody>
                  <a:tcPr/>
                </a:tc>
              </a:tr>
              <a:tr h="375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T=40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63.92</a:t>
                      </a:r>
                      <a:endParaRPr lang="en-US" dirty="0"/>
                    </a:p>
                  </a:txBody>
                  <a:tcPr/>
                </a:tc>
              </a:tr>
              <a:tr h="375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T=60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64.95</a:t>
                      </a:r>
                      <a:endParaRPr lang="en-US" dirty="0"/>
                    </a:p>
                  </a:txBody>
                  <a:tcPr/>
                </a:tc>
              </a:tr>
              <a:tr h="375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T=80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68.04</a:t>
                      </a:r>
                      <a:endParaRPr lang="en-US" dirty="0"/>
                    </a:p>
                  </a:txBody>
                  <a:tcPr/>
                </a:tc>
              </a:tr>
              <a:tr h="3750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T=100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65.98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3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Collected the first image dataset for synonymous queries.</a:t>
            </a:r>
          </a:p>
          <a:p>
            <a:endParaRPr lang="en-US" dirty="0" smtClean="0"/>
          </a:p>
          <a:p>
            <a:r>
              <a:rPr lang="en-US" dirty="0" smtClean="0"/>
              <a:t>This is the first attempt to use visual information to judge search results for synonymous queries.</a:t>
            </a:r>
          </a:p>
          <a:p>
            <a:endParaRPr lang="en-US" dirty="0" smtClean="0"/>
          </a:p>
          <a:p>
            <a:r>
              <a:rPr lang="en-US" dirty="0" smtClean="0"/>
              <a:t>We developed a framework for an image based preference learning model that could be applied to more problems in the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Search engine selection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30877"/>
            <a:ext cx="5257800" cy="42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27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Re-ranking approach ability assessment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24872" y="2362200"/>
            <a:ext cx="4213146" cy="677978"/>
            <a:chOff x="457200" y="1219200"/>
            <a:chExt cx="7772400" cy="1371600"/>
          </a:xfrm>
        </p:grpSpPr>
        <p:sp>
          <p:nvSpPr>
            <p:cNvPr id="15" name="Rectangle 14"/>
            <p:cNvSpPr/>
            <p:nvPr/>
          </p:nvSpPr>
          <p:spPr>
            <a:xfrm>
              <a:off x="457200" y="1219200"/>
              <a:ext cx="7772400" cy="1371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6" name="Picture 15" descr="chicken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219200"/>
              <a:ext cx="914400" cy="1371600"/>
            </a:xfrm>
            <a:prstGeom prst="rect">
              <a:avLst/>
            </a:prstGeom>
          </p:spPr>
        </p:pic>
        <p:pic>
          <p:nvPicPr>
            <p:cNvPr id="17" name="Picture 16" descr="chicken4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1" y="1219200"/>
              <a:ext cx="1447800" cy="1371600"/>
            </a:xfrm>
            <a:prstGeom prst="rect">
              <a:avLst/>
            </a:prstGeom>
          </p:spPr>
        </p:pic>
        <p:pic>
          <p:nvPicPr>
            <p:cNvPr id="18" name="Picture 17" descr="chicken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1219200"/>
              <a:ext cx="1447800" cy="1371600"/>
            </a:xfrm>
            <a:prstGeom prst="rect">
              <a:avLst/>
            </a:prstGeom>
          </p:spPr>
        </p:pic>
        <p:pic>
          <p:nvPicPr>
            <p:cNvPr id="19" name="Picture 18" descr="chicken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1219200"/>
              <a:ext cx="1324576" cy="1371600"/>
            </a:xfrm>
            <a:prstGeom prst="rect">
              <a:avLst/>
            </a:prstGeom>
          </p:spPr>
        </p:pic>
        <p:pic>
          <p:nvPicPr>
            <p:cNvPr id="20" name="Picture 19" descr="chiken3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2600" y="1219200"/>
              <a:ext cx="1377722" cy="1371599"/>
            </a:xfrm>
            <a:prstGeom prst="rect">
              <a:avLst/>
            </a:prstGeom>
          </p:spPr>
        </p:pic>
        <p:pic>
          <p:nvPicPr>
            <p:cNvPr id="21" name="Picture 20" descr="chicken2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4200" y="1219200"/>
              <a:ext cx="1282920" cy="1371600"/>
            </a:xfrm>
            <a:prstGeom prst="rect">
              <a:avLst/>
            </a:prstGeom>
          </p:spPr>
        </p:pic>
      </p:grpSp>
      <p:sp>
        <p:nvSpPr>
          <p:cNvPr id="5" name="Down Arrow 4"/>
          <p:cNvSpPr/>
          <p:nvPr/>
        </p:nvSpPr>
        <p:spPr>
          <a:xfrm>
            <a:off x="4368490" y="3041584"/>
            <a:ext cx="96854" cy="387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14"/>
          <p:cNvSpPr txBox="1"/>
          <p:nvPr/>
        </p:nvSpPr>
        <p:spPr>
          <a:xfrm>
            <a:off x="4531445" y="3040178"/>
            <a:ext cx="223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Image Re-ranking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78582" y="3454940"/>
            <a:ext cx="4223116" cy="677977"/>
            <a:chOff x="457200" y="1219200"/>
            <a:chExt cx="7790793" cy="1371600"/>
          </a:xfrm>
        </p:grpSpPr>
        <p:sp>
          <p:nvSpPr>
            <p:cNvPr id="8" name="Rectangle 7"/>
            <p:cNvSpPr/>
            <p:nvPr/>
          </p:nvSpPr>
          <p:spPr>
            <a:xfrm>
              <a:off x="457200" y="1219200"/>
              <a:ext cx="7772400" cy="1371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" name="Picture 8" descr="chicken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" y="1219200"/>
              <a:ext cx="982717" cy="1371600"/>
            </a:xfrm>
            <a:prstGeom prst="rect">
              <a:avLst/>
            </a:prstGeom>
          </p:spPr>
        </p:pic>
        <p:pic>
          <p:nvPicPr>
            <p:cNvPr id="10" name="Picture 9" descr="chicken4.bmp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00193" y="1219200"/>
              <a:ext cx="1447800" cy="1371600"/>
            </a:xfrm>
            <a:prstGeom prst="rect">
              <a:avLst/>
            </a:prstGeom>
          </p:spPr>
        </p:pic>
        <p:pic>
          <p:nvPicPr>
            <p:cNvPr id="11" name="Picture 10" descr="chicken6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0786" y="1219200"/>
              <a:ext cx="1447800" cy="1371600"/>
            </a:xfrm>
            <a:prstGeom prst="rect">
              <a:avLst/>
            </a:prstGeom>
          </p:spPr>
        </p:pic>
        <p:pic>
          <p:nvPicPr>
            <p:cNvPr id="12" name="Picture 11" descr="chicken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9917" y="1219200"/>
              <a:ext cx="1340069" cy="1371600"/>
            </a:xfrm>
            <a:prstGeom prst="rect">
              <a:avLst/>
            </a:prstGeom>
          </p:spPr>
        </p:pic>
        <p:pic>
          <p:nvPicPr>
            <p:cNvPr id="13" name="Picture 12" descr="chiken3.bmp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30717" y="1219200"/>
              <a:ext cx="1377722" cy="1371599"/>
            </a:xfrm>
            <a:prstGeom prst="rect">
              <a:avLst/>
            </a:prstGeom>
          </p:spPr>
        </p:pic>
        <p:pic>
          <p:nvPicPr>
            <p:cNvPr id="14" name="Picture 13" descr="chicken2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9986" y="1219200"/>
              <a:ext cx="1282920" cy="1371600"/>
            </a:xfrm>
            <a:prstGeom prst="rect">
              <a:avLst/>
            </a:prstGeom>
          </p:spPr>
        </p:pic>
      </p:grpSp>
      <p:sp>
        <p:nvSpPr>
          <p:cNvPr id="22" name="TextBox 23"/>
          <p:cNvSpPr txBox="1"/>
          <p:nvPr/>
        </p:nvSpPr>
        <p:spPr>
          <a:xfrm>
            <a:off x="334464" y="4174255"/>
            <a:ext cx="720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Many different re-ranking algorithms: Pseudo-Relevance Feedback Re-ranking (PRF) , </a:t>
            </a:r>
            <a:r>
              <a:rPr lang="en-US" dirty="0"/>
              <a:t>Bayesian </a:t>
            </a:r>
            <a:r>
              <a:rPr lang="en-US" dirty="0" smtClean="0"/>
              <a:t>Re-ranking (BR), ….</a:t>
            </a:r>
            <a:endParaRPr lang="en-US" dirty="0"/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6767" y="4864534"/>
            <a:ext cx="6324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102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Examine the possibility of creating a weighted merging of results.</a:t>
            </a:r>
          </a:p>
          <a:p>
            <a:endParaRPr lang="en-US" dirty="0" smtClean="0"/>
          </a:p>
          <a:p>
            <a:r>
              <a:rPr lang="en-US" dirty="0" smtClean="0"/>
              <a:t>Feature assumptions work well for concrete images (nouns, some adjectives) but not for abstract.</a:t>
            </a:r>
          </a:p>
          <a:p>
            <a:endParaRPr lang="en-US" dirty="0" smtClean="0"/>
          </a:p>
          <a:p>
            <a:r>
              <a:rPr lang="en-US" dirty="0" smtClean="0"/>
              <a:t>Incorporating textual as well as visual information to further improve predictions.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Texas State University – San Marcos</a:t>
            </a:r>
          </a:p>
          <a:p>
            <a:endParaRPr lang="en-US" dirty="0" smtClean="0"/>
          </a:p>
          <a:p>
            <a:r>
              <a:rPr lang="en-US" dirty="0" smtClean="0"/>
              <a:t>All the Faculty Mentors</a:t>
            </a:r>
          </a:p>
          <a:p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Anastasiu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Dr. Lu</a:t>
            </a:r>
          </a:p>
        </p:txBody>
      </p:sp>
    </p:spTree>
    <p:extLst>
      <p:ext uri="{BB962C8B-B14F-4D97-AF65-F5344CB8AC3E}">
        <p14:creationId xmlns:p14="http://schemas.microsoft.com/office/powerpoint/2010/main" val="1989445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362200"/>
            <a:ext cx="3962400" cy="993775"/>
          </a:xfrm>
        </p:spPr>
        <p:txBody>
          <a:bodyPr/>
          <a:lstStyle/>
          <a:p>
            <a:r>
              <a:rPr lang="en-US" sz="54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13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" y="1779862"/>
            <a:ext cx="782682" cy="11740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63" y="1955096"/>
            <a:ext cx="819873" cy="879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36" y="1952176"/>
            <a:ext cx="866643" cy="865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79" y="1965079"/>
            <a:ext cx="918371" cy="859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50" y="1988170"/>
            <a:ext cx="958198" cy="718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48" y="2002603"/>
            <a:ext cx="821596" cy="821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44" y="2025602"/>
            <a:ext cx="933918" cy="7004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345" y="1974522"/>
            <a:ext cx="915632" cy="821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77" y="1982081"/>
            <a:ext cx="828902" cy="8289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79" y="2025501"/>
            <a:ext cx="1145547" cy="6827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" y="3739057"/>
            <a:ext cx="775363" cy="11486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0" y="3723589"/>
            <a:ext cx="909211" cy="11163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43" y="3821249"/>
            <a:ext cx="994451" cy="9109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55" y="3770044"/>
            <a:ext cx="787153" cy="9944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018" y="3843729"/>
            <a:ext cx="1175646" cy="9393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64" y="3848071"/>
            <a:ext cx="930265" cy="9302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929" y="3958871"/>
            <a:ext cx="853831" cy="7733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60" y="3884013"/>
            <a:ext cx="907910" cy="9230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670" y="3859976"/>
            <a:ext cx="971116" cy="9711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14" y="3807896"/>
            <a:ext cx="904214" cy="103201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124200" y="2971800"/>
            <a:ext cx="2732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results for “chicken”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43270" y="5024582"/>
            <a:ext cx="249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results for “hen”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How can we</a:t>
            </a:r>
            <a:r>
              <a:rPr lang="en-US" b="1" dirty="0" smtClean="0"/>
              <a:t> automatically </a:t>
            </a:r>
            <a:r>
              <a:rPr lang="en-US" dirty="0" smtClean="0"/>
              <a:t>determine the best search term?</a:t>
            </a:r>
          </a:p>
          <a:p>
            <a:endParaRPr lang="en-US" dirty="0" smtClean="0"/>
          </a:p>
          <a:p>
            <a:r>
              <a:rPr lang="en-US" dirty="0" smtClean="0"/>
              <a:t>It is not hard to</a:t>
            </a:r>
            <a:r>
              <a:rPr lang="en-US" b="1" dirty="0" smtClean="0"/>
              <a:t> suggest </a:t>
            </a:r>
            <a:r>
              <a:rPr lang="en-US" dirty="0" smtClean="0"/>
              <a:t>additions/modifications to search terms.  </a:t>
            </a:r>
          </a:p>
          <a:p>
            <a:endParaRPr lang="en-US" dirty="0" smtClean="0"/>
          </a:p>
          <a:p>
            <a:r>
              <a:rPr lang="en-US" dirty="0" smtClean="0"/>
              <a:t>The hard part is deciding whether the suggestions actually </a:t>
            </a:r>
            <a:r>
              <a:rPr lang="en-US" b="1" dirty="0" smtClean="0"/>
              <a:t>improve</a:t>
            </a:r>
            <a:r>
              <a:rPr lang="en-US" dirty="0" smtClean="0"/>
              <a:t> the search results.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1828800"/>
          </a:xfrm>
        </p:spPr>
        <p:txBody>
          <a:bodyPr/>
          <a:lstStyle/>
          <a:p>
            <a:r>
              <a:rPr lang="en-US" dirty="0" smtClean="0"/>
              <a:t>Semantic gap</a:t>
            </a:r>
          </a:p>
          <a:p>
            <a:endParaRPr lang="en-US" dirty="0"/>
          </a:p>
          <a:p>
            <a:r>
              <a:rPr lang="en-US" dirty="0" smtClean="0"/>
              <a:t>We do not have the ground truth!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19800" y="48768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914774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0526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3748087"/>
            <a:ext cx="18954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77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162800" cy="4648200"/>
          </a:xfrm>
        </p:spPr>
        <p:txBody>
          <a:bodyPr/>
          <a:lstStyle/>
          <a:p>
            <a:r>
              <a:rPr lang="en-US" dirty="0" smtClean="0"/>
              <a:t>Surrounding text is not enough!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2735407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6172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…amphibians?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53" y="4114800"/>
            <a:ext cx="2857500" cy="176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53" y="1936072"/>
            <a:ext cx="25540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382000" cy="4495800"/>
          </a:xfrm>
        </p:spPr>
        <p:txBody>
          <a:bodyPr/>
          <a:lstStyle/>
          <a:p>
            <a:r>
              <a:rPr lang="en-US" dirty="0" smtClean="0"/>
              <a:t>Make some</a:t>
            </a:r>
            <a:r>
              <a:rPr lang="en-US" b="1" dirty="0" smtClean="0"/>
              <a:t> useful assumptions </a:t>
            </a:r>
            <a:r>
              <a:rPr lang="en-US" dirty="0" smtClean="0"/>
              <a:t>about relevant results.</a:t>
            </a:r>
          </a:p>
          <a:p>
            <a:endParaRPr lang="en-US" dirty="0" smtClean="0"/>
          </a:p>
          <a:p>
            <a:r>
              <a:rPr lang="en-US" dirty="0" smtClean="0"/>
              <a:t>Construct a set of </a:t>
            </a:r>
            <a:r>
              <a:rPr lang="en-US" b="1" dirty="0" smtClean="0"/>
              <a:t>visual features </a:t>
            </a:r>
            <a:r>
              <a:rPr lang="en-US" dirty="0" smtClean="0"/>
              <a:t>based on these assumptions.</a:t>
            </a:r>
          </a:p>
          <a:p>
            <a:endParaRPr lang="en-US" dirty="0"/>
          </a:p>
          <a:p>
            <a:r>
              <a:rPr lang="en-US" dirty="0" smtClean="0"/>
              <a:t>Propose a framework for training a machine learning algorithm to judge search results using these features.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3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 better search result will rank </a:t>
            </a:r>
            <a:r>
              <a:rPr lang="en-US" b="1" dirty="0" smtClean="0"/>
              <a:t>relevant images higher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can identify differences in the visual distribution of relevant and irrelevant images.</a:t>
            </a:r>
          </a:p>
        </p:txBody>
      </p:sp>
      <p:pic>
        <p:nvPicPr>
          <p:cNvPr id="2056" name="Picture 8" descr="G:\workspace\ImageRetriever\images\package\package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990850"/>
            <a:ext cx="1321928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G:\workspace\ImageRetriever\images\package\packag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29" y="2990850"/>
            <a:ext cx="1406524" cy="105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:\workspace\ImageRetriever\images\package\package_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53" y="3017505"/>
            <a:ext cx="1272047" cy="10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G:\workspace\ImageRetriever\images\package\package_1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6598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:\workspace\ImageRetriever\images\package\package_19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056" y="2963747"/>
            <a:ext cx="1607344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G:\workspace\ImageRetriever\images\package\package_1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96596"/>
            <a:ext cx="1193253" cy="116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267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3 and Bottom 3 results returned for query “package”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Similarity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Relevant-relevant image pairs share higher visual similarity than relevant-irrelevant and irrelevant-irrelevant image pairs.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99" y="3219985"/>
            <a:ext cx="1143000" cy="912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83" y="3180275"/>
            <a:ext cx="1190286" cy="952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52" y="3184271"/>
            <a:ext cx="1371600" cy="1058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915" y="3180275"/>
            <a:ext cx="1340117" cy="108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83" y="3187764"/>
            <a:ext cx="1442422" cy="1080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21037"/>
            <a:ext cx="1081701" cy="1081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04" y="4890938"/>
            <a:ext cx="1681397" cy="1228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01" y="4871783"/>
            <a:ext cx="1552514" cy="1180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58" y="4974865"/>
            <a:ext cx="1586241" cy="1154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495800"/>
            <a:ext cx="1150536" cy="16538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59018" y="4414752"/>
            <a:ext cx="225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5 Relevant “Brain”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82818" y="6128367"/>
            <a:ext cx="263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5 Irrelevant “Brain”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2532</TotalTime>
  <Words>1054</Words>
  <Application>Microsoft Office PowerPoint</Application>
  <PresentationFormat>On-screen Show (4:3)</PresentationFormat>
  <Paragraphs>438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Median</vt:lpstr>
      <vt:lpstr>Learning to Judge  Image Search Results for Synonymous Queries</vt:lpstr>
      <vt:lpstr>The Problem</vt:lpstr>
      <vt:lpstr>Example</vt:lpstr>
      <vt:lpstr>The Problem</vt:lpstr>
      <vt:lpstr>Challenges</vt:lpstr>
      <vt:lpstr>Challenges</vt:lpstr>
      <vt:lpstr>Our Approach</vt:lpstr>
      <vt:lpstr>Assumptions</vt:lpstr>
      <vt:lpstr>Visual Similarity Assumption</vt:lpstr>
      <vt:lpstr>Visual Density Assumption</vt:lpstr>
      <vt:lpstr>The Approach</vt:lpstr>
      <vt:lpstr>Training Set</vt:lpstr>
      <vt:lpstr>Training Set</vt:lpstr>
      <vt:lpstr>The Approach</vt:lpstr>
      <vt:lpstr>Visual Characteristic Extraction</vt:lpstr>
      <vt:lpstr>Visual Characteristic Extraction</vt:lpstr>
      <vt:lpstr>The Approach</vt:lpstr>
      <vt:lpstr>Feature Construction</vt:lpstr>
      <vt:lpstr> Feature Construction</vt:lpstr>
      <vt:lpstr>The Approach</vt:lpstr>
      <vt:lpstr>RankSVM Algorithm</vt:lpstr>
      <vt:lpstr>The Approach</vt:lpstr>
      <vt:lpstr>Testing Set Prediction</vt:lpstr>
      <vt:lpstr>Contributions</vt:lpstr>
      <vt:lpstr>Other Applications</vt:lpstr>
      <vt:lpstr>Other Applications</vt:lpstr>
      <vt:lpstr>Future Work</vt:lpstr>
      <vt:lpstr>Acknowledgements 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to Judge  Image Search Results for Synonymous Queries</dc:title>
  <dc:creator>csdept</dc:creator>
  <cp:lastModifiedBy>csdept</cp:lastModifiedBy>
  <cp:revision>69</cp:revision>
  <dcterms:created xsi:type="dcterms:W3CDTF">2011-07-29T12:32:36Z</dcterms:created>
  <dcterms:modified xsi:type="dcterms:W3CDTF">2011-08-03T08:43:14Z</dcterms:modified>
</cp:coreProperties>
</file>