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57" r:id="rId6"/>
    <p:sldId id="260" r:id="rId7"/>
    <p:sldId id="261" r:id="rId8"/>
    <p:sldId id="262" r:id="rId9"/>
    <p:sldId id="269" r:id="rId10"/>
    <p:sldId id="270" r:id="rId11"/>
    <p:sldId id="273" r:id="rId12"/>
    <p:sldId id="263" r:id="rId13"/>
    <p:sldId id="264" r:id="rId14"/>
    <p:sldId id="265" r:id="rId15"/>
    <p:sldId id="266" r:id="rId16"/>
    <p:sldId id="267" r:id="rId17"/>
    <p:sldId id="274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2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51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18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70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1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9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1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7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343E-DF93-490C-BE3D-430D5426401B}" type="datetimeFigureOut">
              <a:rPr lang="en-US" smtClean="0"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BAE15-C6C0-456D-AB95-3210813C3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8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Forming a ranked list using mined, pairwise comparisons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5562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Reed A. Coke, David C. </a:t>
            </a:r>
            <a:r>
              <a:rPr lang="en-US" dirty="0" err="1" smtClean="0"/>
              <a:t>Anastasiu</a:t>
            </a:r>
            <a:r>
              <a:rPr lang="en-US" dirty="0" smtClean="0"/>
              <a:t>, Byron J. </a:t>
            </a:r>
            <a:r>
              <a:rPr lang="en-US" dirty="0" err="1" smtClean="0"/>
              <a:t>Gao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82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Case: Ellipsis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Wolves </a:t>
            </a:r>
            <a:r>
              <a:rPr lang="en-US" sz="2000" dirty="0"/>
              <a:t>are </a:t>
            </a:r>
            <a:r>
              <a:rPr lang="en-US" sz="2000" dirty="0" smtClean="0"/>
              <a:t>big. However</a:t>
            </a:r>
            <a:r>
              <a:rPr lang="en-US" sz="2000" dirty="0"/>
              <a:t>, jaguars are bigger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Wolves </a:t>
            </a:r>
            <a:r>
              <a:rPr lang="en-US" sz="2000" dirty="0"/>
              <a:t>are big</a:t>
            </a:r>
            <a:r>
              <a:rPr lang="en-US" sz="2000" dirty="0" smtClean="0"/>
              <a:t>. Jaguars </a:t>
            </a:r>
            <a:r>
              <a:rPr lang="en-US" sz="2000" dirty="0"/>
              <a:t>are bigger</a:t>
            </a:r>
            <a:r>
              <a:rPr lang="en-US" sz="2000" dirty="0" smtClean="0"/>
              <a:t>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Wolves </a:t>
            </a:r>
            <a:r>
              <a:rPr lang="en-US" sz="2000" dirty="0"/>
              <a:t>are </a:t>
            </a:r>
            <a:r>
              <a:rPr lang="en-US" sz="2000" dirty="0" smtClean="0"/>
              <a:t>annoying, but </a:t>
            </a:r>
            <a:r>
              <a:rPr lang="en-US" sz="2000" dirty="0"/>
              <a:t>don't get me started on coyotes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Wolves are annoying, but turtles aren’t.</a:t>
            </a:r>
          </a:p>
          <a:p>
            <a:pPr lvl="1"/>
            <a:r>
              <a:rPr lang="en-US" sz="2000" dirty="0" smtClean="0"/>
              <a:t>Wolves are annoying and turtles aren’t.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1210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track of all nouns</a:t>
            </a:r>
          </a:p>
          <a:p>
            <a:r>
              <a:rPr lang="en-US" dirty="0" smtClean="0"/>
              <a:t>Score is affected by </a:t>
            </a:r>
            <a:r>
              <a:rPr lang="en-US" dirty="0" err="1" smtClean="0"/>
              <a:t>recency</a:t>
            </a:r>
            <a:r>
              <a:rPr lang="en-US" dirty="0" smtClean="0"/>
              <a:t> and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2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86% of time, people mention the noun that they prefer first.</a:t>
            </a:r>
          </a:p>
          <a:p>
            <a:pPr lvl="1"/>
            <a:r>
              <a:rPr lang="en-US" dirty="0" smtClean="0"/>
              <a:t>i.e. n1 is better than n2, not n2 is worse than n1</a:t>
            </a:r>
          </a:p>
          <a:p>
            <a:pPr lvl="1"/>
            <a:r>
              <a:rPr lang="en-US" dirty="0" smtClean="0"/>
              <a:t>Better methods have been found, but not quicker ones</a:t>
            </a:r>
            <a:endParaRPr lang="en-US" dirty="0"/>
          </a:p>
          <a:p>
            <a:r>
              <a:rPr lang="en-US" dirty="0" smtClean="0"/>
              <a:t>Ultimately, will need a list of + and – comparisons</a:t>
            </a:r>
          </a:p>
          <a:p>
            <a:pPr lvl="1"/>
            <a:r>
              <a:rPr lang="en-US" dirty="0" smtClean="0"/>
              <a:t>This will have to be done by domain:</a:t>
            </a:r>
          </a:p>
          <a:p>
            <a:pPr lvl="2"/>
            <a:r>
              <a:rPr lang="en-US" dirty="0" smtClean="0"/>
              <a:t>Rocky has fought more than </a:t>
            </a:r>
            <a:r>
              <a:rPr lang="en-US" dirty="0" err="1" smtClean="0"/>
              <a:t>Drago</a:t>
            </a:r>
            <a:r>
              <a:rPr lang="en-US" dirty="0" smtClean="0"/>
              <a:t>. (+)</a:t>
            </a:r>
          </a:p>
          <a:p>
            <a:pPr lvl="2"/>
            <a:r>
              <a:rPr lang="en-US" dirty="0" smtClean="0"/>
              <a:t>My son has fought more than your son. (-)</a:t>
            </a:r>
          </a:p>
        </p:txBody>
      </p:sp>
    </p:spTree>
    <p:extLst>
      <p:ext uri="{BB962C8B-B14F-4D97-AF65-F5344CB8AC3E}">
        <p14:creationId xmlns:p14="http://schemas.microsoft.com/office/powerpoint/2010/main" val="761119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Ranking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graph with weight edges</a:t>
            </a:r>
          </a:p>
          <a:p>
            <a:r>
              <a:rPr lang="en-US" dirty="0" smtClean="0"/>
              <a:t>Brute force the score of the path from each node to every other node within the connected component</a:t>
            </a:r>
          </a:p>
          <a:p>
            <a:r>
              <a:rPr lang="en-US" dirty="0" smtClean="0"/>
              <a:t>This results in a ranked list for each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03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Still slow </a:t>
            </a:r>
            <a:endParaRPr lang="en-US" dirty="0" smtClean="0"/>
          </a:p>
          <a:p>
            <a:r>
              <a:rPr lang="en-US" dirty="0" smtClean="0"/>
              <a:t>Query </a:t>
            </a:r>
            <a:r>
              <a:rPr lang="en-US" dirty="0" smtClean="0"/>
              <a:t>parsing needs experiments to determine just how many queries are needed per pair</a:t>
            </a:r>
          </a:p>
          <a:p>
            <a:r>
              <a:rPr lang="en-US" dirty="0" smtClean="0"/>
              <a:t>System is untested as a whole. Must be tested on a closed set of docs to determined total precision/recall</a:t>
            </a:r>
            <a:endParaRPr lang="en-US" dirty="0" smtClean="0"/>
          </a:p>
          <a:p>
            <a:r>
              <a:rPr lang="en-US" dirty="0" smtClean="0"/>
              <a:t>Comparison evaluation could be more graceful</a:t>
            </a:r>
          </a:p>
          <a:p>
            <a:r>
              <a:rPr lang="en-US" dirty="0" smtClean="0"/>
              <a:t>Graph traversal algorithm could be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56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PAIRS has several interesting applications</a:t>
            </a:r>
          </a:p>
          <a:p>
            <a:pPr lvl="1"/>
            <a:r>
              <a:rPr lang="en-US" dirty="0" smtClean="0"/>
              <a:t>College decisions</a:t>
            </a:r>
          </a:p>
          <a:p>
            <a:pPr lvl="1"/>
            <a:r>
              <a:rPr lang="en-US" dirty="0" smtClean="0"/>
              <a:t>Product comparison</a:t>
            </a:r>
          </a:p>
          <a:p>
            <a:pPr lvl="1"/>
            <a:r>
              <a:rPr lang="en-US" dirty="0" smtClean="0"/>
              <a:t>Any sort of popularity contest</a:t>
            </a:r>
          </a:p>
          <a:p>
            <a:pPr lvl="1"/>
            <a:r>
              <a:rPr lang="en-US" dirty="0" smtClean="0"/>
              <a:t>Taking a majority vote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79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Polishing each component of </a:t>
            </a:r>
            <a:r>
              <a:rPr lang="en-US" dirty="0" smtClean="0"/>
              <a:t>PAIRS</a:t>
            </a:r>
          </a:p>
          <a:p>
            <a:r>
              <a:rPr lang="en-US" dirty="0" smtClean="0"/>
              <a:t>Testing PAIRS on a closed system</a:t>
            </a:r>
            <a:endParaRPr lang="en-US" dirty="0" smtClean="0"/>
          </a:p>
          <a:p>
            <a:r>
              <a:rPr lang="en-US" dirty="0" err="1" smtClean="0"/>
              <a:t>BridgeFinder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2420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PAIRS was </a:t>
            </a:r>
            <a:r>
              <a:rPr lang="en-US" dirty="0" smtClean="0"/>
              <a:t>built from the ground up. The only pre-programmed component of PAIRS was the Stanford POS tagger.</a:t>
            </a:r>
            <a:endParaRPr lang="en-US" dirty="0" smtClean="0"/>
          </a:p>
          <a:p>
            <a:r>
              <a:rPr lang="en-US" dirty="0" smtClean="0"/>
              <a:t>Things I learned about research</a:t>
            </a:r>
          </a:p>
          <a:p>
            <a:pPr lvl="1"/>
            <a:r>
              <a:rPr lang="en-US" dirty="0" smtClean="0"/>
              <a:t>How to formulate a research topic</a:t>
            </a:r>
          </a:p>
          <a:p>
            <a:pPr lvl="1"/>
            <a:r>
              <a:rPr lang="en-US" dirty="0" smtClean="0"/>
              <a:t>How to research previous work in a topic</a:t>
            </a:r>
          </a:p>
          <a:p>
            <a:pPr lvl="1"/>
            <a:r>
              <a:rPr lang="en-US" dirty="0" smtClean="0"/>
              <a:t>Experimentation</a:t>
            </a:r>
          </a:p>
          <a:p>
            <a:pPr lvl="1"/>
            <a:r>
              <a:rPr lang="en-US" dirty="0" smtClean="0"/>
              <a:t>How to write a technical report</a:t>
            </a:r>
          </a:p>
          <a:p>
            <a:pPr lvl="1"/>
            <a:r>
              <a:rPr lang="en-US" dirty="0" smtClean="0"/>
              <a:t>How to give a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90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200" dirty="0"/>
              <a:t>[1] X. Ding and B. Liu. The utility of </a:t>
            </a:r>
            <a:r>
              <a:rPr lang="en-US" sz="1200" dirty="0" smtClean="0"/>
              <a:t>linguistic </a:t>
            </a:r>
            <a:r>
              <a:rPr lang="en-US" sz="1200" dirty="0"/>
              <a:t>rules in opinion mining. In </a:t>
            </a:r>
            <a:r>
              <a:rPr lang="en-US" sz="1200" dirty="0" smtClean="0"/>
              <a:t>Proceedings </a:t>
            </a:r>
            <a:r>
              <a:rPr lang="en-US" sz="1200" dirty="0"/>
              <a:t>of the 30th annual </a:t>
            </a:r>
            <a:r>
              <a:rPr lang="en-US" sz="1200" dirty="0" smtClean="0"/>
              <a:t>international ACM </a:t>
            </a:r>
            <a:r>
              <a:rPr lang="en-US" sz="1200" dirty="0"/>
              <a:t>SIGIR conference on Research </a:t>
            </a:r>
            <a:r>
              <a:rPr lang="en-US" sz="1200" dirty="0" smtClean="0"/>
              <a:t>and development </a:t>
            </a:r>
            <a:r>
              <a:rPr lang="en-US" sz="1200" dirty="0"/>
              <a:t>in information retrieval, </a:t>
            </a:r>
            <a:r>
              <a:rPr lang="en-US" sz="1200" dirty="0" smtClean="0"/>
              <a:t>SIGIR </a:t>
            </a:r>
            <a:r>
              <a:rPr lang="en-US" sz="1200" dirty="0"/>
              <a:t>'07, pages 811{812, New York, </a:t>
            </a:r>
            <a:r>
              <a:rPr lang="en-US" sz="1200" dirty="0" smtClean="0"/>
              <a:t>NY, USA</a:t>
            </a:r>
            <a:r>
              <a:rPr lang="en-US" sz="1200" dirty="0"/>
              <a:t>, 2007. ACM.</a:t>
            </a:r>
          </a:p>
          <a:p>
            <a:r>
              <a:rPr lang="en-US" sz="1200" dirty="0"/>
              <a:t>[2] X. Ding, B. Liu, and P. S. Yu. A </a:t>
            </a:r>
            <a:r>
              <a:rPr lang="en-US" sz="1200" dirty="0" smtClean="0"/>
              <a:t>holistic lexicon-based </a:t>
            </a:r>
            <a:r>
              <a:rPr lang="en-US" sz="1200" dirty="0"/>
              <a:t>approach to opinion </a:t>
            </a:r>
            <a:r>
              <a:rPr lang="en-US" sz="1200" dirty="0" smtClean="0"/>
              <a:t>mining</a:t>
            </a:r>
            <a:r>
              <a:rPr lang="en-US" sz="1200" dirty="0"/>
              <a:t>. In Proceedings of the </a:t>
            </a:r>
            <a:r>
              <a:rPr lang="en-US" sz="1200" dirty="0" smtClean="0"/>
              <a:t>international conference </a:t>
            </a:r>
            <a:r>
              <a:rPr lang="en-US" sz="1200" dirty="0"/>
              <a:t>on Web search and web </a:t>
            </a:r>
            <a:r>
              <a:rPr lang="en-US" sz="1200" dirty="0" smtClean="0"/>
              <a:t>data mining</a:t>
            </a:r>
            <a:r>
              <a:rPr lang="en-US" sz="1200" dirty="0"/>
              <a:t>, WSDM '08, pages 231{240, </a:t>
            </a:r>
            <a:r>
              <a:rPr lang="en-US" sz="1200" dirty="0" smtClean="0"/>
              <a:t>New York</a:t>
            </a:r>
            <a:r>
              <a:rPr lang="en-US" sz="1200" dirty="0"/>
              <a:t>, NY, USA, 2008. ACM.</a:t>
            </a:r>
          </a:p>
          <a:p>
            <a:r>
              <a:rPr lang="en-US" sz="1200" dirty="0"/>
              <a:t>[3] M. </a:t>
            </a:r>
            <a:r>
              <a:rPr lang="en-US" sz="1200" dirty="0" err="1"/>
              <a:t>Ganapathibhotla</a:t>
            </a:r>
            <a:r>
              <a:rPr lang="en-US" sz="1200" dirty="0"/>
              <a:t> and B. Liu. </a:t>
            </a:r>
            <a:r>
              <a:rPr lang="en-US" sz="1200" dirty="0" smtClean="0"/>
              <a:t>Mining </a:t>
            </a:r>
            <a:r>
              <a:rPr lang="en-US" sz="1200" dirty="0"/>
              <a:t>opinions in comparative </a:t>
            </a:r>
            <a:r>
              <a:rPr lang="en-US" sz="1200" dirty="0" smtClean="0"/>
              <a:t>sentences. In </a:t>
            </a:r>
            <a:r>
              <a:rPr lang="en-US" sz="1200" dirty="0"/>
              <a:t>Proceedings of the 22nd </a:t>
            </a:r>
            <a:r>
              <a:rPr lang="en-US" sz="1200" dirty="0" smtClean="0"/>
              <a:t>International Conference </a:t>
            </a:r>
            <a:r>
              <a:rPr lang="en-US" sz="1200" dirty="0"/>
              <a:t>on Computational </a:t>
            </a:r>
            <a:r>
              <a:rPr lang="en-US" sz="1200" dirty="0" smtClean="0"/>
              <a:t>Linguistics </a:t>
            </a:r>
            <a:r>
              <a:rPr lang="en-US" sz="1200" dirty="0"/>
              <a:t>- Volume 1, COLING '08, </a:t>
            </a:r>
            <a:r>
              <a:rPr lang="en-US" sz="1200" dirty="0" smtClean="0"/>
              <a:t>pages </a:t>
            </a:r>
            <a:r>
              <a:rPr lang="de-DE" sz="1200" dirty="0" smtClean="0"/>
              <a:t>241{248</a:t>
            </a:r>
            <a:r>
              <a:rPr lang="de-DE" sz="1200" dirty="0"/>
              <a:t>, Stroudsburg, PA, USA, </a:t>
            </a:r>
            <a:r>
              <a:rPr lang="de-DE" sz="1200" dirty="0" smtClean="0"/>
              <a:t>2008. </a:t>
            </a:r>
            <a:r>
              <a:rPr lang="en-US" sz="1200" dirty="0" smtClean="0"/>
              <a:t>Association </a:t>
            </a:r>
            <a:r>
              <a:rPr lang="en-US" sz="1200" dirty="0"/>
              <a:t>for Computational </a:t>
            </a:r>
            <a:r>
              <a:rPr lang="en-US" sz="1200" dirty="0" smtClean="0"/>
              <a:t>Linguistics</a:t>
            </a:r>
            <a:r>
              <a:rPr lang="en-US" sz="1200" dirty="0"/>
              <a:t>.</a:t>
            </a:r>
          </a:p>
          <a:p>
            <a:r>
              <a:rPr lang="en-US" sz="1200" dirty="0"/>
              <a:t>[4] A. Go, R. </a:t>
            </a:r>
            <a:r>
              <a:rPr lang="en-US" sz="1200" dirty="0" err="1"/>
              <a:t>Bhayani</a:t>
            </a:r>
            <a:r>
              <a:rPr lang="en-US" sz="1200" dirty="0"/>
              <a:t>, and L. Huang. </a:t>
            </a:r>
            <a:r>
              <a:rPr lang="en-US" sz="1200" dirty="0" smtClean="0"/>
              <a:t>Twitter </a:t>
            </a:r>
            <a:r>
              <a:rPr lang="en-US" sz="1200" dirty="0"/>
              <a:t>sentiment </a:t>
            </a:r>
            <a:r>
              <a:rPr lang="en-US" sz="1200" dirty="0" smtClean="0"/>
              <a:t>classification </a:t>
            </a:r>
            <a:r>
              <a:rPr lang="en-US" sz="1200" dirty="0"/>
              <a:t>using </a:t>
            </a:r>
            <a:r>
              <a:rPr lang="en-US" sz="1200" dirty="0" smtClean="0"/>
              <a:t>distant supervision</a:t>
            </a:r>
            <a:r>
              <a:rPr lang="en-US" sz="1200" dirty="0"/>
              <a:t>. Technical report, </a:t>
            </a:r>
            <a:r>
              <a:rPr lang="en-US" sz="1200" dirty="0" smtClean="0"/>
              <a:t>Stanford University</a:t>
            </a:r>
            <a:r>
              <a:rPr lang="en-US" sz="1200" dirty="0"/>
              <a:t>, 2010.</a:t>
            </a:r>
          </a:p>
          <a:p>
            <a:r>
              <a:rPr lang="en-US" sz="1200" dirty="0"/>
              <a:t>[5] M. Hu and B. Liu. Mining and </a:t>
            </a:r>
            <a:r>
              <a:rPr lang="en-US" sz="1200" dirty="0" smtClean="0"/>
              <a:t>summarizing </a:t>
            </a:r>
            <a:r>
              <a:rPr lang="en-US" sz="1200" dirty="0"/>
              <a:t>customer reviews. In </a:t>
            </a:r>
            <a:r>
              <a:rPr lang="en-US" sz="1200" dirty="0" smtClean="0"/>
              <a:t>Proceedings </a:t>
            </a:r>
            <a:r>
              <a:rPr lang="en-US" sz="1200" dirty="0"/>
              <a:t>of the tenth ACM SIGKDD </a:t>
            </a:r>
            <a:r>
              <a:rPr lang="en-US" sz="1200" dirty="0" smtClean="0"/>
              <a:t>international </a:t>
            </a:r>
            <a:r>
              <a:rPr lang="en-US" sz="1200" dirty="0"/>
              <a:t>conference on Knowledge </a:t>
            </a:r>
            <a:r>
              <a:rPr lang="en-US" sz="1200" dirty="0" smtClean="0"/>
              <a:t>discovery </a:t>
            </a:r>
            <a:r>
              <a:rPr lang="en-US" sz="1200" dirty="0"/>
              <a:t>and data mining, KDD '04, </a:t>
            </a:r>
            <a:r>
              <a:rPr lang="en-US" sz="1200" dirty="0" smtClean="0"/>
              <a:t>pages 168{177</a:t>
            </a:r>
            <a:r>
              <a:rPr lang="en-US" sz="1200" dirty="0"/>
              <a:t>, New York, NY, USA, </a:t>
            </a:r>
            <a:r>
              <a:rPr lang="en-US" sz="1200" dirty="0" smtClean="0"/>
              <a:t>2004. ACM</a:t>
            </a:r>
            <a:r>
              <a:rPr lang="en-US" sz="1200" dirty="0"/>
              <a:t>.</a:t>
            </a:r>
          </a:p>
          <a:p>
            <a:r>
              <a:rPr lang="en-US" sz="1200" dirty="0"/>
              <a:t>[6] N. Jindal and B. Liu. Identifying </a:t>
            </a:r>
            <a:r>
              <a:rPr lang="en-US" sz="1200" dirty="0" smtClean="0"/>
              <a:t>comparative </a:t>
            </a:r>
            <a:r>
              <a:rPr lang="en-US" sz="1200" dirty="0"/>
              <a:t>sentences in text documents. </a:t>
            </a:r>
            <a:r>
              <a:rPr lang="en-US" sz="1200" dirty="0" smtClean="0"/>
              <a:t>In Proceedings </a:t>
            </a:r>
            <a:r>
              <a:rPr lang="en-US" sz="1200" dirty="0"/>
              <a:t>of the 29th annual </a:t>
            </a:r>
            <a:r>
              <a:rPr lang="en-US" sz="1200" dirty="0" smtClean="0"/>
              <a:t>international </a:t>
            </a:r>
            <a:r>
              <a:rPr lang="en-US" sz="1200" dirty="0"/>
              <a:t>ACM SIGIR conference on </a:t>
            </a:r>
            <a:r>
              <a:rPr lang="en-US" sz="1200" dirty="0" smtClean="0"/>
              <a:t>Research </a:t>
            </a:r>
            <a:r>
              <a:rPr lang="en-US" sz="1200" dirty="0"/>
              <a:t>and development in </a:t>
            </a:r>
            <a:r>
              <a:rPr lang="en-US" sz="1200" dirty="0" smtClean="0"/>
              <a:t>information </a:t>
            </a:r>
            <a:r>
              <a:rPr lang="fr-FR" sz="1200" dirty="0" err="1" smtClean="0"/>
              <a:t>retrieval</a:t>
            </a:r>
            <a:r>
              <a:rPr lang="fr-FR" sz="1200" dirty="0"/>
              <a:t>, SIGIR '06, pages 244{251, </a:t>
            </a:r>
            <a:r>
              <a:rPr lang="fr-FR" sz="1200" dirty="0" smtClean="0"/>
              <a:t>New </a:t>
            </a:r>
            <a:r>
              <a:rPr lang="en-US" sz="1200" dirty="0" smtClean="0"/>
              <a:t>York</a:t>
            </a:r>
            <a:r>
              <a:rPr lang="en-US" sz="1200" dirty="0"/>
              <a:t>, NY, USA, 2006. ACM.</a:t>
            </a:r>
          </a:p>
          <a:p>
            <a:r>
              <a:rPr lang="en-US" sz="1200" dirty="0"/>
              <a:t>[7] N. Jindal and B. Liu. Mining </a:t>
            </a:r>
            <a:r>
              <a:rPr lang="en-US" sz="1200" dirty="0" smtClean="0"/>
              <a:t>comparative </a:t>
            </a:r>
            <a:r>
              <a:rPr lang="en-US" sz="1200" dirty="0"/>
              <a:t>sentences and relations. </a:t>
            </a:r>
            <a:r>
              <a:rPr lang="en-US" sz="1200" dirty="0" smtClean="0"/>
              <a:t>In AAAI'06</a:t>
            </a:r>
            <a:r>
              <a:rPr lang="en-US" sz="1200" dirty="0"/>
              <a:t>, pages {1{1, 2006.</a:t>
            </a:r>
          </a:p>
          <a:p>
            <a:r>
              <a:rPr lang="en-US" sz="1200" dirty="0"/>
              <a:t>[8] B. Liu. Web Data Mining. </a:t>
            </a:r>
            <a:r>
              <a:rPr lang="en-US" sz="1200" dirty="0" smtClean="0"/>
              <a:t>Springer, 2008</a:t>
            </a:r>
            <a:r>
              <a:rPr lang="en-US" sz="1200" dirty="0"/>
              <a:t>.</a:t>
            </a:r>
          </a:p>
          <a:p>
            <a:r>
              <a:rPr lang="sv-SE" sz="1200" dirty="0"/>
              <a:t>[9] K. Toutanova, D. Klein, C. D. </a:t>
            </a:r>
            <a:r>
              <a:rPr lang="sv-SE" sz="1200" dirty="0" smtClean="0"/>
              <a:t>Man</a:t>
            </a:r>
            <a:r>
              <a:rPr lang="en-US" sz="1200" dirty="0" err="1" smtClean="0"/>
              <a:t>ning</a:t>
            </a:r>
            <a:r>
              <a:rPr lang="en-US" sz="1200" dirty="0"/>
              <a:t>, and Y. Singer. Feature-rich </a:t>
            </a:r>
            <a:r>
              <a:rPr lang="en-US" sz="1200" dirty="0" smtClean="0"/>
              <a:t>part-of-speech </a:t>
            </a:r>
            <a:r>
              <a:rPr lang="en-US" sz="1200" dirty="0"/>
              <a:t>tagging with a cyclic </a:t>
            </a:r>
            <a:r>
              <a:rPr lang="en-US" sz="1200" dirty="0" smtClean="0"/>
              <a:t>dependency </a:t>
            </a:r>
            <a:r>
              <a:rPr lang="en-US" sz="1200" dirty="0"/>
              <a:t>network. In Proceedings of </a:t>
            </a:r>
            <a:r>
              <a:rPr lang="en-US" sz="1200" dirty="0" smtClean="0"/>
              <a:t>the 2003 </a:t>
            </a:r>
            <a:r>
              <a:rPr lang="en-US" sz="1200" dirty="0"/>
              <a:t>Conference of the North </a:t>
            </a:r>
            <a:r>
              <a:rPr lang="en-US" sz="1200" dirty="0" smtClean="0"/>
              <a:t>American </a:t>
            </a:r>
            <a:r>
              <a:rPr lang="en-US" sz="1200" dirty="0"/>
              <a:t>Chapter of the Association for </a:t>
            </a:r>
            <a:r>
              <a:rPr lang="en-US" sz="1200" dirty="0" smtClean="0"/>
              <a:t>Computational </a:t>
            </a:r>
            <a:r>
              <a:rPr lang="en-US" sz="1200" dirty="0"/>
              <a:t>Linguistics on Human </a:t>
            </a:r>
            <a:r>
              <a:rPr lang="en-US" sz="1200" dirty="0" smtClean="0"/>
              <a:t>Language </a:t>
            </a:r>
            <a:r>
              <a:rPr lang="en-US" sz="1200" dirty="0"/>
              <a:t>Technology - Volume 1, </a:t>
            </a:r>
            <a:r>
              <a:rPr lang="en-US" sz="1200" dirty="0" smtClean="0"/>
              <a:t>NAACL </a:t>
            </a:r>
            <a:r>
              <a:rPr lang="nl-NL" sz="1200" dirty="0" smtClean="0"/>
              <a:t>'03</a:t>
            </a:r>
            <a:r>
              <a:rPr lang="nl-NL" sz="1200" dirty="0"/>
              <a:t>, pages 173{180, Stroudsburg, </a:t>
            </a:r>
            <a:r>
              <a:rPr lang="nl-NL" sz="1200" dirty="0" smtClean="0"/>
              <a:t>PA, </a:t>
            </a:r>
            <a:r>
              <a:rPr lang="it-IT" sz="1200" dirty="0" smtClean="0"/>
              <a:t>USA</a:t>
            </a:r>
            <a:r>
              <a:rPr lang="it-IT" sz="1200" dirty="0"/>
              <a:t>, 2003. Association for </a:t>
            </a:r>
            <a:r>
              <a:rPr lang="it-IT" sz="1200" dirty="0" smtClean="0"/>
              <a:t>Computa</a:t>
            </a:r>
            <a:r>
              <a:rPr lang="en-US" sz="1200" dirty="0" err="1" smtClean="0"/>
              <a:t>tional</a:t>
            </a:r>
            <a:r>
              <a:rPr lang="en-US" sz="1200" dirty="0" smtClean="0"/>
              <a:t> Linguistics. 10</a:t>
            </a:r>
            <a:endParaRPr lang="en-US" sz="1200" dirty="0"/>
          </a:p>
          <a:p>
            <a:r>
              <a:rPr lang="sv-SE" sz="1200" dirty="0"/>
              <a:t>[10] K. Toutanova and C. D. Manning. </a:t>
            </a:r>
            <a:r>
              <a:rPr lang="sv-SE" sz="1200" dirty="0" smtClean="0"/>
              <a:t>En</a:t>
            </a:r>
            <a:r>
              <a:rPr lang="en-US" sz="1200" dirty="0" err="1" smtClean="0"/>
              <a:t>riching</a:t>
            </a:r>
            <a:r>
              <a:rPr lang="en-US" sz="1200" dirty="0" smtClean="0"/>
              <a:t> </a:t>
            </a:r>
            <a:r>
              <a:rPr lang="en-US" sz="1200" dirty="0"/>
              <a:t>the knowledge sources used in </a:t>
            </a:r>
            <a:r>
              <a:rPr lang="en-US" sz="1200" dirty="0" smtClean="0"/>
              <a:t>a maximum </a:t>
            </a:r>
            <a:r>
              <a:rPr lang="en-US" sz="1200" dirty="0"/>
              <a:t>entropy part-of-speech </a:t>
            </a:r>
            <a:r>
              <a:rPr lang="en-US" sz="1200" dirty="0" smtClean="0"/>
              <a:t>tagger. In </a:t>
            </a:r>
            <a:r>
              <a:rPr lang="en-US" sz="1200" dirty="0"/>
              <a:t>Proceedings of the 2000 Joint </a:t>
            </a:r>
            <a:r>
              <a:rPr lang="en-US" sz="1200" dirty="0" smtClean="0"/>
              <a:t>SIGDAT </a:t>
            </a:r>
            <a:r>
              <a:rPr lang="en-US" sz="1200" dirty="0"/>
              <a:t>conference on Empirical </a:t>
            </a:r>
            <a:r>
              <a:rPr lang="en-US" sz="1200" dirty="0" smtClean="0"/>
              <a:t>methods in </a:t>
            </a:r>
            <a:r>
              <a:rPr lang="en-US" sz="1200" dirty="0"/>
              <a:t>natural language processing and </a:t>
            </a:r>
            <a:r>
              <a:rPr lang="en-US" sz="1200" dirty="0" smtClean="0"/>
              <a:t>very large </a:t>
            </a:r>
            <a:r>
              <a:rPr lang="en-US" sz="1200" dirty="0"/>
              <a:t>corpora: held in conjunction </a:t>
            </a:r>
            <a:r>
              <a:rPr lang="en-US" sz="1200" dirty="0" smtClean="0"/>
              <a:t>with the </a:t>
            </a:r>
            <a:r>
              <a:rPr lang="en-US" sz="1200" dirty="0"/>
              <a:t>38th Annual Meeting of the </a:t>
            </a:r>
            <a:r>
              <a:rPr lang="en-US" sz="1200" dirty="0" smtClean="0"/>
              <a:t>Association </a:t>
            </a:r>
            <a:r>
              <a:rPr lang="en-US" sz="1200" dirty="0"/>
              <a:t>for Computational Linguistics </a:t>
            </a:r>
            <a:r>
              <a:rPr lang="fr-FR" sz="1200" dirty="0" smtClean="0"/>
              <a:t>Volume </a:t>
            </a:r>
            <a:r>
              <a:rPr lang="fr-FR" sz="1200" dirty="0"/>
              <a:t>13, EMNLP '00, pages </a:t>
            </a:r>
            <a:r>
              <a:rPr lang="fr-FR" sz="1200" dirty="0" smtClean="0"/>
              <a:t>63{70, </a:t>
            </a:r>
            <a:r>
              <a:rPr lang="it-IT" sz="1200" dirty="0" smtClean="0"/>
              <a:t>Stroudsburg</a:t>
            </a:r>
            <a:r>
              <a:rPr lang="it-IT" sz="1200" dirty="0"/>
              <a:t>, PA, USA, 2000. </a:t>
            </a:r>
            <a:r>
              <a:rPr lang="it-IT" sz="1200" dirty="0" smtClean="0"/>
              <a:t>Associa</a:t>
            </a:r>
            <a:r>
              <a:rPr lang="en-US" sz="1200" dirty="0" err="1" smtClean="0"/>
              <a:t>tion</a:t>
            </a:r>
            <a:r>
              <a:rPr lang="en-US" sz="1200" dirty="0" smtClean="0"/>
              <a:t> </a:t>
            </a:r>
            <a:r>
              <a:rPr lang="en-US" sz="1200" dirty="0"/>
              <a:t>for Computational Linguistics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4935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914" y="2810095"/>
            <a:ext cx="2106172" cy="2106172"/>
          </a:xfrm>
        </p:spPr>
      </p:pic>
    </p:spTree>
    <p:extLst>
      <p:ext uri="{BB962C8B-B14F-4D97-AF65-F5344CB8AC3E}">
        <p14:creationId xmlns:p14="http://schemas.microsoft.com/office/powerpoint/2010/main" val="314408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Pairwise Automatic Inferential Ranking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3882571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mlab.cs.txstate.edu/pairs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443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list of items, as well as an optional attribute, how best to generate a ranked list in an </a:t>
            </a:r>
            <a:r>
              <a:rPr lang="en-US" u="sng" dirty="0" smtClean="0"/>
              <a:t>online</a:t>
            </a:r>
            <a:r>
              <a:rPr lang="en-US" dirty="0" smtClean="0"/>
              <a:t> system</a:t>
            </a:r>
          </a:p>
          <a:p>
            <a:r>
              <a:rPr lang="en-US" dirty="0" smtClean="0"/>
              <a:t>What is the fastest way to get an accurate result?</a:t>
            </a:r>
          </a:p>
          <a:p>
            <a:r>
              <a:rPr lang="en-US" dirty="0" smtClean="0"/>
              <a:t>What is the most accurate way to get a fast result?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5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NLP techniques are likely the best</a:t>
            </a:r>
          </a:p>
          <a:p>
            <a:r>
              <a:rPr lang="en-US" dirty="0" smtClean="0"/>
              <a:t>Can be very costly time-wise</a:t>
            </a:r>
          </a:p>
          <a:p>
            <a:pPr lvl="1"/>
            <a:r>
              <a:rPr lang="en-US" dirty="0" smtClean="0"/>
              <a:t>Especially with nonstandard grammar of internet</a:t>
            </a:r>
          </a:p>
          <a:p>
            <a:r>
              <a:rPr lang="en-US" dirty="0" smtClean="0"/>
              <a:t>PAIRS is an attempt at finding a balance between speed and 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Query Parsing (fast)</a:t>
            </a:r>
          </a:p>
          <a:p>
            <a:r>
              <a:rPr lang="en-US" dirty="0" smtClean="0"/>
              <a:t>2. Comparison Location (slow)</a:t>
            </a:r>
          </a:p>
          <a:p>
            <a:r>
              <a:rPr lang="en-US" dirty="0" smtClean="0"/>
              <a:t>3. Comparison Evaluation (fast)</a:t>
            </a:r>
          </a:p>
          <a:p>
            <a:r>
              <a:rPr lang="en-US" dirty="0" smtClean="0"/>
              <a:t>4. Ranking (fast)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85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Separates list into pairs:</a:t>
            </a:r>
          </a:p>
          <a:p>
            <a:pPr lvl="1"/>
            <a:r>
              <a:rPr lang="en-US" dirty="0" smtClean="0"/>
              <a:t>i.e. (A, B, C)-&gt;	(A,B), (A,C), (B,C)</a:t>
            </a:r>
          </a:p>
          <a:p>
            <a:pPr lvl="2"/>
            <a:r>
              <a:rPr lang="en-US" dirty="0" smtClean="0"/>
              <a:t>Leads to rapid explosion of searches</a:t>
            </a:r>
          </a:p>
          <a:p>
            <a:r>
              <a:rPr lang="en-US" dirty="0" smtClean="0"/>
              <a:t>Each pair then is expanded into 4 queries</a:t>
            </a:r>
          </a:p>
          <a:p>
            <a:pPr lvl="1"/>
            <a:r>
              <a:rPr lang="en-US" dirty="0" smtClean="0"/>
              <a:t>i.e. “A vs. B”, “A, B”, etc.</a:t>
            </a:r>
          </a:p>
          <a:p>
            <a:r>
              <a:rPr lang="en-US" dirty="0" smtClean="0"/>
              <a:t>Finally, each query is sent alternatingly through Yahoo and Google, thanks to AbstractSearch2</a:t>
            </a:r>
          </a:p>
        </p:txBody>
      </p:sp>
    </p:spTree>
    <p:extLst>
      <p:ext uri="{BB962C8B-B14F-4D97-AF65-F5344CB8AC3E}">
        <p14:creationId xmlns:p14="http://schemas.microsoft.com/office/powerpoint/2010/main" val="115634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Text is retrieved from each unique URL in the search results.</a:t>
            </a:r>
          </a:p>
          <a:p>
            <a:r>
              <a:rPr lang="en-US" dirty="0" smtClean="0"/>
              <a:t>The text is then sent to a Java program which tags the part of speech of each word.</a:t>
            </a:r>
          </a:p>
          <a:p>
            <a:r>
              <a:rPr lang="en-US" dirty="0" smtClean="0"/>
              <a:t>Line by line, the program determines whether or not the sentence is comparative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Experimental results for Comparison Location</a:t>
            </a:r>
            <a:endParaRPr lang="en-US" dirty="0" smtClean="0"/>
          </a:p>
          <a:p>
            <a:pPr lvl="1"/>
            <a:r>
              <a:rPr lang="en-US" dirty="0" smtClean="0"/>
              <a:t>PAIRS keyword list: 50</a:t>
            </a:r>
            <a:r>
              <a:rPr lang="en-US" dirty="0"/>
              <a:t>% recall, 80% </a:t>
            </a:r>
            <a:r>
              <a:rPr lang="en-US" dirty="0" smtClean="0"/>
              <a:t>precision</a:t>
            </a:r>
          </a:p>
          <a:p>
            <a:pPr lvl="1"/>
            <a:r>
              <a:rPr lang="en-US" dirty="0" err="1" smtClean="0"/>
              <a:t>Ganapathibotla</a:t>
            </a:r>
            <a:r>
              <a:rPr lang="en-US" dirty="0" smtClean="0"/>
              <a:t> &amp; Liu list: 97.7% recall, 32% precision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3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comparative sentence is one that meets the following criteria:</a:t>
            </a:r>
          </a:p>
          <a:p>
            <a:pPr lvl="1"/>
            <a:r>
              <a:rPr lang="en-US" dirty="0" smtClean="0"/>
              <a:t>Contains a comparative word</a:t>
            </a:r>
          </a:p>
          <a:p>
            <a:pPr lvl="1"/>
            <a:r>
              <a:rPr lang="en-US" dirty="0" smtClean="0"/>
              <a:t>Contains both nouns (stemmed) in the pair</a:t>
            </a:r>
          </a:p>
          <a:p>
            <a:pPr lvl="2"/>
            <a:r>
              <a:rPr lang="en-US" dirty="0" smtClean="0"/>
              <a:t>Special cases:</a:t>
            </a:r>
          </a:p>
          <a:p>
            <a:pPr lvl="3"/>
            <a:r>
              <a:rPr lang="en-US" dirty="0" smtClean="0"/>
              <a:t>Pronouns and ellipsis, keep track of “relevancy” of past nouns</a:t>
            </a:r>
          </a:p>
          <a:p>
            <a:pPr lvl="3"/>
            <a:r>
              <a:rPr lang="en-US" dirty="0" smtClean="0"/>
              <a:t>Phrases</a:t>
            </a:r>
            <a:endParaRPr lang="en-US" dirty="0"/>
          </a:p>
          <a:p>
            <a:r>
              <a:rPr lang="en-US" dirty="0" smtClean="0"/>
              <a:t>Any comparison is then evaluated immediately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2111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Case: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Jaguars </a:t>
            </a:r>
            <a:r>
              <a:rPr lang="en-US" sz="2000" dirty="0"/>
              <a:t>are </a:t>
            </a:r>
            <a:r>
              <a:rPr lang="en-US" sz="2000" dirty="0" smtClean="0"/>
              <a:t>big. They </a:t>
            </a:r>
            <a:r>
              <a:rPr lang="en-US" sz="2000" dirty="0"/>
              <a:t>are bigger than wolves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John </a:t>
            </a:r>
            <a:r>
              <a:rPr lang="en-US" sz="2000" dirty="0"/>
              <a:t>loves computers</a:t>
            </a:r>
            <a:r>
              <a:rPr lang="en-US" sz="2000" dirty="0" smtClean="0"/>
              <a:t>. In </a:t>
            </a:r>
            <a:r>
              <a:rPr lang="en-US" sz="2000" dirty="0"/>
              <a:t>fact, he loves them more than Sally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John </a:t>
            </a:r>
            <a:r>
              <a:rPr lang="en-US" sz="2000" dirty="0"/>
              <a:t>loves computers. Sally does too</a:t>
            </a:r>
            <a:r>
              <a:rPr lang="en-US" sz="2000" dirty="0" smtClean="0"/>
              <a:t>. However</a:t>
            </a:r>
            <a:r>
              <a:rPr lang="en-US" sz="2000" dirty="0"/>
              <a:t>, he loves them </a:t>
            </a:r>
            <a:r>
              <a:rPr lang="en-US" sz="2000" dirty="0" smtClean="0"/>
              <a:t>more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John </a:t>
            </a:r>
            <a:r>
              <a:rPr lang="en-US" sz="2000" dirty="0"/>
              <a:t>likes Michael </a:t>
            </a:r>
            <a:r>
              <a:rPr lang="en-US" sz="2000" dirty="0" smtClean="0"/>
              <a:t>Jordan. He </a:t>
            </a:r>
            <a:r>
              <a:rPr lang="en-US" sz="2000" dirty="0"/>
              <a:t>is a much more loyal fan than Sally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 smtClean="0"/>
              <a:t>John </a:t>
            </a:r>
            <a:r>
              <a:rPr lang="en-US" sz="2000" dirty="0"/>
              <a:t>likes Michael </a:t>
            </a:r>
            <a:r>
              <a:rPr lang="en-US" sz="2000" dirty="0" smtClean="0"/>
              <a:t>Jordan. He </a:t>
            </a:r>
            <a:r>
              <a:rPr lang="en-US" sz="2000" dirty="0"/>
              <a:t>dunks more impressively than Sally</a:t>
            </a:r>
            <a:r>
              <a:rPr lang="en-US" sz="2000" dirty="0" smtClean="0"/>
              <a:t>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(on </a:t>
            </a:r>
            <a:r>
              <a:rPr lang="en-US" sz="2000" dirty="0"/>
              <a:t>a discussion board</a:t>
            </a:r>
            <a:r>
              <a:rPr lang="en-US" sz="2000" dirty="0" smtClean="0"/>
              <a:t>) I </a:t>
            </a:r>
            <a:r>
              <a:rPr lang="en-US" sz="2000" dirty="0"/>
              <a:t>respectfully disagree with you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20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1177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PAIRS</vt:lpstr>
      <vt:lpstr>PAIRS</vt:lpstr>
      <vt:lpstr>The Problem</vt:lpstr>
      <vt:lpstr>Previous approaches</vt:lpstr>
      <vt:lpstr>Overall Architecture</vt:lpstr>
      <vt:lpstr>Query Parsing</vt:lpstr>
      <vt:lpstr>Comparison Location</vt:lpstr>
      <vt:lpstr>Location (continued)</vt:lpstr>
      <vt:lpstr>Special Case: Pronouns</vt:lpstr>
      <vt:lpstr>Special Case: Ellipsis</vt:lpstr>
      <vt:lpstr>Relevance Dictionary</vt:lpstr>
      <vt:lpstr>Comparison Evaluation</vt:lpstr>
      <vt:lpstr>Creating the Ranking</vt:lpstr>
      <vt:lpstr>Problems</vt:lpstr>
      <vt:lpstr>Applications</vt:lpstr>
      <vt:lpstr>Future Research</vt:lpstr>
      <vt:lpstr>Conclusion</vt:lpstr>
      <vt:lpstr>References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Pairs</dc:title>
  <dc:creator>csdept</dc:creator>
  <cp:lastModifiedBy>csdept</cp:lastModifiedBy>
  <cp:revision>38</cp:revision>
  <dcterms:created xsi:type="dcterms:W3CDTF">2011-07-21T15:21:42Z</dcterms:created>
  <dcterms:modified xsi:type="dcterms:W3CDTF">2011-08-01T21:05:38Z</dcterms:modified>
</cp:coreProperties>
</file>