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6" r:id="rId2"/>
    <p:sldId id="257" r:id="rId3"/>
  </p:sldIdLst>
  <p:sldSz cx="36576000" cy="29260800"/>
  <p:notesSz cx="9271000" cy="7010400"/>
  <p:defaultTextStyle>
    <a:defPPr>
      <a:defRPr lang="en-US"/>
    </a:defPPr>
    <a:lvl1pPr marL="0" algn="l" defTabSz="3761836" rtl="0" eaLnBrk="1" latinLnBrk="0" hangingPunct="1">
      <a:defRPr sz="7500" kern="1200">
        <a:solidFill>
          <a:schemeClr val="tx1"/>
        </a:solidFill>
        <a:latin typeface="+mn-lt"/>
        <a:ea typeface="+mn-ea"/>
        <a:cs typeface="+mn-cs"/>
      </a:defRPr>
    </a:lvl1pPr>
    <a:lvl2pPr marL="1880918" algn="l" defTabSz="3761836" rtl="0" eaLnBrk="1" latinLnBrk="0" hangingPunct="1">
      <a:defRPr sz="7500" kern="1200">
        <a:solidFill>
          <a:schemeClr val="tx1"/>
        </a:solidFill>
        <a:latin typeface="+mn-lt"/>
        <a:ea typeface="+mn-ea"/>
        <a:cs typeface="+mn-cs"/>
      </a:defRPr>
    </a:lvl2pPr>
    <a:lvl3pPr marL="3761836" algn="l" defTabSz="3761836" rtl="0" eaLnBrk="1" latinLnBrk="0" hangingPunct="1">
      <a:defRPr sz="7500" kern="1200">
        <a:solidFill>
          <a:schemeClr val="tx1"/>
        </a:solidFill>
        <a:latin typeface="+mn-lt"/>
        <a:ea typeface="+mn-ea"/>
        <a:cs typeface="+mn-cs"/>
      </a:defRPr>
    </a:lvl3pPr>
    <a:lvl4pPr marL="5642755" algn="l" defTabSz="3761836" rtl="0" eaLnBrk="1" latinLnBrk="0" hangingPunct="1">
      <a:defRPr sz="7500" kern="1200">
        <a:solidFill>
          <a:schemeClr val="tx1"/>
        </a:solidFill>
        <a:latin typeface="+mn-lt"/>
        <a:ea typeface="+mn-ea"/>
        <a:cs typeface="+mn-cs"/>
      </a:defRPr>
    </a:lvl4pPr>
    <a:lvl5pPr marL="7523673" algn="l" defTabSz="3761836" rtl="0" eaLnBrk="1" latinLnBrk="0" hangingPunct="1">
      <a:defRPr sz="7500" kern="1200">
        <a:solidFill>
          <a:schemeClr val="tx1"/>
        </a:solidFill>
        <a:latin typeface="+mn-lt"/>
        <a:ea typeface="+mn-ea"/>
        <a:cs typeface="+mn-cs"/>
      </a:defRPr>
    </a:lvl5pPr>
    <a:lvl6pPr marL="9404591" algn="l" defTabSz="3761836" rtl="0" eaLnBrk="1" latinLnBrk="0" hangingPunct="1">
      <a:defRPr sz="7500" kern="1200">
        <a:solidFill>
          <a:schemeClr val="tx1"/>
        </a:solidFill>
        <a:latin typeface="+mn-lt"/>
        <a:ea typeface="+mn-ea"/>
        <a:cs typeface="+mn-cs"/>
      </a:defRPr>
    </a:lvl6pPr>
    <a:lvl7pPr marL="11285509" algn="l" defTabSz="3761836" rtl="0" eaLnBrk="1" latinLnBrk="0" hangingPunct="1">
      <a:defRPr sz="7500" kern="1200">
        <a:solidFill>
          <a:schemeClr val="tx1"/>
        </a:solidFill>
        <a:latin typeface="+mn-lt"/>
        <a:ea typeface="+mn-ea"/>
        <a:cs typeface="+mn-cs"/>
      </a:defRPr>
    </a:lvl7pPr>
    <a:lvl8pPr marL="13166427" algn="l" defTabSz="3761836" rtl="0" eaLnBrk="1" latinLnBrk="0" hangingPunct="1">
      <a:defRPr sz="7500" kern="1200">
        <a:solidFill>
          <a:schemeClr val="tx1"/>
        </a:solidFill>
        <a:latin typeface="+mn-lt"/>
        <a:ea typeface="+mn-ea"/>
        <a:cs typeface="+mn-cs"/>
      </a:defRPr>
    </a:lvl8pPr>
    <a:lvl9pPr marL="15047346" algn="l" defTabSz="3761836" rtl="0" eaLnBrk="1" latinLnBrk="0" hangingPunct="1">
      <a:defRPr sz="7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10253F"/>
    <a:srgbClr val="215968"/>
    <a:srgbClr val="403152"/>
    <a:srgbClr val="1E1C11"/>
    <a:srgbClr val="984807"/>
    <a:srgbClr val="953735"/>
    <a:srgbClr val="4F6228"/>
    <a:srgbClr val="C9F1FF"/>
    <a:srgbClr val="D2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38" autoAdjust="0"/>
  </p:normalViewPr>
  <p:slideViewPr>
    <p:cSldViewPr>
      <p:cViewPr varScale="1">
        <p:scale>
          <a:sx n="24" d="100"/>
          <a:sy n="24" d="100"/>
        </p:scale>
        <p:origin x="-414" y="-168"/>
      </p:cViewPr>
      <p:guideLst>
        <p:guide orient="horz" pos="9216"/>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ueces20900-Admin\Desktop\RF%20Signal%20Data\Hall-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a:t>Signal Strengths - Middle of Back Hallway</a:t>
            </a:r>
          </a:p>
        </c:rich>
      </c:tx>
      <c:layout/>
      <c:overlay val="0"/>
    </c:title>
    <c:autoTitleDeleted val="0"/>
    <c:plotArea>
      <c:layout/>
      <c:scatterChart>
        <c:scatterStyle val="smoothMarker"/>
        <c:varyColors val="0"/>
        <c:ser>
          <c:idx val="0"/>
          <c:order val="0"/>
          <c:xVal>
            <c:numRef>
              <c:f>Sheet1!$A$5:$A$34</c:f>
              <c:numCache>
                <c:formatCode>General</c:formatCode>
                <c:ptCount val="30"/>
                <c:pt idx="0">
                  <c:v>2</c:v>
                </c:pt>
                <c:pt idx="1">
                  <c:v>4</c:v>
                </c:pt>
                <c:pt idx="2">
                  <c:v>6</c:v>
                </c:pt>
                <c:pt idx="3">
                  <c:v>8</c:v>
                </c:pt>
                <c:pt idx="4">
                  <c:v>10</c:v>
                </c:pt>
                <c:pt idx="5">
                  <c:v>12</c:v>
                </c:pt>
                <c:pt idx="6">
                  <c:v>14</c:v>
                </c:pt>
                <c:pt idx="7">
                  <c:v>16</c:v>
                </c:pt>
                <c:pt idx="8">
                  <c:v>18</c:v>
                </c:pt>
                <c:pt idx="9">
                  <c:v>20</c:v>
                </c:pt>
                <c:pt idx="10">
                  <c:v>22</c:v>
                </c:pt>
                <c:pt idx="11">
                  <c:v>24</c:v>
                </c:pt>
                <c:pt idx="12">
                  <c:v>26</c:v>
                </c:pt>
                <c:pt idx="13">
                  <c:v>28</c:v>
                </c:pt>
                <c:pt idx="14">
                  <c:v>30</c:v>
                </c:pt>
                <c:pt idx="15">
                  <c:v>32</c:v>
                </c:pt>
                <c:pt idx="16">
                  <c:v>34</c:v>
                </c:pt>
                <c:pt idx="17">
                  <c:v>36</c:v>
                </c:pt>
                <c:pt idx="18">
                  <c:v>38</c:v>
                </c:pt>
                <c:pt idx="19">
                  <c:v>40</c:v>
                </c:pt>
                <c:pt idx="20">
                  <c:v>42</c:v>
                </c:pt>
                <c:pt idx="21">
                  <c:v>44</c:v>
                </c:pt>
                <c:pt idx="22">
                  <c:v>46</c:v>
                </c:pt>
                <c:pt idx="23">
                  <c:v>48</c:v>
                </c:pt>
                <c:pt idx="24">
                  <c:v>50</c:v>
                </c:pt>
                <c:pt idx="25">
                  <c:v>52</c:v>
                </c:pt>
                <c:pt idx="26">
                  <c:v>54</c:v>
                </c:pt>
                <c:pt idx="27">
                  <c:v>56</c:v>
                </c:pt>
                <c:pt idx="28">
                  <c:v>58</c:v>
                </c:pt>
                <c:pt idx="29">
                  <c:v>60</c:v>
                </c:pt>
              </c:numCache>
            </c:numRef>
          </c:xVal>
          <c:yVal>
            <c:numRef>
              <c:f>Sheet1!$Q$5:$Q$34</c:f>
              <c:numCache>
                <c:formatCode>General</c:formatCode>
                <c:ptCount val="30"/>
                <c:pt idx="0">
                  <c:v>118</c:v>
                </c:pt>
                <c:pt idx="1">
                  <c:v>126.5</c:v>
                </c:pt>
                <c:pt idx="2">
                  <c:v>115.5</c:v>
                </c:pt>
                <c:pt idx="3">
                  <c:v>111</c:v>
                </c:pt>
                <c:pt idx="4">
                  <c:v>116.5</c:v>
                </c:pt>
                <c:pt idx="5">
                  <c:v>114</c:v>
                </c:pt>
                <c:pt idx="6">
                  <c:v>101</c:v>
                </c:pt>
                <c:pt idx="7">
                  <c:v>104.5</c:v>
                </c:pt>
                <c:pt idx="8">
                  <c:v>110</c:v>
                </c:pt>
                <c:pt idx="9">
                  <c:v>101.5</c:v>
                </c:pt>
                <c:pt idx="10">
                  <c:v>93</c:v>
                </c:pt>
                <c:pt idx="11">
                  <c:v>93</c:v>
                </c:pt>
                <c:pt idx="12">
                  <c:v>95.5</c:v>
                </c:pt>
                <c:pt idx="13">
                  <c:v>84.25</c:v>
                </c:pt>
                <c:pt idx="14">
                  <c:v>81.5</c:v>
                </c:pt>
                <c:pt idx="15">
                  <c:v>94.5</c:v>
                </c:pt>
                <c:pt idx="16">
                  <c:v>73.5</c:v>
                </c:pt>
                <c:pt idx="17">
                  <c:v>82</c:v>
                </c:pt>
                <c:pt idx="18">
                  <c:v>76.5</c:v>
                </c:pt>
                <c:pt idx="19">
                  <c:v>68.5</c:v>
                </c:pt>
                <c:pt idx="20">
                  <c:v>82</c:v>
                </c:pt>
                <c:pt idx="21">
                  <c:v>65</c:v>
                </c:pt>
                <c:pt idx="22">
                  <c:v>80.5</c:v>
                </c:pt>
                <c:pt idx="23">
                  <c:v>78</c:v>
                </c:pt>
                <c:pt idx="24">
                  <c:v>68</c:v>
                </c:pt>
                <c:pt idx="25">
                  <c:v>64.5</c:v>
                </c:pt>
                <c:pt idx="26">
                  <c:v>89.5</c:v>
                </c:pt>
                <c:pt idx="27">
                  <c:v>68</c:v>
                </c:pt>
                <c:pt idx="28">
                  <c:v>73</c:v>
                </c:pt>
                <c:pt idx="29">
                  <c:v>73.5</c:v>
                </c:pt>
              </c:numCache>
            </c:numRef>
          </c:yVal>
          <c:smooth val="1"/>
        </c:ser>
        <c:dLbls>
          <c:showLegendKey val="0"/>
          <c:showVal val="0"/>
          <c:showCatName val="0"/>
          <c:showSerName val="0"/>
          <c:showPercent val="0"/>
          <c:showBubbleSize val="0"/>
        </c:dLbls>
        <c:axId val="85158144"/>
        <c:axId val="85158720"/>
      </c:scatterChart>
      <c:valAx>
        <c:axId val="85158144"/>
        <c:scaling>
          <c:orientation val="minMax"/>
        </c:scaling>
        <c:delete val="0"/>
        <c:axPos val="b"/>
        <c:title>
          <c:tx>
            <c:rich>
              <a:bodyPr/>
              <a:lstStyle/>
              <a:p>
                <a:pPr>
                  <a:defRPr/>
                </a:pPr>
                <a:r>
                  <a:rPr lang="en-US"/>
                  <a:t>Distance from reader (ft)</a:t>
                </a:r>
              </a:p>
            </c:rich>
          </c:tx>
          <c:layout/>
          <c:overlay val="0"/>
        </c:title>
        <c:numFmt formatCode="General" sourceLinked="1"/>
        <c:majorTickMark val="out"/>
        <c:minorTickMark val="none"/>
        <c:tickLblPos val="nextTo"/>
        <c:crossAx val="85158720"/>
        <c:crosses val="autoZero"/>
        <c:crossBetween val="midCat"/>
      </c:valAx>
      <c:valAx>
        <c:axId val="85158720"/>
        <c:scaling>
          <c:orientation val="minMax"/>
        </c:scaling>
        <c:delete val="0"/>
        <c:axPos val="l"/>
        <c:majorGridlines/>
        <c:title>
          <c:tx>
            <c:rich>
              <a:bodyPr rot="-5400000" vert="horz"/>
              <a:lstStyle/>
              <a:p>
                <a:pPr>
                  <a:defRPr/>
                </a:pPr>
                <a:r>
                  <a:rPr lang="en-US"/>
                  <a:t>RSS Value</a:t>
                </a:r>
              </a:p>
            </c:rich>
          </c:tx>
          <c:layout/>
          <c:overlay val="0"/>
        </c:title>
        <c:numFmt formatCode="General" sourceLinked="1"/>
        <c:majorTickMark val="out"/>
        <c:minorTickMark val="none"/>
        <c:tickLblPos val="nextTo"/>
        <c:crossAx val="85158144"/>
        <c:crosses val="autoZero"/>
        <c:crossBetween val="midCat"/>
      </c:valAx>
    </c:plotArea>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lvl1pPr algn="r">
              <a:defRPr sz="1200"/>
            </a:lvl1pPr>
          </a:lstStyle>
          <a:p>
            <a:fld id="{9281E4DE-EB0E-4FB2-BE29-FC865D9A50FC}" type="datetimeFigureOut">
              <a:rPr lang="en-US" smtClean="0"/>
              <a:t>7/31/2013</a:t>
            </a:fld>
            <a:endParaRPr lang="en-US"/>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lvl1pPr algn="r">
              <a:defRPr sz="1200"/>
            </a:lvl1pPr>
          </a:lstStyle>
          <a:p>
            <a:fld id="{DE247C12-2C6F-4F8F-A764-8CB2FE9A43B8}" type="slidenum">
              <a:rPr lang="en-US" smtClean="0"/>
              <a:t>‹#›</a:t>
            </a:fld>
            <a:endParaRPr lang="en-US"/>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963"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51450" y="0"/>
            <a:ext cx="4017963" cy="350838"/>
          </a:xfrm>
          <a:prstGeom prst="rect">
            <a:avLst/>
          </a:prstGeom>
        </p:spPr>
        <p:txBody>
          <a:bodyPr vert="horz" lIns="91440" tIns="45720" rIns="91440" bIns="45720" rtlCol="0"/>
          <a:lstStyle>
            <a:lvl1pPr algn="r">
              <a:defRPr sz="1200"/>
            </a:lvl1pPr>
          </a:lstStyle>
          <a:p>
            <a:fld id="{D1A7D5DD-F714-43DE-83AE-9311D5E18ADB}" type="datetimeFigureOut">
              <a:rPr lang="en-US" smtClean="0"/>
              <a:t>7/31/2013</a:t>
            </a:fld>
            <a:endParaRPr lang="en-US"/>
          </a:p>
        </p:txBody>
      </p:sp>
      <p:sp>
        <p:nvSpPr>
          <p:cNvPr id="4" name="Slide Image Placeholder 3"/>
          <p:cNvSpPr>
            <a:spLocks noGrp="1" noRot="1" noChangeAspect="1"/>
          </p:cNvSpPr>
          <p:nvPr>
            <p:ph type="sldImg" idx="2"/>
          </p:nvPr>
        </p:nvSpPr>
        <p:spPr>
          <a:xfrm>
            <a:off x="2992438" y="525463"/>
            <a:ext cx="3286125"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7100" y="3330575"/>
            <a:ext cx="7416800" cy="3154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7975"/>
            <a:ext cx="4017963"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51450" y="6657975"/>
            <a:ext cx="4017963" cy="350838"/>
          </a:xfrm>
          <a:prstGeom prst="rect">
            <a:avLst/>
          </a:prstGeom>
        </p:spPr>
        <p:txBody>
          <a:bodyPr vert="horz" lIns="91440" tIns="45720" rIns="91440" bIns="45720" rtlCol="0" anchor="b"/>
          <a:lstStyle>
            <a:lvl1pPr algn="r">
              <a:defRPr sz="1200"/>
            </a:lvl1pPr>
          </a:lstStyle>
          <a:p>
            <a:fld id="{795B155E-3FF9-4E0D-B1F4-06F407BB84C1}" type="slidenum">
              <a:rPr lang="en-US" smtClean="0"/>
              <a:t>‹#›</a:t>
            </a:fld>
            <a:endParaRPr lang="en-US"/>
          </a:p>
        </p:txBody>
      </p:sp>
    </p:spTree>
    <p:extLst>
      <p:ext uri="{BB962C8B-B14F-4D97-AF65-F5344CB8AC3E}">
        <p14:creationId xmlns:p14="http://schemas.microsoft.com/office/powerpoint/2010/main" val="3277266504"/>
      </p:ext>
    </p:extLst>
  </p:cSld>
  <p:clrMap bg1="lt1" tx1="dk1" bg2="lt2" tx2="dk2" accent1="accent1" accent2="accent2" accent3="accent3" accent4="accent4" accent5="accent5" accent6="accent6" hlink="hlink" folHlink="folHlink"/>
  <p:notesStyle>
    <a:lvl1pPr marL="0" algn="l" defTabSz="783732" rtl="0" eaLnBrk="1" latinLnBrk="0" hangingPunct="1">
      <a:defRPr sz="1000" kern="1200">
        <a:solidFill>
          <a:schemeClr val="tx1"/>
        </a:solidFill>
        <a:latin typeface="+mn-lt"/>
        <a:ea typeface="+mn-ea"/>
        <a:cs typeface="+mn-cs"/>
      </a:defRPr>
    </a:lvl1pPr>
    <a:lvl2pPr marL="391866" algn="l" defTabSz="783732" rtl="0" eaLnBrk="1" latinLnBrk="0" hangingPunct="1">
      <a:defRPr sz="1000" kern="1200">
        <a:solidFill>
          <a:schemeClr val="tx1"/>
        </a:solidFill>
        <a:latin typeface="+mn-lt"/>
        <a:ea typeface="+mn-ea"/>
        <a:cs typeface="+mn-cs"/>
      </a:defRPr>
    </a:lvl2pPr>
    <a:lvl3pPr marL="783732" algn="l" defTabSz="783732" rtl="0" eaLnBrk="1" latinLnBrk="0" hangingPunct="1">
      <a:defRPr sz="1000" kern="1200">
        <a:solidFill>
          <a:schemeClr val="tx1"/>
        </a:solidFill>
        <a:latin typeface="+mn-lt"/>
        <a:ea typeface="+mn-ea"/>
        <a:cs typeface="+mn-cs"/>
      </a:defRPr>
    </a:lvl3pPr>
    <a:lvl4pPr marL="1175598" algn="l" defTabSz="783732" rtl="0" eaLnBrk="1" latinLnBrk="0" hangingPunct="1">
      <a:defRPr sz="1000" kern="1200">
        <a:solidFill>
          <a:schemeClr val="tx1"/>
        </a:solidFill>
        <a:latin typeface="+mn-lt"/>
        <a:ea typeface="+mn-ea"/>
        <a:cs typeface="+mn-cs"/>
      </a:defRPr>
    </a:lvl4pPr>
    <a:lvl5pPr marL="1567464" algn="l" defTabSz="783732" rtl="0" eaLnBrk="1" latinLnBrk="0" hangingPunct="1">
      <a:defRPr sz="1000" kern="1200">
        <a:solidFill>
          <a:schemeClr val="tx1"/>
        </a:solidFill>
        <a:latin typeface="+mn-lt"/>
        <a:ea typeface="+mn-ea"/>
        <a:cs typeface="+mn-cs"/>
      </a:defRPr>
    </a:lvl5pPr>
    <a:lvl6pPr marL="1959331" algn="l" defTabSz="783732" rtl="0" eaLnBrk="1" latinLnBrk="0" hangingPunct="1">
      <a:defRPr sz="1000" kern="1200">
        <a:solidFill>
          <a:schemeClr val="tx1"/>
        </a:solidFill>
        <a:latin typeface="+mn-lt"/>
        <a:ea typeface="+mn-ea"/>
        <a:cs typeface="+mn-cs"/>
      </a:defRPr>
    </a:lvl6pPr>
    <a:lvl7pPr marL="2351197" algn="l" defTabSz="783732" rtl="0" eaLnBrk="1" latinLnBrk="0" hangingPunct="1">
      <a:defRPr sz="1000" kern="1200">
        <a:solidFill>
          <a:schemeClr val="tx1"/>
        </a:solidFill>
        <a:latin typeface="+mn-lt"/>
        <a:ea typeface="+mn-ea"/>
        <a:cs typeface="+mn-cs"/>
      </a:defRPr>
    </a:lvl7pPr>
    <a:lvl8pPr marL="2743063" algn="l" defTabSz="783732" rtl="0" eaLnBrk="1" latinLnBrk="0" hangingPunct="1">
      <a:defRPr sz="1000" kern="1200">
        <a:solidFill>
          <a:schemeClr val="tx1"/>
        </a:solidFill>
        <a:latin typeface="+mn-lt"/>
        <a:ea typeface="+mn-ea"/>
        <a:cs typeface="+mn-cs"/>
      </a:defRPr>
    </a:lvl8pPr>
    <a:lvl9pPr marL="3134929" algn="l" defTabSz="78373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B155E-3FF9-4E0D-B1F4-06F407BB84C1}" type="slidenum">
              <a:rPr lang="en-US" smtClean="0"/>
              <a:t>1</a:t>
            </a:fld>
            <a:endParaRPr lang="en-US"/>
          </a:p>
        </p:txBody>
      </p:sp>
    </p:spTree>
    <p:extLst>
      <p:ext uri="{BB962C8B-B14F-4D97-AF65-F5344CB8AC3E}">
        <p14:creationId xmlns:p14="http://schemas.microsoft.com/office/powerpoint/2010/main" val="268480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867834" y="508000"/>
            <a:ext cx="26698223" cy="2540000"/>
          </a:xfrm>
        </p:spPr>
        <p:txBody>
          <a:bodyPr/>
          <a:lstStyle>
            <a:lvl1pPr marL="0" indent="0">
              <a:buNone/>
              <a:defRPr sz="11500"/>
            </a:lvl1pPr>
          </a:lstStyle>
          <a:p>
            <a:pPr algn="ctr"/>
            <a:r>
              <a:rPr lang="en-US" sz="5700" b="1" i="1" dirty="0" smtClean="0">
                <a:solidFill>
                  <a:schemeClr val="bg1"/>
                </a:solidFill>
                <a:effectLst>
                  <a:outerShdw blurRad="38100" dist="38100" dir="2700000" algn="tl">
                    <a:srgbClr val="000000">
                      <a:alpha val="43137"/>
                    </a:srgbClr>
                  </a:outerShdw>
                </a:effectLst>
                <a:cs typeface="Arial" pitchFamily="34" charset="0"/>
              </a:rPr>
              <a:t>This is a Scientific Poster Template created by </a:t>
            </a:r>
            <a:r>
              <a:rPr lang="en-US" sz="5700" b="1" i="1" dirty="0" err="1" smtClean="0">
                <a:solidFill>
                  <a:schemeClr val="bg1"/>
                </a:solidFill>
                <a:effectLst>
                  <a:outerShdw blurRad="38100" dist="38100" dir="2700000" algn="tl">
                    <a:srgbClr val="000000">
                      <a:alpha val="43137"/>
                    </a:srgbClr>
                  </a:outerShdw>
                </a:effectLst>
                <a:cs typeface="Arial" pitchFamily="34" charset="0"/>
              </a:rPr>
              <a:t>Graphicsland</a:t>
            </a:r>
            <a:r>
              <a:rPr lang="en-US" sz="5700" b="1" i="1" dirty="0" smtClean="0">
                <a:solidFill>
                  <a:schemeClr val="bg1"/>
                </a:solidFill>
                <a:effectLst>
                  <a:outerShdw blurRad="38100" dist="38100" dir="2700000" algn="tl">
                    <a:srgbClr val="000000">
                      <a:alpha val="43137"/>
                    </a:srgbClr>
                  </a:outerShdw>
                </a:effectLst>
                <a:cs typeface="Arial" pitchFamily="34" charset="0"/>
              </a:rPr>
              <a:t> &amp; MakeSigns.com </a:t>
            </a:r>
            <a:br>
              <a:rPr lang="en-US" sz="5700" b="1" i="1" dirty="0" smtClean="0">
                <a:solidFill>
                  <a:schemeClr val="bg1"/>
                </a:solidFill>
                <a:effectLst>
                  <a:outerShdw blurRad="38100" dist="38100" dir="2700000" algn="tl">
                    <a:srgbClr val="000000">
                      <a:alpha val="43137"/>
                    </a:srgbClr>
                  </a:outerShdw>
                </a:effectLst>
                <a:cs typeface="Arial" pitchFamily="34" charset="0"/>
              </a:rPr>
            </a:br>
            <a:r>
              <a:rPr lang="en-US" sz="5700" b="1" i="1" dirty="0" smtClean="0">
                <a:solidFill>
                  <a:schemeClr val="bg1"/>
                </a:solidFill>
                <a:effectLst>
                  <a:outerShdw blurRad="38100" dist="38100" dir="2700000" algn="tl">
                    <a:srgbClr val="000000">
                      <a:alpha val="43137"/>
                    </a:srgbClr>
                  </a:outerShdw>
                </a:effectLst>
                <a:cs typeface="Arial" pitchFamily="34" charset="0"/>
              </a:rPr>
              <a:t>Your poster title would go on these lines</a:t>
            </a:r>
            <a:endParaRPr lang="en-US" sz="5700" b="1" i="1" dirty="0">
              <a:solidFill>
                <a:schemeClr val="bg1"/>
              </a:solidFill>
              <a:effectLst>
                <a:outerShdw blurRad="38100" dist="38100" dir="2700000" algn="tl">
                  <a:srgbClr val="000000">
                    <a:alpha val="43137"/>
                  </a:srgbClr>
                </a:outerShdw>
              </a:effectLst>
              <a:cs typeface="Arial" pitchFamily="34" charset="0"/>
            </a:endParaRPr>
          </a:p>
        </p:txBody>
      </p:sp>
      <p:sp>
        <p:nvSpPr>
          <p:cNvPr id="12" name="Text Placeholder 11"/>
          <p:cNvSpPr>
            <a:spLocks noGrp="1"/>
          </p:cNvSpPr>
          <p:nvPr>
            <p:ph type="body" sz="quarter" idx="11" hasCustomPrompt="1"/>
          </p:nvPr>
        </p:nvSpPr>
        <p:spPr>
          <a:xfrm>
            <a:off x="867834" y="3454400"/>
            <a:ext cx="26698223" cy="1625600"/>
          </a:xfrm>
        </p:spPr>
        <p:txBody>
          <a:bodyPr/>
          <a:lstStyle>
            <a:lvl1pPr marL="0" indent="0">
              <a:buNone/>
              <a:defRPr sz="11500"/>
            </a:lvl1pPr>
          </a:lstStyle>
          <a:p>
            <a:pPr algn="ctr"/>
            <a:r>
              <a:rPr lang="en-US" sz="3900" dirty="0" smtClean="0">
                <a:solidFill>
                  <a:schemeClr val="bg1"/>
                </a:solidFill>
                <a:cs typeface="Arial" pitchFamily="34" charset="0"/>
              </a:rPr>
              <a:t>Author Name, RN</a:t>
            </a:r>
            <a:r>
              <a:rPr lang="en-US" sz="3900" baseline="30000" dirty="0" smtClean="0">
                <a:solidFill>
                  <a:schemeClr val="bg1"/>
                </a:solidFill>
                <a:cs typeface="Arial" pitchFamily="34" charset="0"/>
              </a:rPr>
              <a:t>1</a:t>
            </a:r>
            <a:r>
              <a:rPr lang="en-US" sz="3900" dirty="0" smtClean="0">
                <a:solidFill>
                  <a:schemeClr val="bg1"/>
                </a:solidFill>
                <a:cs typeface="Arial" pitchFamily="34" charset="0"/>
              </a:rPr>
              <a:t>; Author Name, Ph.D</a:t>
            </a:r>
            <a:r>
              <a:rPr lang="en-US" sz="3900" baseline="30000" dirty="0" smtClean="0">
                <a:solidFill>
                  <a:schemeClr val="bg1"/>
                </a:solidFill>
                <a:cs typeface="Arial" pitchFamily="34" charset="0"/>
              </a:rPr>
              <a:t>2</a:t>
            </a:r>
            <a:r>
              <a:rPr lang="en-US" sz="3900" dirty="0" smtClean="0">
                <a:solidFill>
                  <a:schemeClr val="bg1"/>
                </a:solidFill>
                <a:cs typeface="Arial" pitchFamily="34" charset="0"/>
              </a:rPr>
              <a:t>, Author Name, RN</a:t>
            </a:r>
            <a:r>
              <a:rPr lang="en-US" sz="3900" baseline="30000" dirty="0" smtClean="0">
                <a:solidFill>
                  <a:schemeClr val="bg1"/>
                </a:solidFill>
                <a:cs typeface="Arial" pitchFamily="34" charset="0"/>
              </a:rPr>
              <a:t>2,3</a:t>
            </a:r>
            <a:r>
              <a:rPr lang="en-US" sz="3900" dirty="0" smtClean="0">
                <a:solidFill>
                  <a:schemeClr val="bg1"/>
                </a:solidFill>
                <a:cs typeface="Arial" pitchFamily="34" charset="0"/>
              </a:rPr>
              <a:t>; Author Name, Ph.D</a:t>
            </a:r>
            <a:r>
              <a:rPr lang="en-US" sz="3900" baseline="30000" dirty="0" smtClean="0">
                <a:solidFill>
                  <a:schemeClr val="bg1"/>
                </a:solidFill>
                <a:cs typeface="Arial" pitchFamily="34" charset="0"/>
              </a:rPr>
              <a:t>1,4</a:t>
            </a:r>
            <a:r>
              <a:rPr lang="en-US" sz="3900" dirty="0" smtClean="0">
                <a:solidFill>
                  <a:schemeClr val="bg1"/>
                </a:solidFill>
                <a:cs typeface="Arial" pitchFamily="34" charset="0"/>
              </a:rPr>
              <a:t> </a:t>
            </a:r>
            <a:br>
              <a:rPr lang="en-US" sz="3900" dirty="0" smtClean="0">
                <a:solidFill>
                  <a:schemeClr val="bg1"/>
                </a:solidFill>
                <a:cs typeface="Arial" pitchFamily="34" charset="0"/>
              </a:rPr>
            </a:br>
            <a:r>
              <a:rPr lang="en-US" sz="3900" baseline="30000" dirty="0" smtClean="0">
                <a:solidFill>
                  <a:schemeClr val="bg1"/>
                </a:solidFill>
                <a:cs typeface="Arial" pitchFamily="34" charset="0"/>
              </a:rPr>
              <a:t>1</a:t>
            </a:r>
            <a:r>
              <a:rPr lang="en-US" sz="3900" dirty="0" smtClean="0">
                <a:solidFill>
                  <a:schemeClr val="bg1"/>
                </a:solidFill>
                <a:cs typeface="Arial" pitchFamily="34" charset="0"/>
              </a:rPr>
              <a:t>Name of University, City, State; </a:t>
            </a:r>
            <a:r>
              <a:rPr lang="en-US" sz="3900" baseline="30000" dirty="0" smtClean="0">
                <a:solidFill>
                  <a:schemeClr val="bg1"/>
                </a:solidFill>
                <a:cs typeface="Arial" pitchFamily="34" charset="0"/>
              </a:rPr>
              <a:t>2</a:t>
            </a:r>
            <a:r>
              <a:rPr lang="en-US" sz="3900" dirty="0" smtClean="0">
                <a:solidFill>
                  <a:schemeClr val="bg1"/>
                </a:solidFill>
                <a:cs typeface="Arial" pitchFamily="34" charset="0"/>
              </a:rPr>
              <a:t>Name of University, City, State; </a:t>
            </a:r>
            <a:r>
              <a:rPr lang="en-US" sz="3900" baseline="30000" dirty="0" smtClean="0">
                <a:solidFill>
                  <a:schemeClr val="bg1"/>
                </a:solidFill>
                <a:cs typeface="Arial" pitchFamily="34" charset="0"/>
              </a:rPr>
              <a:t>3</a:t>
            </a:r>
            <a:r>
              <a:rPr lang="en-US" sz="3900" dirty="0" smtClean="0">
                <a:solidFill>
                  <a:schemeClr val="bg1"/>
                </a:solidFill>
                <a:cs typeface="Arial" pitchFamily="34" charset="0"/>
              </a:rPr>
              <a:t>Name of University, City, State; </a:t>
            </a:r>
            <a:r>
              <a:rPr lang="en-US" sz="3900" baseline="30000" dirty="0" smtClean="0">
                <a:solidFill>
                  <a:schemeClr val="bg1"/>
                </a:solidFill>
                <a:cs typeface="Arial" pitchFamily="34" charset="0"/>
              </a:rPr>
              <a:t>4</a:t>
            </a:r>
            <a:r>
              <a:rPr lang="en-US" sz="3900" dirty="0" smtClean="0">
                <a:solidFill>
                  <a:schemeClr val="bg1"/>
                </a:solidFill>
                <a:cs typeface="Arial" pitchFamily="34" charset="0"/>
              </a:rPr>
              <a:t>Name of University, City, State; </a:t>
            </a:r>
            <a:endParaRPr lang="en-US" sz="3900" dirty="0">
              <a:solidFill>
                <a:schemeClr val="bg1"/>
              </a:solidFill>
              <a:cs typeface="Arial" pitchFamily="34" charset="0"/>
            </a:endParaRPr>
          </a:p>
        </p:txBody>
      </p:sp>
    </p:spTree>
    <p:extLst>
      <p:ext uri="{BB962C8B-B14F-4D97-AF65-F5344CB8AC3E}">
        <p14:creationId xmlns:p14="http://schemas.microsoft.com/office/powerpoint/2010/main" val="8042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1F909-3568-40F5-8205-05484158C88C}"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25664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5902" y="3752431"/>
            <a:ext cx="29622753" cy="798914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4956" y="3752431"/>
            <a:ext cx="88271348" cy="798914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1F909-3568-40F5-8205-05484158C88C}"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263469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1F909-3568-40F5-8205-05484158C88C}"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239441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3" y="18802776"/>
            <a:ext cx="31089600" cy="581152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3" y="12401980"/>
            <a:ext cx="31089600" cy="6400797"/>
          </a:xfrm>
        </p:spPr>
        <p:txBody>
          <a:bodyPr anchor="b"/>
          <a:lstStyle>
            <a:lvl1pPr marL="0" indent="0">
              <a:buNone/>
              <a:defRPr sz="8300">
                <a:solidFill>
                  <a:schemeClr val="tx1">
                    <a:tint val="75000"/>
                  </a:schemeClr>
                </a:solidFill>
              </a:defRPr>
            </a:lvl1pPr>
            <a:lvl2pPr marL="1880918" indent="0">
              <a:buNone/>
              <a:defRPr sz="7500">
                <a:solidFill>
                  <a:schemeClr val="tx1">
                    <a:tint val="75000"/>
                  </a:schemeClr>
                </a:solidFill>
              </a:defRPr>
            </a:lvl2pPr>
            <a:lvl3pPr marL="3761836" indent="0">
              <a:buNone/>
              <a:defRPr sz="6600">
                <a:solidFill>
                  <a:schemeClr val="tx1">
                    <a:tint val="75000"/>
                  </a:schemeClr>
                </a:solidFill>
              </a:defRPr>
            </a:lvl3pPr>
            <a:lvl4pPr marL="5642755" indent="0">
              <a:buNone/>
              <a:defRPr sz="5700">
                <a:solidFill>
                  <a:schemeClr val="tx1">
                    <a:tint val="75000"/>
                  </a:schemeClr>
                </a:solidFill>
              </a:defRPr>
            </a:lvl4pPr>
            <a:lvl5pPr marL="7523673" indent="0">
              <a:buNone/>
              <a:defRPr sz="5700">
                <a:solidFill>
                  <a:schemeClr val="tx1">
                    <a:tint val="75000"/>
                  </a:schemeClr>
                </a:solidFill>
              </a:defRPr>
            </a:lvl5pPr>
            <a:lvl6pPr marL="9404591" indent="0">
              <a:buNone/>
              <a:defRPr sz="5700">
                <a:solidFill>
                  <a:schemeClr val="tx1">
                    <a:tint val="75000"/>
                  </a:schemeClr>
                </a:solidFill>
              </a:defRPr>
            </a:lvl6pPr>
            <a:lvl7pPr marL="11285509" indent="0">
              <a:buNone/>
              <a:defRPr sz="5700">
                <a:solidFill>
                  <a:schemeClr val="tx1">
                    <a:tint val="75000"/>
                  </a:schemeClr>
                </a:solidFill>
              </a:defRPr>
            </a:lvl7pPr>
            <a:lvl8pPr marL="13166427" indent="0">
              <a:buNone/>
              <a:defRPr sz="5700">
                <a:solidFill>
                  <a:schemeClr val="tx1">
                    <a:tint val="75000"/>
                  </a:schemeClr>
                </a:solidFill>
              </a:defRPr>
            </a:lvl8pPr>
            <a:lvl9pPr marL="15047346"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E1F909-3568-40F5-8205-05484158C88C}"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375296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4954" y="21850777"/>
            <a:ext cx="58947048" cy="61793123"/>
          </a:xfrm>
        </p:spPr>
        <p:txBody>
          <a:bodyPr/>
          <a:lstStyle>
            <a:lvl1pPr>
              <a:defRPr sz="11500"/>
            </a:lvl1pPr>
            <a:lvl2pPr>
              <a:defRPr sz="9900"/>
            </a:lvl2pPr>
            <a:lvl3pPr>
              <a:defRPr sz="83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41604" y="21850777"/>
            <a:ext cx="58947053" cy="61793123"/>
          </a:xfrm>
        </p:spPr>
        <p:txBody>
          <a:bodyPr/>
          <a:lstStyle>
            <a:lvl1pPr>
              <a:defRPr sz="11500"/>
            </a:lvl1pPr>
            <a:lvl2pPr>
              <a:defRPr sz="9900"/>
            </a:lvl2pPr>
            <a:lvl3pPr>
              <a:defRPr sz="83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E1F909-3568-40F5-8205-05484158C88C}" type="datetimeFigureOut">
              <a:rPr lang="en-US" smtClean="0"/>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201724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9"/>
            <a:ext cx="32918400" cy="487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2" y="6549818"/>
            <a:ext cx="16160753" cy="2729651"/>
          </a:xfrm>
        </p:spPr>
        <p:txBody>
          <a:bodyPr anchor="b"/>
          <a:lstStyle>
            <a:lvl1pPr marL="0" indent="0">
              <a:buNone/>
              <a:defRPr sz="9900" b="1"/>
            </a:lvl1pPr>
            <a:lvl2pPr marL="1880918" indent="0">
              <a:buNone/>
              <a:defRPr sz="8300" b="1"/>
            </a:lvl2pPr>
            <a:lvl3pPr marL="3761836" indent="0">
              <a:buNone/>
              <a:defRPr sz="7500" b="1"/>
            </a:lvl3pPr>
            <a:lvl4pPr marL="5642755" indent="0">
              <a:buNone/>
              <a:defRPr sz="6600" b="1"/>
            </a:lvl4pPr>
            <a:lvl5pPr marL="7523673" indent="0">
              <a:buNone/>
              <a:defRPr sz="6600" b="1"/>
            </a:lvl5pPr>
            <a:lvl6pPr marL="9404591" indent="0">
              <a:buNone/>
              <a:defRPr sz="6600" b="1"/>
            </a:lvl6pPr>
            <a:lvl7pPr marL="11285509" indent="0">
              <a:buNone/>
              <a:defRPr sz="6600" b="1"/>
            </a:lvl7pPr>
            <a:lvl8pPr marL="13166427" indent="0">
              <a:buNone/>
              <a:defRPr sz="6600" b="1"/>
            </a:lvl8pPr>
            <a:lvl9pPr marL="15047346"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828802" y="9279469"/>
            <a:ext cx="16160753" cy="16858829"/>
          </a:xfrm>
        </p:spPr>
        <p:txBody>
          <a:bodyPr/>
          <a:lstStyle>
            <a:lvl1pPr>
              <a:defRPr sz="9900"/>
            </a:lvl1pPr>
            <a:lvl2pPr>
              <a:defRPr sz="8300"/>
            </a:lvl2pPr>
            <a:lvl3pPr>
              <a:defRPr sz="75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3" y="6549818"/>
            <a:ext cx="16167100" cy="2729651"/>
          </a:xfrm>
        </p:spPr>
        <p:txBody>
          <a:bodyPr anchor="b"/>
          <a:lstStyle>
            <a:lvl1pPr marL="0" indent="0">
              <a:buNone/>
              <a:defRPr sz="9900" b="1"/>
            </a:lvl1pPr>
            <a:lvl2pPr marL="1880918" indent="0">
              <a:buNone/>
              <a:defRPr sz="8300" b="1"/>
            </a:lvl2pPr>
            <a:lvl3pPr marL="3761836" indent="0">
              <a:buNone/>
              <a:defRPr sz="7500" b="1"/>
            </a:lvl3pPr>
            <a:lvl4pPr marL="5642755" indent="0">
              <a:buNone/>
              <a:defRPr sz="6600" b="1"/>
            </a:lvl4pPr>
            <a:lvl5pPr marL="7523673" indent="0">
              <a:buNone/>
              <a:defRPr sz="6600" b="1"/>
            </a:lvl5pPr>
            <a:lvl6pPr marL="9404591" indent="0">
              <a:buNone/>
              <a:defRPr sz="6600" b="1"/>
            </a:lvl6pPr>
            <a:lvl7pPr marL="11285509" indent="0">
              <a:buNone/>
              <a:defRPr sz="6600" b="1"/>
            </a:lvl7pPr>
            <a:lvl8pPr marL="13166427" indent="0">
              <a:buNone/>
              <a:defRPr sz="6600" b="1"/>
            </a:lvl8pPr>
            <a:lvl9pPr marL="15047346"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8580103" y="9279469"/>
            <a:ext cx="16167100" cy="16858829"/>
          </a:xfrm>
        </p:spPr>
        <p:txBody>
          <a:bodyPr/>
          <a:lstStyle>
            <a:lvl1pPr>
              <a:defRPr sz="9900"/>
            </a:lvl1pPr>
            <a:lvl2pPr>
              <a:defRPr sz="8300"/>
            </a:lvl2pPr>
            <a:lvl3pPr>
              <a:defRPr sz="75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E1F909-3568-40F5-8205-05484158C88C}" type="datetimeFigureOut">
              <a:rPr lang="en-US" smtClean="0"/>
              <a:t>7/31/2013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394701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E1F909-3568-40F5-8205-05484158C88C}" type="datetimeFigureOut">
              <a:rPr lang="en-US" smtClean="0"/>
              <a:t>7/31/2013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36634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F909-3568-40F5-8205-05484158C88C}" type="datetimeFigureOut">
              <a:rPr lang="en-US" smtClean="0"/>
              <a:t>7/31/2013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286091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4" y="1165013"/>
            <a:ext cx="12033253" cy="4958080"/>
          </a:xfrm>
        </p:spPr>
        <p:txBody>
          <a:bodyPr anchor="b"/>
          <a:lstStyle>
            <a:lvl1pPr algn="l">
              <a:defRPr sz="8300" b="1"/>
            </a:lvl1pPr>
          </a:lstStyle>
          <a:p>
            <a:r>
              <a:rPr lang="en-US" smtClean="0"/>
              <a:t>Click to edit Master title style</a:t>
            </a:r>
            <a:endParaRPr lang="en-US"/>
          </a:p>
        </p:txBody>
      </p:sp>
      <p:sp>
        <p:nvSpPr>
          <p:cNvPr id="3" name="Content Placeholder 2"/>
          <p:cNvSpPr>
            <a:spLocks noGrp="1"/>
          </p:cNvSpPr>
          <p:nvPr>
            <p:ph idx="1"/>
          </p:nvPr>
        </p:nvSpPr>
        <p:spPr>
          <a:xfrm>
            <a:off x="14300200" y="1165016"/>
            <a:ext cx="20447000" cy="24973283"/>
          </a:xfrm>
        </p:spPr>
        <p:txBody>
          <a:bodyPr/>
          <a:lstStyle>
            <a:lvl1pPr>
              <a:defRPr sz="13200"/>
            </a:lvl1pPr>
            <a:lvl2pPr>
              <a:defRPr sz="11500"/>
            </a:lvl2pPr>
            <a:lvl3pPr>
              <a:defRPr sz="99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4" y="6123096"/>
            <a:ext cx="12033253" cy="20015203"/>
          </a:xfrm>
        </p:spPr>
        <p:txBody>
          <a:bodyPr/>
          <a:lstStyle>
            <a:lvl1pPr marL="0" indent="0">
              <a:buNone/>
              <a:defRPr sz="5700"/>
            </a:lvl1pPr>
            <a:lvl2pPr marL="1880918" indent="0">
              <a:buNone/>
              <a:defRPr sz="4900"/>
            </a:lvl2pPr>
            <a:lvl3pPr marL="3761836" indent="0">
              <a:buNone/>
              <a:defRPr sz="4100"/>
            </a:lvl3pPr>
            <a:lvl4pPr marL="5642755" indent="0">
              <a:buNone/>
              <a:defRPr sz="3700"/>
            </a:lvl4pPr>
            <a:lvl5pPr marL="7523673" indent="0">
              <a:buNone/>
              <a:defRPr sz="3700"/>
            </a:lvl5pPr>
            <a:lvl6pPr marL="9404591" indent="0">
              <a:buNone/>
              <a:defRPr sz="3700"/>
            </a:lvl6pPr>
            <a:lvl7pPr marL="11285509" indent="0">
              <a:buNone/>
              <a:defRPr sz="3700"/>
            </a:lvl7pPr>
            <a:lvl8pPr marL="13166427" indent="0">
              <a:buNone/>
              <a:defRPr sz="3700"/>
            </a:lvl8pPr>
            <a:lvl9pPr marL="15047346"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1F909-3568-40F5-8205-05484158C88C}" type="datetimeFigureOut">
              <a:rPr lang="en-US" smtClean="0"/>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83331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3" y="20482562"/>
            <a:ext cx="21945600" cy="2418083"/>
          </a:xfrm>
        </p:spPr>
        <p:txBody>
          <a:bodyPr anchor="b"/>
          <a:lstStyle>
            <a:lvl1pPr algn="l">
              <a:defRPr sz="8300" b="1"/>
            </a:lvl1pPr>
          </a:lstStyle>
          <a:p>
            <a:r>
              <a:rPr lang="en-US" smtClean="0"/>
              <a:t>Click to edit Master title style</a:t>
            </a:r>
            <a:endParaRPr lang="en-US"/>
          </a:p>
        </p:txBody>
      </p:sp>
      <p:sp>
        <p:nvSpPr>
          <p:cNvPr id="3" name="Picture Placeholder 2"/>
          <p:cNvSpPr>
            <a:spLocks noGrp="1"/>
          </p:cNvSpPr>
          <p:nvPr>
            <p:ph type="pic" idx="1"/>
          </p:nvPr>
        </p:nvSpPr>
        <p:spPr>
          <a:xfrm>
            <a:off x="7169153" y="2614507"/>
            <a:ext cx="21945600" cy="17556480"/>
          </a:xfrm>
        </p:spPr>
        <p:txBody>
          <a:bodyPr/>
          <a:lstStyle>
            <a:lvl1pPr marL="0" indent="0">
              <a:buNone/>
              <a:defRPr sz="13200"/>
            </a:lvl1pPr>
            <a:lvl2pPr marL="1880918" indent="0">
              <a:buNone/>
              <a:defRPr sz="11500"/>
            </a:lvl2pPr>
            <a:lvl3pPr marL="3761836" indent="0">
              <a:buNone/>
              <a:defRPr sz="9900"/>
            </a:lvl3pPr>
            <a:lvl4pPr marL="5642755" indent="0">
              <a:buNone/>
              <a:defRPr sz="8300"/>
            </a:lvl4pPr>
            <a:lvl5pPr marL="7523673" indent="0">
              <a:buNone/>
              <a:defRPr sz="8300"/>
            </a:lvl5pPr>
            <a:lvl6pPr marL="9404591" indent="0">
              <a:buNone/>
              <a:defRPr sz="8300"/>
            </a:lvl6pPr>
            <a:lvl7pPr marL="11285509" indent="0">
              <a:buNone/>
              <a:defRPr sz="8300"/>
            </a:lvl7pPr>
            <a:lvl8pPr marL="13166427" indent="0">
              <a:buNone/>
              <a:defRPr sz="8300"/>
            </a:lvl8pPr>
            <a:lvl9pPr marL="15047346" indent="0">
              <a:buNone/>
              <a:defRPr sz="8300"/>
            </a:lvl9pPr>
          </a:lstStyle>
          <a:p>
            <a:endParaRPr lang="en-US"/>
          </a:p>
        </p:txBody>
      </p:sp>
      <p:sp>
        <p:nvSpPr>
          <p:cNvPr id="4" name="Text Placeholder 3"/>
          <p:cNvSpPr>
            <a:spLocks noGrp="1"/>
          </p:cNvSpPr>
          <p:nvPr>
            <p:ph type="body" sz="half" idx="2"/>
          </p:nvPr>
        </p:nvSpPr>
        <p:spPr>
          <a:xfrm>
            <a:off x="7169153" y="22900645"/>
            <a:ext cx="21945600" cy="3434077"/>
          </a:xfrm>
        </p:spPr>
        <p:txBody>
          <a:bodyPr/>
          <a:lstStyle>
            <a:lvl1pPr marL="0" indent="0">
              <a:buNone/>
              <a:defRPr sz="5700"/>
            </a:lvl1pPr>
            <a:lvl2pPr marL="1880918" indent="0">
              <a:buNone/>
              <a:defRPr sz="4900"/>
            </a:lvl2pPr>
            <a:lvl3pPr marL="3761836" indent="0">
              <a:buNone/>
              <a:defRPr sz="4100"/>
            </a:lvl3pPr>
            <a:lvl4pPr marL="5642755" indent="0">
              <a:buNone/>
              <a:defRPr sz="3700"/>
            </a:lvl4pPr>
            <a:lvl5pPr marL="7523673" indent="0">
              <a:buNone/>
              <a:defRPr sz="3700"/>
            </a:lvl5pPr>
            <a:lvl6pPr marL="9404591" indent="0">
              <a:buNone/>
              <a:defRPr sz="3700"/>
            </a:lvl6pPr>
            <a:lvl7pPr marL="11285509" indent="0">
              <a:buNone/>
              <a:defRPr sz="3700"/>
            </a:lvl7pPr>
            <a:lvl8pPr marL="13166427" indent="0">
              <a:buNone/>
              <a:defRPr sz="3700"/>
            </a:lvl8pPr>
            <a:lvl9pPr marL="15047346"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1F909-3568-40F5-8205-05484158C88C}" type="datetimeFigureOut">
              <a:rPr lang="en-US" smtClean="0"/>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180699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171789"/>
            <a:ext cx="32918400" cy="4876800"/>
          </a:xfrm>
          <a:prstGeom prst="rect">
            <a:avLst/>
          </a:prstGeom>
        </p:spPr>
        <p:txBody>
          <a:bodyPr vert="horz" lIns="376184" tIns="188091" rIns="376184" bIns="1880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827524"/>
            <a:ext cx="32918400" cy="19310776"/>
          </a:xfrm>
          <a:prstGeom prst="rect">
            <a:avLst/>
          </a:prstGeom>
        </p:spPr>
        <p:txBody>
          <a:bodyPr vert="horz" lIns="376184" tIns="188091" rIns="376184" bIns="1880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7120429"/>
            <a:ext cx="8534400" cy="1557867"/>
          </a:xfrm>
          <a:prstGeom prst="rect">
            <a:avLst/>
          </a:prstGeom>
        </p:spPr>
        <p:txBody>
          <a:bodyPr vert="horz" lIns="376184" tIns="188091" rIns="376184" bIns="188091" rtlCol="0" anchor="ctr"/>
          <a:lstStyle>
            <a:lvl1pPr algn="l">
              <a:defRPr sz="4900">
                <a:solidFill>
                  <a:schemeClr val="tx1">
                    <a:tint val="75000"/>
                  </a:schemeClr>
                </a:solidFill>
              </a:defRPr>
            </a:lvl1pPr>
          </a:lstStyle>
          <a:p>
            <a:fld id="{F8E1F909-3568-40F5-8205-05484158C88C}" type="datetimeFigureOut">
              <a:rPr lang="en-US" smtClean="0"/>
              <a:t>7/31/2013</a:t>
            </a:fld>
            <a:endParaRPr lang="en-US"/>
          </a:p>
        </p:txBody>
      </p:sp>
      <p:sp>
        <p:nvSpPr>
          <p:cNvPr id="5" name="Footer Placeholder 4"/>
          <p:cNvSpPr>
            <a:spLocks noGrp="1"/>
          </p:cNvSpPr>
          <p:nvPr>
            <p:ph type="ftr" sz="quarter" idx="3"/>
          </p:nvPr>
        </p:nvSpPr>
        <p:spPr>
          <a:xfrm>
            <a:off x="12496800" y="27120429"/>
            <a:ext cx="11582400" cy="1557867"/>
          </a:xfrm>
          <a:prstGeom prst="rect">
            <a:avLst/>
          </a:prstGeom>
        </p:spPr>
        <p:txBody>
          <a:bodyPr vert="horz" lIns="376184" tIns="188091" rIns="376184" bIns="18809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7120429"/>
            <a:ext cx="8534400" cy="1557867"/>
          </a:xfrm>
          <a:prstGeom prst="rect">
            <a:avLst/>
          </a:prstGeom>
        </p:spPr>
        <p:txBody>
          <a:bodyPr vert="horz" lIns="376184" tIns="188091" rIns="376184" bIns="188091" rtlCol="0" anchor="ctr"/>
          <a:lstStyle>
            <a:lvl1pPr algn="r">
              <a:defRPr sz="4900">
                <a:solidFill>
                  <a:schemeClr val="tx1">
                    <a:tint val="75000"/>
                  </a:schemeClr>
                </a:solidFill>
              </a:defRPr>
            </a:lvl1pPr>
          </a:lstStyle>
          <a:p>
            <a:fld id="{5A40D005-FB29-4DA1-AF6A-7002CDC49E30}" type="slidenum">
              <a:rPr lang="en-US" smtClean="0"/>
              <a:t>‹#›</a:t>
            </a:fld>
            <a:endParaRPr lang="en-US"/>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1836" rtl="0" eaLnBrk="1" latinLnBrk="0" hangingPunct="1">
        <a:spcBef>
          <a:spcPct val="0"/>
        </a:spcBef>
        <a:buNone/>
        <a:defRPr sz="18100" kern="1200">
          <a:solidFill>
            <a:schemeClr val="tx1"/>
          </a:solidFill>
          <a:latin typeface="+mj-lt"/>
          <a:ea typeface="+mj-ea"/>
          <a:cs typeface="+mj-cs"/>
        </a:defRPr>
      </a:lvl1pPr>
    </p:titleStyle>
    <p:bodyStyle>
      <a:lvl1pPr marL="1410689" indent="-1410689" algn="l" defTabSz="376183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492" indent="-1175574" algn="l" defTabSz="3761836"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296" indent="-940459" algn="l" defTabSz="376183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214" indent="-940459" algn="l" defTabSz="376183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132" indent="-940459" algn="l" defTabSz="376183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050" indent="-940459" algn="l" defTabSz="376183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5968" indent="-940459" algn="l" defTabSz="376183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6887" indent="-940459" algn="l" defTabSz="376183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7805" indent="-940459" algn="l" defTabSz="376183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836" rtl="0" eaLnBrk="1" latinLnBrk="0" hangingPunct="1">
        <a:defRPr sz="7500" kern="1200">
          <a:solidFill>
            <a:schemeClr val="tx1"/>
          </a:solidFill>
          <a:latin typeface="+mn-lt"/>
          <a:ea typeface="+mn-ea"/>
          <a:cs typeface="+mn-cs"/>
        </a:defRPr>
      </a:lvl1pPr>
      <a:lvl2pPr marL="1880918" algn="l" defTabSz="3761836" rtl="0" eaLnBrk="1" latinLnBrk="0" hangingPunct="1">
        <a:defRPr sz="7500" kern="1200">
          <a:solidFill>
            <a:schemeClr val="tx1"/>
          </a:solidFill>
          <a:latin typeface="+mn-lt"/>
          <a:ea typeface="+mn-ea"/>
          <a:cs typeface="+mn-cs"/>
        </a:defRPr>
      </a:lvl2pPr>
      <a:lvl3pPr marL="3761836" algn="l" defTabSz="3761836" rtl="0" eaLnBrk="1" latinLnBrk="0" hangingPunct="1">
        <a:defRPr sz="7500" kern="1200">
          <a:solidFill>
            <a:schemeClr val="tx1"/>
          </a:solidFill>
          <a:latin typeface="+mn-lt"/>
          <a:ea typeface="+mn-ea"/>
          <a:cs typeface="+mn-cs"/>
        </a:defRPr>
      </a:lvl3pPr>
      <a:lvl4pPr marL="5642755" algn="l" defTabSz="3761836" rtl="0" eaLnBrk="1" latinLnBrk="0" hangingPunct="1">
        <a:defRPr sz="7500" kern="1200">
          <a:solidFill>
            <a:schemeClr val="tx1"/>
          </a:solidFill>
          <a:latin typeface="+mn-lt"/>
          <a:ea typeface="+mn-ea"/>
          <a:cs typeface="+mn-cs"/>
        </a:defRPr>
      </a:lvl4pPr>
      <a:lvl5pPr marL="7523673" algn="l" defTabSz="3761836" rtl="0" eaLnBrk="1" latinLnBrk="0" hangingPunct="1">
        <a:defRPr sz="7500" kern="1200">
          <a:solidFill>
            <a:schemeClr val="tx1"/>
          </a:solidFill>
          <a:latin typeface="+mn-lt"/>
          <a:ea typeface="+mn-ea"/>
          <a:cs typeface="+mn-cs"/>
        </a:defRPr>
      </a:lvl5pPr>
      <a:lvl6pPr marL="9404591" algn="l" defTabSz="3761836" rtl="0" eaLnBrk="1" latinLnBrk="0" hangingPunct="1">
        <a:defRPr sz="7500" kern="1200">
          <a:solidFill>
            <a:schemeClr val="tx1"/>
          </a:solidFill>
          <a:latin typeface="+mn-lt"/>
          <a:ea typeface="+mn-ea"/>
          <a:cs typeface="+mn-cs"/>
        </a:defRPr>
      </a:lvl6pPr>
      <a:lvl7pPr marL="11285509" algn="l" defTabSz="3761836" rtl="0" eaLnBrk="1" latinLnBrk="0" hangingPunct="1">
        <a:defRPr sz="7500" kern="1200">
          <a:solidFill>
            <a:schemeClr val="tx1"/>
          </a:solidFill>
          <a:latin typeface="+mn-lt"/>
          <a:ea typeface="+mn-ea"/>
          <a:cs typeface="+mn-cs"/>
        </a:defRPr>
      </a:lvl7pPr>
      <a:lvl8pPr marL="13166427" algn="l" defTabSz="3761836" rtl="0" eaLnBrk="1" latinLnBrk="0" hangingPunct="1">
        <a:defRPr sz="7500" kern="1200">
          <a:solidFill>
            <a:schemeClr val="tx1"/>
          </a:solidFill>
          <a:latin typeface="+mn-lt"/>
          <a:ea typeface="+mn-ea"/>
          <a:cs typeface="+mn-cs"/>
        </a:defRPr>
      </a:lvl8pPr>
      <a:lvl9pPr marL="15047346" algn="l" defTabSz="3761836"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73" y="0"/>
            <a:ext cx="36577373" cy="29260800"/>
            <a:chOff x="-1648" y="0"/>
            <a:chExt cx="49379248" cy="32918400"/>
          </a:xfrm>
        </p:grpSpPr>
        <p:sp>
          <p:nvSpPr>
            <p:cNvPr id="73" name="Rectangle 72"/>
            <p:cNvSpPr/>
            <p:nvPr/>
          </p:nvSpPr>
          <p:spPr>
            <a:xfrm>
              <a:off x="-1648" y="0"/>
              <a:ext cx="49379248" cy="32918400"/>
            </a:xfrm>
            <a:prstGeom prst="rect">
              <a:avLst/>
            </a:prstGeom>
            <a:gradFill>
              <a:gsLst>
                <a:gs pos="100000">
                  <a:schemeClr val="accent2">
                    <a:lumMod val="40000"/>
                    <a:lumOff val="60000"/>
                  </a:schemeClr>
                </a:gs>
                <a:gs pos="0">
                  <a:schemeClr val="accent5">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0"/>
            </a:p>
          </p:txBody>
        </p:sp>
        <p:sp>
          <p:nvSpPr>
            <p:cNvPr id="74" name="Rectangle 73"/>
            <p:cNvSpPr/>
            <p:nvPr/>
          </p:nvSpPr>
          <p:spPr>
            <a:xfrm>
              <a:off x="863150" y="16459200"/>
              <a:ext cx="23468035" cy="15571590"/>
            </a:xfrm>
            <a:prstGeom prst="rect">
              <a:avLst/>
            </a:prstGeom>
            <a:solidFill>
              <a:srgbClr val="1E1C11">
                <a:alpha val="50196"/>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0" dirty="0"/>
            </a:p>
          </p:txBody>
        </p:sp>
        <p:sp>
          <p:nvSpPr>
            <p:cNvPr id="75" name="Rounded Rectangle 74"/>
            <p:cNvSpPr/>
            <p:nvPr/>
          </p:nvSpPr>
          <p:spPr>
            <a:xfrm>
              <a:off x="897041" y="533400"/>
              <a:ext cx="47583728" cy="4901294"/>
            </a:xfrm>
            <a:prstGeom prst="roundRect">
              <a:avLst/>
            </a:prstGeom>
            <a:solidFill>
              <a:srgbClr val="4F6228">
                <a:alpha val="50196"/>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0" dirty="0"/>
            </a:p>
          </p:txBody>
        </p:sp>
        <p:sp>
          <p:nvSpPr>
            <p:cNvPr id="76" name="Rectangle 75"/>
            <p:cNvSpPr/>
            <p:nvPr/>
          </p:nvSpPr>
          <p:spPr>
            <a:xfrm>
              <a:off x="18932392" y="5876834"/>
              <a:ext cx="11513025" cy="9941846"/>
            </a:xfrm>
            <a:prstGeom prst="rect">
              <a:avLst/>
            </a:prstGeom>
            <a:solidFill>
              <a:schemeClr val="accent2">
                <a:lumMod val="50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0"/>
            </a:p>
          </p:txBody>
        </p:sp>
        <p:sp>
          <p:nvSpPr>
            <p:cNvPr id="78" name="Rectangle 77"/>
            <p:cNvSpPr/>
            <p:nvPr/>
          </p:nvSpPr>
          <p:spPr>
            <a:xfrm>
              <a:off x="37856208" y="23402925"/>
              <a:ext cx="10624560" cy="8630076"/>
            </a:xfrm>
            <a:prstGeom prst="rect">
              <a:avLst/>
            </a:prstGeom>
            <a:solidFill>
              <a:schemeClr val="tx2">
                <a:lumMod val="50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0"/>
            </a:p>
          </p:txBody>
        </p:sp>
        <p:sp>
          <p:nvSpPr>
            <p:cNvPr id="79" name="Rectangle 78"/>
            <p:cNvSpPr/>
            <p:nvPr/>
          </p:nvSpPr>
          <p:spPr>
            <a:xfrm>
              <a:off x="37856208" y="16411574"/>
              <a:ext cx="10624561" cy="6134101"/>
            </a:xfrm>
            <a:prstGeom prst="rect">
              <a:avLst/>
            </a:prstGeom>
            <a:solidFill>
              <a:schemeClr val="accent4">
                <a:lumMod val="50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0"/>
            </a:p>
          </p:txBody>
        </p:sp>
        <p:sp>
          <p:nvSpPr>
            <p:cNvPr id="80" name="Rectangle 79"/>
            <p:cNvSpPr/>
            <p:nvPr/>
          </p:nvSpPr>
          <p:spPr>
            <a:xfrm>
              <a:off x="31141385" y="5876834"/>
              <a:ext cx="17339383" cy="9941846"/>
            </a:xfrm>
            <a:prstGeom prst="rect">
              <a:avLst/>
            </a:prstGeom>
            <a:solidFill>
              <a:schemeClr val="accent3">
                <a:lumMod val="50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0"/>
            </a:p>
          </p:txBody>
        </p:sp>
        <p:sp>
          <p:nvSpPr>
            <p:cNvPr id="81" name="TextBox 80"/>
            <p:cNvSpPr txBox="1"/>
            <p:nvPr/>
          </p:nvSpPr>
          <p:spPr>
            <a:xfrm>
              <a:off x="1440380" y="16716375"/>
              <a:ext cx="5705894" cy="796372"/>
            </a:xfrm>
            <a:prstGeom prst="rect">
              <a:avLst/>
            </a:prstGeom>
            <a:noFill/>
          </p:spPr>
          <p:txBody>
            <a:bodyPr wrap="none" rtlCol="0">
              <a:spAutoFit/>
            </a:bodyPr>
            <a:lstStyle/>
            <a:p>
              <a:r>
                <a:rPr lang="en-US" sz="4000" b="1" i="1" dirty="0" smtClean="0">
                  <a:solidFill>
                    <a:schemeClr val="bg1"/>
                  </a:solidFill>
                  <a:effectLst>
                    <a:outerShdw blurRad="38100" dist="38100" dir="2700000" algn="tl">
                      <a:srgbClr val="000000">
                        <a:alpha val="43137"/>
                      </a:srgbClr>
                    </a:outerShdw>
                  </a:effectLst>
                  <a:cs typeface="Arial" pitchFamily="34" charset="0"/>
                </a:rPr>
                <a:t>Mobile Application</a:t>
              </a:r>
              <a:endParaRPr lang="en-US" sz="4000" b="1" i="1" dirty="0">
                <a:solidFill>
                  <a:schemeClr val="bg1"/>
                </a:solidFill>
                <a:effectLst>
                  <a:outerShdw blurRad="38100" dist="38100" dir="2700000" algn="tl">
                    <a:srgbClr val="000000">
                      <a:alpha val="43137"/>
                    </a:srgbClr>
                  </a:outerShdw>
                </a:effectLst>
                <a:cs typeface="Arial" pitchFamily="34" charset="0"/>
              </a:endParaRPr>
            </a:p>
          </p:txBody>
        </p:sp>
        <p:sp>
          <p:nvSpPr>
            <p:cNvPr id="84" name="TextBox 83"/>
            <p:cNvSpPr txBox="1"/>
            <p:nvPr/>
          </p:nvSpPr>
          <p:spPr>
            <a:xfrm>
              <a:off x="19339685" y="6160469"/>
              <a:ext cx="2672335" cy="796372"/>
            </a:xfrm>
            <a:prstGeom prst="rect">
              <a:avLst/>
            </a:prstGeom>
            <a:noFill/>
          </p:spPr>
          <p:txBody>
            <a:bodyPr wrap="none" rtlCol="0">
              <a:spAutoFit/>
            </a:bodyPr>
            <a:lstStyle/>
            <a:p>
              <a:r>
                <a:rPr lang="en-US" sz="4000" b="1" i="1" dirty="0">
                  <a:solidFill>
                    <a:schemeClr val="bg1"/>
                  </a:solidFill>
                  <a:effectLst>
                    <a:outerShdw blurRad="38100" dist="38100" dir="2700000" algn="tl">
                      <a:srgbClr val="000000">
                        <a:alpha val="43137"/>
                      </a:srgbClr>
                    </a:outerShdw>
                  </a:effectLst>
                  <a:cs typeface="Arial" pitchFamily="34" charset="0"/>
                </a:rPr>
                <a:t>Abstract</a:t>
              </a:r>
            </a:p>
          </p:txBody>
        </p:sp>
        <p:sp>
          <p:nvSpPr>
            <p:cNvPr id="88" name="TextBox 87"/>
            <p:cNvSpPr txBox="1"/>
            <p:nvPr/>
          </p:nvSpPr>
          <p:spPr>
            <a:xfrm>
              <a:off x="38267686" y="23463803"/>
              <a:ext cx="3817463" cy="796372"/>
            </a:xfrm>
            <a:prstGeom prst="rect">
              <a:avLst/>
            </a:prstGeom>
            <a:noFill/>
          </p:spPr>
          <p:txBody>
            <a:bodyPr wrap="none" rtlCol="0">
              <a:spAutoFit/>
            </a:bodyPr>
            <a:lstStyle/>
            <a:p>
              <a:r>
                <a:rPr lang="en-US" sz="4000" b="1" i="1" dirty="0" smtClean="0">
                  <a:solidFill>
                    <a:schemeClr val="bg1"/>
                  </a:solidFill>
                  <a:effectLst>
                    <a:outerShdw blurRad="38100" dist="38100" dir="2700000" algn="tl">
                      <a:srgbClr val="000000">
                        <a:alpha val="43137"/>
                      </a:srgbClr>
                    </a:outerShdw>
                  </a:effectLst>
                  <a:cs typeface="Arial" pitchFamily="34" charset="0"/>
                </a:rPr>
                <a:t>Future Work</a:t>
              </a:r>
              <a:endParaRPr lang="en-US" sz="4000" b="1" i="1" dirty="0">
                <a:solidFill>
                  <a:schemeClr val="bg1"/>
                </a:solidFill>
                <a:effectLst>
                  <a:outerShdw blurRad="38100" dist="38100" dir="2700000" algn="tl">
                    <a:srgbClr val="000000">
                      <a:alpha val="43137"/>
                    </a:srgbClr>
                  </a:outerShdw>
                </a:effectLst>
                <a:cs typeface="Arial" pitchFamily="34" charset="0"/>
              </a:endParaRPr>
            </a:p>
          </p:txBody>
        </p:sp>
        <p:sp>
          <p:nvSpPr>
            <p:cNvPr id="89" name="TextBox 88"/>
            <p:cNvSpPr txBox="1"/>
            <p:nvPr/>
          </p:nvSpPr>
          <p:spPr>
            <a:xfrm>
              <a:off x="38267686" y="24221130"/>
              <a:ext cx="9875479" cy="7582845"/>
            </a:xfrm>
            <a:prstGeom prst="rect">
              <a:avLst/>
            </a:prstGeom>
            <a:noFill/>
          </p:spPr>
          <p:txBody>
            <a:bodyPr wrap="square" rtlCol="0">
              <a:spAutoFit/>
            </a:bodyPr>
            <a:lstStyle/>
            <a:p>
              <a:pPr algn="just"/>
              <a:r>
                <a:rPr lang="en-US" sz="2700" dirty="0" smtClean="0">
                  <a:solidFill>
                    <a:schemeClr val="bg1"/>
                  </a:solidFill>
                  <a:cs typeface="Arial" pitchFamily="34" charset="0"/>
                </a:rPr>
                <a:t>The potential applications and integration of this project are vast – many large department and grocery stores alike could find the implementation of this project quite useful. For the demonstration of this project, only linear distances were used to mark objects along one axis. Both the client side (the mobile application) and server side have been built with the framework to support 2-dimensional item mapping, but would require at least two readers.</a:t>
              </a:r>
            </a:p>
            <a:p>
              <a:pPr algn="just"/>
              <a:endParaRPr lang="en-US" sz="2700" dirty="0">
                <a:solidFill>
                  <a:schemeClr val="bg1"/>
                </a:solidFill>
                <a:cs typeface="Arial" pitchFamily="34" charset="0"/>
              </a:endParaRPr>
            </a:p>
            <a:p>
              <a:pPr algn="just"/>
              <a:r>
                <a:rPr lang="en-US" sz="2700" dirty="0" smtClean="0">
                  <a:solidFill>
                    <a:schemeClr val="bg1"/>
                  </a:solidFill>
                  <a:cs typeface="Arial" pitchFamily="34" charset="0"/>
                </a:rPr>
                <a:t>On a large scale with many readers, the accuracy of the item location will improve drastically. Stores may implement this project to dynamically track product location and deliver this information to customers. </a:t>
              </a:r>
              <a:endParaRPr lang="en-US" sz="2700" dirty="0">
                <a:solidFill>
                  <a:schemeClr val="bg1"/>
                </a:solidFill>
                <a:cs typeface="Arial" pitchFamily="34" charset="0"/>
              </a:endParaRPr>
            </a:p>
          </p:txBody>
        </p:sp>
      </p:grpSp>
      <p:sp>
        <p:nvSpPr>
          <p:cNvPr id="54" name="Rectangle 53"/>
          <p:cNvSpPr/>
          <p:nvPr/>
        </p:nvSpPr>
        <p:spPr>
          <a:xfrm>
            <a:off x="18708373" y="14630400"/>
            <a:ext cx="8648089" cy="13883746"/>
          </a:xfrm>
          <a:prstGeom prst="rect">
            <a:avLst/>
          </a:prstGeom>
          <a:solidFill>
            <a:schemeClr val="accent3">
              <a:lumMod val="50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0"/>
          </a:p>
        </p:txBody>
      </p:sp>
      <p:sp>
        <p:nvSpPr>
          <p:cNvPr id="94" name="Text Placeholder 2"/>
          <p:cNvSpPr>
            <a:spLocks noGrp="1"/>
          </p:cNvSpPr>
          <p:nvPr>
            <p:ph type="body" sz="quarter" idx="10"/>
          </p:nvPr>
        </p:nvSpPr>
        <p:spPr>
          <a:xfrm>
            <a:off x="2136586" y="474133"/>
            <a:ext cx="32280415" cy="1964267"/>
          </a:xfrm>
        </p:spPr>
        <p:txBody>
          <a:bodyPr>
            <a:normAutofit/>
          </a:bodyPr>
          <a:lstStyle/>
          <a:p>
            <a:pPr algn="ctr"/>
            <a:r>
              <a:rPr lang="en-US" sz="6900" b="1" i="1" dirty="0">
                <a:solidFill>
                  <a:schemeClr val="bg1"/>
                </a:solidFill>
                <a:effectLst>
                  <a:outerShdw blurRad="38100" dist="38100" dir="2700000" algn="tl">
                    <a:srgbClr val="000000">
                      <a:alpha val="43137"/>
                    </a:srgbClr>
                  </a:outerShdw>
                </a:effectLst>
              </a:rPr>
              <a:t>SmartMart: An IOT-based In-store Mapping Service for Mobile Devices</a:t>
            </a:r>
          </a:p>
        </p:txBody>
      </p:sp>
      <p:sp>
        <p:nvSpPr>
          <p:cNvPr id="28" name="TextBox 27"/>
          <p:cNvSpPr txBox="1"/>
          <p:nvPr/>
        </p:nvSpPr>
        <p:spPr>
          <a:xfrm>
            <a:off x="7209018" y="2703688"/>
            <a:ext cx="7726182" cy="1971965"/>
          </a:xfrm>
          <a:prstGeom prst="rect">
            <a:avLst/>
          </a:prstGeom>
          <a:noFill/>
        </p:spPr>
        <p:txBody>
          <a:bodyPr wrap="none" lIns="78373" tIns="39187" rIns="78373" bIns="39187" rtlCol="0">
            <a:spAutoFit/>
          </a:bodyPr>
          <a:lstStyle/>
          <a:p>
            <a:pPr algn="ctr"/>
            <a:r>
              <a:rPr lang="en-US" sz="4100" dirty="0">
                <a:solidFill>
                  <a:schemeClr val="bg1"/>
                </a:solidFill>
              </a:rPr>
              <a:t>Hannah Bowles</a:t>
            </a:r>
          </a:p>
          <a:p>
            <a:pPr algn="ctr"/>
            <a:r>
              <a:rPr lang="en-US" sz="4100" dirty="0">
                <a:solidFill>
                  <a:schemeClr val="bg1"/>
                </a:solidFill>
              </a:rPr>
              <a:t>College of Science and Engineering</a:t>
            </a:r>
          </a:p>
          <a:p>
            <a:pPr algn="ctr"/>
            <a:r>
              <a:rPr lang="en-US" sz="4100" dirty="0">
                <a:solidFill>
                  <a:schemeClr val="bg1"/>
                </a:solidFill>
              </a:rPr>
              <a:t>Texas State University – San Marcos</a:t>
            </a:r>
          </a:p>
        </p:txBody>
      </p:sp>
      <p:sp>
        <p:nvSpPr>
          <p:cNvPr id="29" name="Rectangle 28"/>
          <p:cNvSpPr/>
          <p:nvPr/>
        </p:nvSpPr>
        <p:spPr>
          <a:xfrm>
            <a:off x="13335000" y="2667001"/>
            <a:ext cx="9935893" cy="1971965"/>
          </a:xfrm>
          <a:prstGeom prst="rect">
            <a:avLst/>
          </a:prstGeom>
        </p:spPr>
        <p:txBody>
          <a:bodyPr wrap="square" lIns="78373" tIns="39187" rIns="78373" bIns="39187">
            <a:spAutoFit/>
          </a:bodyPr>
          <a:lstStyle/>
          <a:p>
            <a:pPr algn="ctr"/>
            <a:r>
              <a:rPr lang="en-US" sz="4100" dirty="0" smtClean="0">
                <a:solidFill>
                  <a:schemeClr val="bg1"/>
                </a:solidFill>
              </a:rPr>
              <a:t>K. Rodman </a:t>
            </a:r>
            <a:r>
              <a:rPr lang="en-US" sz="4100" dirty="0">
                <a:solidFill>
                  <a:schemeClr val="bg1"/>
                </a:solidFill>
              </a:rPr>
              <a:t>Mannix</a:t>
            </a:r>
          </a:p>
          <a:p>
            <a:pPr algn="ctr"/>
            <a:r>
              <a:rPr lang="en-US" sz="4100" dirty="0">
                <a:solidFill>
                  <a:schemeClr val="bg1"/>
                </a:solidFill>
              </a:rPr>
              <a:t>College of Engineering</a:t>
            </a:r>
          </a:p>
          <a:p>
            <a:pPr algn="ctr"/>
            <a:r>
              <a:rPr lang="en-US" sz="4100" dirty="0">
                <a:solidFill>
                  <a:schemeClr val="bg1"/>
                </a:solidFill>
              </a:rPr>
              <a:t>Boston University</a:t>
            </a:r>
          </a:p>
        </p:txBody>
      </p:sp>
      <p:sp>
        <p:nvSpPr>
          <p:cNvPr id="4" name="Rectangle 3"/>
          <p:cNvSpPr/>
          <p:nvPr/>
        </p:nvSpPr>
        <p:spPr>
          <a:xfrm>
            <a:off x="21488400" y="2667000"/>
            <a:ext cx="9398000" cy="1971965"/>
          </a:xfrm>
          <a:prstGeom prst="rect">
            <a:avLst/>
          </a:prstGeom>
        </p:spPr>
        <p:txBody>
          <a:bodyPr wrap="square" lIns="78373" tIns="39187" rIns="78373" bIns="39187">
            <a:spAutoFit/>
          </a:bodyPr>
          <a:lstStyle/>
          <a:p>
            <a:pPr algn="ctr"/>
            <a:r>
              <a:rPr lang="en-US" sz="4100" dirty="0">
                <a:solidFill>
                  <a:schemeClr val="bg1"/>
                </a:solidFill>
              </a:rPr>
              <a:t>Dylan Hicks</a:t>
            </a:r>
          </a:p>
          <a:p>
            <a:pPr algn="ctr"/>
            <a:r>
              <a:rPr lang="en-US" sz="4100" dirty="0">
                <a:solidFill>
                  <a:schemeClr val="bg1"/>
                </a:solidFill>
              </a:rPr>
              <a:t>School of Engineering and Applied Science</a:t>
            </a:r>
          </a:p>
          <a:p>
            <a:pPr algn="ctr"/>
            <a:r>
              <a:rPr lang="en-US" sz="4100" dirty="0">
                <a:solidFill>
                  <a:schemeClr val="bg1"/>
                </a:solidFill>
              </a:rPr>
              <a:t>Columbia University</a:t>
            </a:r>
          </a:p>
        </p:txBody>
      </p:sp>
      <p:sp>
        <p:nvSpPr>
          <p:cNvPr id="6" name="Rectangle 5"/>
          <p:cNvSpPr/>
          <p:nvPr/>
        </p:nvSpPr>
        <p:spPr>
          <a:xfrm>
            <a:off x="14293600" y="6183858"/>
            <a:ext cx="7987426" cy="7558110"/>
          </a:xfrm>
          <a:prstGeom prst="rect">
            <a:avLst/>
          </a:prstGeom>
        </p:spPr>
        <p:txBody>
          <a:bodyPr wrap="square" lIns="78373" tIns="39187" rIns="78373" bIns="39187">
            <a:spAutoFit/>
          </a:bodyPr>
          <a:lstStyle/>
          <a:p>
            <a:pPr algn="just"/>
            <a:r>
              <a:rPr lang="en-US" sz="2700" dirty="0">
                <a:solidFill>
                  <a:schemeClr val="bg1"/>
                </a:solidFill>
              </a:rPr>
              <a:t>Quite often, when shopping in a supermarket (e.g., Wal-Mart), we are frustrated at locating the items on the shopping list and no assistance is available. The objective of this project is to leverage the Internet of Things (IOT) technology to make the store items ``smart" so that they can automatically register and update their location information, allowing customers to search, locate, and map them on the store floor plan using mobile devices. Advanced features include recommending routes, computing shortest paths for multiple items on the shopping list, and facilitating progressive search and personalized search. To our best knowledge, it is the first mobile app of this kind. Existing shopping apps do not provide location-based services. It is also quite different from Google Indoor Maps that only displays indoor floor plans and does not support searching and mapping of dynamic store items on the floor plan.</a:t>
            </a:r>
          </a:p>
        </p:txBody>
      </p:sp>
      <p:sp>
        <p:nvSpPr>
          <p:cNvPr id="8" name="Rectangle 7"/>
          <p:cNvSpPr/>
          <p:nvPr/>
        </p:nvSpPr>
        <p:spPr>
          <a:xfrm>
            <a:off x="1007823" y="15621000"/>
            <a:ext cx="16822977" cy="13511391"/>
          </a:xfrm>
          <a:prstGeom prst="rect">
            <a:avLst/>
          </a:prstGeom>
        </p:spPr>
        <p:txBody>
          <a:bodyPr wrap="square" numCol="2" spcCol="457200">
            <a:noAutofit/>
          </a:bodyPr>
          <a:lstStyle/>
          <a:p>
            <a:pPr algn="just"/>
            <a:r>
              <a:rPr lang="en-US" sz="2800" dirty="0">
                <a:solidFill>
                  <a:schemeClr val="bg1"/>
                </a:solidFill>
              </a:rPr>
              <a:t>The end-product of this research will be in the form of a mobile application. Currently, this mobile application has only been developed for Android devices. The application has been developed to run as efficiently as possible, and can communicate with a server to receive XML files based on user input. The application can be divided into two major screens – the Search Activity and the Map Activity</a:t>
            </a:r>
            <a:r>
              <a:rPr lang="en-US" sz="2800" dirty="0" smtClean="0">
                <a:solidFill>
                  <a:schemeClr val="bg1"/>
                </a:solidFill>
              </a:rPr>
              <a:t>.</a:t>
            </a:r>
          </a:p>
          <a:p>
            <a:pPr algn="just"/>
            <a:endParaRPr lang="en-US" sz="2800" dirty="0">
              <a:solidFill>
                <a:schemeClr val="bg1"/>
              </a:solidFill>
            </a:endParaRPr>
          </a:p>
          <a:p>
            <a:pPr algn="just"/>
            <a:r>
              <a:rPr lang="en-US" sz="2800" b="1" i="1" u="sng" dirty="0">
                <a:solidFill>
                  <a:schemeClr val="bg1"/>
                </a:solidFill>
                <a:effectLst>
                  <a:outerShdw blurRad="38100" dist="38100" dir="2700000" algn="tl">
                    <a:srgbClr val="000000">
                      <a:alpha val="43137"/>
                    </a:srgbClr>
                  </a:outerShdw>
                </a:effectLst>
                <a:cs typeface="Arial" pitchFamily="34" charset="0"/>
              </a:rPr>
              <a:t>Search Activity</a:t>
            </a:r>
          </a:p>
          <a:p>
            <a:pPr algn="just"/>
            <a:r>
              <a:rPr lang="en-US" sz="2800" dirty="0" smtClean="0">
                <a:solidFill>
                  <a:schemeClr val="bg1"/>
                </a:solidFill>
              </a:rPr>
              <a:t>This </a:t>
            </a:r>
            <a:r>
              <a:rPr lang="en-US" sz="2800" dirty="0">
                <a:solidFill>
                  <a:schemeClr val="bg1"/>
                </a:solidFill>
              </a:rPr>
              <a:t>activity is where </a:t>
            </a:r>
            <a:r>
              <a:rPr lang="en-US" sz="2800" dirty="0" smtClean="0">
                <a:solidFill>
                  <a:schemeClr val="bg1"/>
                </a:solidFill>
              </a:rPr>
              <a:t>queries are sent </a:t>
            </a:r>
            <a:r>
              <a:rPr lang="en-US" sz="2800" dirty="0">
                <a:solidFill>
                  <a:schemeClr val="bg1"/>
                </a:solidFill>
              </a:rPr>
              <a:t>to the server </a:t>
            </a:r>
            <a:r>
              <a:rPr lang="en-US" sz="2800" dirty="0" smtClean="0">
                <a:solidFill>
                  <a:schemeClr val="bg1"/>
                </a:solidFill>
              </a:rPr>
              <a:t>and </a:t>
            </a:r>
            <a:r>
              <a:rPr lang="en-US" sz="2800" dirty="0">
                <a:solidFill>
                  <a:schemeClr val="bg1"/>
                </a:solidFill>
              </a:rPr>
              <a:t>data is received back. </a:t>
            </a:r>
            <a:r>
              <a:rPr lang="en-US" sz="2800" dirty="0" smtClean="0">
                <a:solidFill>
                  <a:schemeClr val="bg1"/>
                </a:solidFill>
              </a:rPr>
              <a:t>A </a:t>
            </a:r>
            <a:r>
              <a:rPr lang="en-US" sz="2800" dirty="0">
                <a:solidFill>
                  <a:schemeClr val="bg1"/>
                </a:solidFill>
              </a:rPr>
              <a:t>user will enter a keyword in the search box and click the </a:t>
            </a:r>
            <a:r>
              <a:rPr lang="en-US" sz="2800" dirty="0" smtClean="0">
                <a:solidFill>
                  <a:schemeClr val="bg1"/>
                </a:solidFill>
              </a:rPr>
              <a:t>“</a:t>
            </a:r>
            <a:r>
              <a:rPr lang="en-US" sz="2800" dirty="0">
                <a:solidFill>
                  <a:schemeClr val="bg1"/>
                </a:solidFill>
              </a:rPr>
              <a:t>Send” button, which will </a:t>
            </a:r>
            <a:r>
              <a:rPr lang="en-US" sz="2800" dirty="0" smtClean="0">
                <a:solidFill>
                  <a:schemeClr val="bg1"/>
                </a:solidFill>
              </a:rPr>
              <a:t>return </a:t>
            </a:r>
            <a:r>
              <a:rPr lang="en-US" sz="2800" dirty="0">
                <a:solidFill>
                  <a:schemeClr val="bg1"/>
                </a:solidFill>
              </a:rPr>
              <a:t>each associated </a:t>
            </a:r>
            <a:r>
              <a:rPr lang="en-US" sz="2800" dirty="0" smtClean="0">
                <a:solidFill>
                  <a:schemeClr val="bg1"/>
                </a:solidFill>
              </a:rPr>
              <a:t>result </a:t>
            </a:r>
            <a:r>
              <a:rPr lang="en-US" sz="2800" dirty="0">
                <a:solidFill>
                  <a:schemeClr val="bg1"/>
                </a:solidFill>
              </a:rPr>
              <a:t>in </a:t>
            </a:r>
            <a:r>
              <a:rPr lang="en-US" sz="2800" dirty="0" smtClean="0">
                <a:solidFill>
                  <a:schemeClr val="bg1"/>
                </a:solidFill>
              </a:rPr>
              <a:t>order </a:t>
            </a:r>
            <a:r>
              <a:rPr lang="en-US" sz="2800" dirty="0">
                <a:solidFill>
                  <a:schemeClr val="bg1"/>
                </a:solidFill>
              </a:rPr>
              <a:t>of relevance in </a:t>
            </a:r>
            <a:r>
              <a:rPr lang="en-US" sz="2800" dirty="0" smtClean="0">
                <a:solidFill>
                  <a:schemeClr val="bg1"/>
                </a:solidFill>
              </a:rPr>
              <a:t>its own </a:t>
            </a:r>
            <a:r>
              <a:rPr lang="en-US" sz="2800" dirty="0">
                <a:solidFill>
                  <a:schemeClr val="bg1"/>
                </a:solidFill>
              </a:rPr>
              <a:t>row. The user will </a:t>
            </a:r>
            <a:r>
              <a:rPr lang="en-US" sz="2800" dirty="0" smtClean="0">
                <a:solidFill>
                  <a:schemeClr val="bg1"/>
                </a:solidFill>
              </a:rPr>
              <a:t>have the </a:t>
            </a:r>
            <a:r>
              <a:rPr lang="en-US" sz="2800" dirty="0">
                <a:solidFill>
                  <a:schemeClr val="bg1"/>
                </a:solidFill>
              </a:rPr>
              <a:t>option to add an </a:t>
            </a:r>
            <a:r>
              <a:rPr lang="en-US" sz="2800" dirty="0" smtClean="0">
                <a:solidFill>
                  <a:schemeClr val="bg1"/>
                </a:solidFill>
              </a:rPr>
              <a:t>item to </a:t>
            </a:r>
            <a:r>
              <a:rPr lang="en-US" sz="2800" dirty="0">
                <a:solidFill>
                  <a:schemeClr val="bg1"/>
                </a:solidFill>
              </a:rPr>
              <a:t>their ‘shopping list,’ or </a:t>
            </a:r>
            <a:r>
              <a:rPr lang="en-US" sz="2800" dirty="0" smtClean="0">
                <a:solidFill>
                  <a:schemeClr val="bg1"/>
                </a:solidFill>
              </a:rPr>
              <a:t>if the item </a:t>
            </a:r>
            <a:r>
              <a:rPr lang="en-US" sz="2800" dirty="0">
                <a:solidFill>
                  <a:schemeClr val="bg1"/>
                </a:solidFill>
              </a:rPr>
              <a:t>is already there, </a:t>
            </a:r>
            <a:r>
              <a:rPr lang="en-US" sz="2800" dirty="0" smtClean="0">
                <a:solidFill>
                  <a:schemeClr val="bg1"/>
                </a:solidFill>
              </a:rPr>
              <a:t>remove </a:t>
            </a:r>
            <a:r>
              <a:rPr lang="en-US" sz="2800" dirty="0">
                <a:solidFill>
                  <a:schemeClr val="bg1"/>
                </a:solidFill>
              </a:rPr>
              <a:t>it. Users can add </a:t>
            </a:r>
            <a:r>
              <a:rPr lang="en-US" sz="2800" dirty="0" smtClean="0">
                <a:solidFill>
                  <a:schemeClr val="bg1"/>
                </a:solidFill>
              </a:rPr>
              <a:t>an </a:t>
            </a:r>
            <a:r>
              <a:rPr lang="en-US" sz="2800" dirty="0">
                <a:solidFill>
                  <a:schemeClr val="bg1"/>
                </a:solidFill>
              </a:rPr>
              <a:t>unlimited number of </a:t>
            </a:r>
            <a:r>
              <a:rPr lang="en-US" sz="2800" dirty="0" smtClean="0">
                <a:solidFill>
                  <a:schemeClr val="bg1"/>
                </a:solidFill>
              </a:rPr>
              <a:t>items </a:t>
            </a:r>
            <a:r>
              <a:rPr lang="en-US" sz="2800" dirty="0">
                <a:solidFill>
                  <a:schemeClr val="bg1"/>
                </a:solidFill>
              </a:rPr>
              <a:t>to their ‘shopping list</a:t>
            </a:r>
            <a:r>
              <a:rPr lang="en-US" sz="2800" dirty="0" smtClean="0">
                <a:solidFill>
                  <a:schemeClr val="bg1"/>
                </a:solidFill>
              </a:rPr>
              <a:t>.’</a:t>
            </a:r>
          </a:p>
          <a:p>
            <a:pPr algn="just"/>
            <a:endParaRPr lang="en-US" sz="2800" dirty="0">
              <a:solidFill>
                <a:schemeClr val="bg1"/>
              </a:solidFill>
            </a:endParaRPr>
          </a:p>
          <a:p>
            <a:pPr algn="just"/>
            <a:r>
              <a:rPr lang="en-US" sz="2800" b="1" i="1" u="sng" dirty="0" smtClean="0">
                <a:solidFill>
                  <a:schemeClr val="bg1"/>
                </a:solidFill>
                <a:effectLst>
                  <a:outerShdw blurRad="38100" dist="38100" dir="2700000" algn="tl">
                    <a:srgbClr val="000000">
                      <a:alpha val="43137"/>
                    </a:srgbClr>
                  </a:outerShdw>
                </a:effectLst>
                <a:cs typeface="Arial" pitchFamily="34" charset="0"/>
              </a:rPr>
              <a:t>Map Activity</a:t>
            </a:r>
            <a:endParaRPr lang="en-US" sz="2800" b="1" i="1" u="sng" dirty="0">
              <a:solidFill>
                <a:schemeClr val="bg1"/>
              </a:solidFill>
              <a:effectLst>
                <a:outerShdw blurRad="38100" dist="38100" dir="2700000" algn="tl">
                  <a:srgbClr val="000000">
                    <a:alpha val="43137"/>
                  </a:srgbClr>
                </a:outerShdw>
              </a:effectLst>
              <a:cs typeface="Arial" pitchFamily="34" charset="0"/>
            </a:endParaRPr>
          </a:p>
          <a:p>
            <a:r>
              <a:rPr lang="en-US" sz="2800" dirty="0" smtClean="0">
                <a:solidFill>
                  <a:schemeClr val="bg1"/>
                </a:solidFill>
              </a:rPr>
              <a:t>This </a:t>
            </a:r>
            <a:r>
              <a:rPr lang="en-US" sz="2800" dirty="0">
                <a:solidFill>
                  <a:schemeClr val="bg1"/>
                </a:solidFill>
              </a:rPr>
              <a:t>activity does the grunt of the work on the client-side of this project. It takes XML files that describe the locations of map floors and </a:t>
            </a:r>
            <a:r>
              <a:rPr lang="en-US" sz="2800" dirty="0" smtClean="0">
                <a:solidFill>
                  <a:schemeClr val="bg1"/>
                </a:solidFill>
              </a:rPr>
              <a:t>shelves and </a:t>
            </a:r>
            <a:r>
              <a:rPr lang="en-US" sz="2800" dirty="0">
                <a:solidFill>
                  <a:schemeClr val="bg1"/>
                </a:solidFill>
              </a:rPr>
              <a:t>uses the Android Draw and Canvas classes </a:t>
            </a:r>
            <a:r>
              <a:rPr lang="en-US" sz="2800" dirty="0" smtClean="0">
                <a:solidFill>
                  <a:schemeClr val="bg1"/>
                </a:solidFill>
              </a:rPr>
              <a:t>to dynamically </a:t>
            </a:r>
            <a:r>
              <a:rPr lang="en-US" sz="2800" dirty="0">
                <a:solidFill>
                  <a:schemeClr val="bg1"/>
                </a:solidFill>
              </a:rPr>
              <a:t>draw a map. It then processes and parses the user’s ‘shopping list’ to place markers in the proper locations on the map to identify each object. These markers can be clicked  </a:t>
            </a:r>
            <a:r>
              <a:rPr lang="en-US" sz="2800" dirty="0" smtClean="0">
                <a:solidFill>
                  <a:schemeClr val="bg1"/>
                </a:solidFill>
              </a:rPr>
              <a:t>on for </a:t>
            </a:r>
            <a:r>
              <a:rPr lang="en-US" sz="2800" dirty="0">
                <a:solidFill>
                  <a:schemeClr val="bg1"/>
                </a:solidFill>
              </a:rPr>
              <a:t>more information. It has a collapsible list from which users can delete items from their ‘shopping list.’</a:t>
            </a:r>
          </a:p>
          <a:p>
            <a:pPr algn="just"/>
            <a:endParaRPr lang="en-US" sz="3200" dirty="0">
              <a:solidFill>
                <a:schemeClr val="bg1"/>
              </a:solidFill>
            </a:endParaRPr>
          </a:p>
        </p:txBody>
      </p:sp>
      <p:pic>
        <p:nvPicPr>
          <p:cNvPr id="1027" name="Picture 3" descr="C:\Users\Kevin\Downloads\nsf_logo_new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237" y="817397"/>
            <a:ext cx="3522563" cy="3526003"/>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https://mail-attachment.googleusercontent.com/attachment/u/0/?ui=2&amp;ik=366a6d290a&amp;view=att&amp;th=140358faedb97160&amp;attid=0.2&amp;disp=inline&amp;realattid=f_hjsr1mur1&amp;safe=1&amp;zw&amp;saduie=AG9B_P8U3n8CaD42IaYO769Kxc5w&amp;sadet=1375288261033&amp;sads=oBUbkIVkIalNdbjWv31hxaEA9w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99891" y="883069"/>
            <a:ext cx="3536531" cy="3536531"/>
          </a:xfrm>
          <a:prstGeom prst="rect">
            <a:avLst/>
          </a:prstGeom>
        </p:spPr>
      </p:pic>
      <p:sp>
        <p:nvSpPr>
          <p:cNvPr id="50" name="TextBox 49"/>
          <p:cNvSpPr txBox="1"/>
          <p:nvPr/>
        </p:nvSpPr>
        <p:spPr>
          <a:xfrm>
            <a:off x="19085612" y="14859000"/>
            <a:ext cx="4886659" cy="707886"/>
          </a:xfrm>
          <a:prstGeom prst="rect">
            <a:avLst/>
          </a:prstGeom>
          <a:noFill/>
        </p:spPr>
        <p:txBody>
          <a:bodyPr wrap="none" rtlCol="0">
            <a:spAutoFit/>
          </a:bodyPr>
          <a:lstStyle/>
          <a:p>
            <a:r>
              <a:rPr lang="en-US" sz="4000" b="1" i="1" dirty="0" smtClean="0">
                <a:solidFill>
                  <a:schemeClr val="bg1"/>
                </a:solidFill>
                <a:effectLst>
                  <a:outerShdw blurRad="38100" dist="38100" dir="2700000" algn="tl">
                    <a:srgbClr val="000000">
                      <a:alpha val="43137"/>
                    </a:srgbClr>
                  </a:outerShdw>
                </a:effectLst>
                <a:cs typeface="Arial" pitchFamily="34" charset="0"/>
              </a:rPr>
              <a:t>Item Database Server </a:t>
            </a:r>
            <a:endParaRPr lang="en-US" sz="4000" b="1" i="1" dirty="0">
              <a:solidFill>
                <a:schemeClr val="bg1"/>
              </a:solidFill>
              <a:effectLst>
                <a:outerShdw blurRad="38100" dist="38100" dir="2700000" algn="tl">
                  <a:srgbClr val="000000">
                    <a:alpha val="43137"/>
                  </a:srgbClr>
                </a:outerShdw>
              </a:effectLst>
              <a:cs typeface="Arial" pitchFamily="34" charset="0"/>
            </a:endParaRPr>
          </a:p>
        </p:txBody>
      </p:sp>
      <p:sp>
        <p:nvSpPr>
          <p:cNvPr id="51" name="Rectangle 50"/>
          <p:cNvSpPr/>
          <p:nvPr/>
        </p:nvSpPr>
        <p:spPr>
          <a:xfrm>
            <a:off x="19049170" y="15621000"/>
            <a:ext cx="7973144" cy="7404222"/>
          </a:xfrm>
          <a:prstGeom prst="rect">
            <a:avLst/>
          </a:prstGeom>
        </p:spPr>
        <p:txBody>
          <a:bodyPr wrap="square" lIns="78373" tIns="39187" rIns="78373" bIns="39187">
            <a:spAutoFit/>
          </a:bodyPr>
          <a:lstStyle/>
          <a:p>
            <a:pPr algn="just"/>
            <a:r>
              <a:rPr lang="en-US" sz="2800" dirty="0">
                <a:solidFill>
                  <a:schemeClr val="bg1"/>
                </a:solidFill>
              </a:rPr>
              <a:t>First the terms are found by removing the punctuation </a:t>
            </a:r>
            <a:r>
              <a:rPr lang="en-US" sz="2800" dirty="0" smtClean="0">
                <a:solidFill>
                  <a:schemeClr val="bg1"/>
                </a:solidFill>
              </a:rPr>
              <a:t>and applying the Porter </a:t>
            </a:r>
            <a:r>
              <a:rPr lang="en-US" sz="2800" dirty="0">
                <a:solidFill>
                  <a:schemeClr val="bg1"/>
                </a:solidFill>
              </a:rPr>
              <a:t>stemmer. </a:t>
            </a:r>
            <a:r>
              <a:rPr lang="en-US" sz="2800" dirty="0" smtClean="0">
                <a:solidFill>
                  <a:schemeClr val="bg1"/>
                </a:solidFill>
              </a:rPr>
              <a:t/>
            </a:r>
            <a:br>
              <a:rPr lang="en-US" sz="2800" dirty="0" smtClean="0">
                <a:solidFill>
                  <a:schemeClr val="bg1"/>
                </a:solidFill>
              </a:rPr>
            </a:br>
            <a:r>
              <a:rPr lang="en-US" sz="2800" dirty="0" smtClean="0">
                <a:solidFill>
                  <a:schemeClr val="bg1"/>
                </a:solidFill>
              </a:rPr>
              <a:t>Then </a:t>
            </a:r>
            <a:r>
              <a:rPr lang="en-US" sz="2800" dirty="0">
                <a:solidFill>
                  <a:schemeClr val="bg1"/>
                </a:solidFill>
              </a:rPr>
              <a:t>the server indexes each </a:t>
            </a:r>
            <a:r>
              <a:rPr lang="en-US" sz="2800" dirty="0" smtClean="0">
                <a:solidFill>
                  <a:schemeClr val="bg1"/>
                </a:solidFill>
              </a:rPr>
              <a:t>searchable </a:t>
            </a:r>
            <a:r>
              <a:rPr lang="en-US" sz="2800" dirty="0">
                <a:solidFill>
                  <a:schemeClr val="bg1"/>
                </a:solidFill>
              </a:rPr>
              <a:t>field </a:t>
            </a:r>
            <a:r>
              <a:rPr lang="en-US" sz="2800" dirty="0" smtClean="0">
                <a:solidFill>
                  <a:schemeClr val="bg1"/>
                </a:solidFill>
              </a:rPr>
              <a:t/>
            </a:r>
            <a:br>
              <a:rPr lang="en-US" sz="2800" dirty="0" smtClean="0">
                <a:solidFill>
                  <a:schemeClr val="bg1"/>
                </a:solidFill>
              </a:rPr>
            </a:br>
            <a:r>
              <a:rPr lang="en-US" sz="2800" dirty="0" smtClean="0">
                <a:solidFill>
                  <a:schemeClr val="bg1"/>
                </a:solidFill>
              </a:rPr>
              <a:t>by placing </a:t>
            </a:r>
            <a:r>
              <a:rPr lang="en-US" sz="2800" dirty="0">
                <a:solidFill>
                  <a:schemeClr val="bg1"/>
                </a:solidFill>
              </a:rPr>
              <a:t>the terms into an inverted index. </a:t>
            </a:r>
            <a:r>
              <a:rPr lang="en-US" sz="2800" dirty="0" smtClean="0">
                <a:solidFill>
                  <a:schemeClr val="bg1"/>
                </a:solidFill>
              </a:rPr>
              <a:t>This </a:t>
            </a:r>
            <a:br>
              <a:rPr lang="en-US" sz="2800" dirty="0" smtClean="0">
                <a:solidFill>
                  <a:schemeClr val="bg1"/>
                </a:solidFill>
              </a:rPr>
            </a:br>
            <a:r>
              <a:rPr lang="en-US" sz="2800" dirty="0" smtClean="0">
                <a:solidFill>
                  <a:schemeClr val="bg1"/>
                </a:solidFill>
              </a:rPr>
              <a:t>index </a:t>
            </a:r>
            <a:r>
              <a:rPr lang="en-US" sz="2800" dirty="0">
                <a:solidFill>
                  <a:schemeClr val="bg1"/>
                </a:solidFill>
              </a:rPr>
              <a:t>is used when </a:t>
            </a:r>
            <a:r>
              <a:rPr lang="en-US" sz="2800" dirty="0" smtClean="0">
                <a:solidFill>
                  <a:schemeClr val="bg1"/>
                </a:solidFill>
              </a:rPr>
              <a:t>the server </a:t>
            </a:r>
            <a:r>
              <a:rPr lang="en-US" sz="2800" dirty="0">
                <a:solidFill>
                  <a:schemeClr val="bg1"/>
                </a:solidFill>
              </a:rPr>
              <a:t>is queried </a:t>
            </a:r>
            <a:r>
              <a:rPr lang="en-US" sz="2800" dirty="0" smtClean="0">
                <a:solidFill>
                  <a:schemeClr val="bg1"/>
                </a:solidFill>
              </a:rPr>
              <a:t>by </a:t>
            </a:r>
            <a:br>
              <a:rPr lang="en-US" sz="2800" dirty="0" smtClean="0">
                <a:solidFill>
                  <a:schemeClr val="bg1"/>
                </a:solidFill>
              </a:rPr>
            </a:br>
            <a:r>
              <a:rPr lang="en-US" sz="2800" dirty="0" smtClean="0">
                <a:solidFill>
                  <a:schemeClr val="bg1"/>
                </a:solidFill>
              </a:rPr>
              <a:t>creating </a:t>
            </a:r>
            <a:r>
              <a:rPr lang="en-US" sz="2800" dirty="0">
                <a:solidFill>
                  <a:schemeClr val="bg1"/>
                </a:solidFill>
              </a:rPr>
              <a:t>a vector space model from the </a:t>
            </a:r>
            <a:r>
              <a:rPr lang="en-US" sz="2800" dirty="0" smtClean="0">
                <a:solidFill>
                  <a:schemeClr val="bg1"/>
                </a:solidFill>
              </a:rPr>
              <a:t/>
            </a:r>
            <a:br>
              <a:rPr lang="en-US" sz="2800" dirty="0" smtClean="0">
                <a:solidFill>
                  <a:schemeClr val="bg1"/>
                </a:solidFill>
              </a:rPr>
            </a:br>
            <a:r>
              <a:rPr lang="en-US" sz="2800" dirty="0" smtClean="0">
                <a:solidFill>
                  <a:schemeClr val="bg1"/>
                </a:solidFill>
              </a:rPr>
              <a:t>data</a:t>
            </a:r>
            <a:r>
              <a:rPr lang="en-US" sz="2800" dirty="0">
                <a:solidFill>
                  <a:schemeClr val="bg1"/>
                </a:solidFill>
              </a:rPr>
              <a:t>. </a:t>
            </a:r>
            <a:r>
              <a:rPr lang="en-US" sz="2800" dirty="0" smtClean="0">
                <a:solidFill>
                  <a:schemeClr val="bg1"/>
                </a:solidFill>
              </a:rPr>
              <a:t>This</a:t>
            </a:r>
            <a:r>
              <a:rPr lang="en-US" sz="2800" dirty="0">
                <a:solidFill>
                  <a:schemeClr val="bg1"/>
                </a:solidFill>
              </a:rPr>
              <a:t> </a:t>
            </a:r>
            <a:r>
              <a:rPr lang="en-US" sz="2800" dirty="0" smtClean="0">
                <a:solidFill>
                  <a:schemeClr val="bg1"/>
                </a:solidFill>
              </a:rPr>
              <a:t>model </a:t>
            </a:r>
            <a:r>
              <a:rPr lang="en-US" sz="2800" dirty="0">
                <a:solidFill>
                  <a:schemeClr val="bg1"/>
                </a:solidFill>
              </a:rPr>
              <a:t>takes the term frequency </a:t>
            </a:r>
            <a:r>
              <a:rPr lang="en-US" sz="2800" dirty="0" smtClean="0">
                <a:solidFill>
                  <a:schemeClr val="bg1"/>
                </a:solidFill>
              </a:rPr>
              <a:t>and inverse document frequency and creates </a:t>
            </a:r>
            <a:r>
              <a:rPr lang="en-US" sz="2800" dirty="0">
                <a:solidFill>
                  <a:schemeClr val="bg1"/>
                </a:solidFill>
              </a:rPr>
              <a:t>a vector representing each document</a:t>
            </a:r>
            <a:r>
              <a:rPr lang="en-US" sz="2800" dirty="0" smtClean="0">
                <a:solidFill>
                  <a:schemeClr val="bg1"/>
                </a:solidFill>
              </a:rPr>
              <a:t>.</a:t>
            </a:r>
          </a:p>
          <a:p>
            <a:pPr algn="just"/>
            <a:r>
              <a:rPr lang="en-US" sz="2800" dirty="0">
                <a:solidFill>
                  <a:schemeClr val="bg1"/>
                </a:solidFill>
              </a:rPr>
              <a:t/>
            </a:r>
            <a:br>
              <a:rPr lang="en-US" sz="2800" dirty="0">
                <a:solidFill>
                  <a:schemeClr val="bg1"/>
                </a:solidFill>
              </a:rPr>
            </a:br>
            <a:r>
              <a:rPr lang="en-US" sz="2800" dirty="0">
                <a:solidFill>
                  <a:schemeClr val="bg1"/>
                </a:solidFill>
              </a:rPr>
              <a:t>Then, the query is represented as a vector as well and the </a:t>
            </a:r>
            <a:r>
              <a:rPr lang="en-US" sz="2800" dirty="0" smtClean="0">
                <a:solidFill>
                  <a:schemeClr val="bg1"/>
                </a:solidFill>
              </a:rPr>
              <a:t>cosine similarity </a:t>
            </a:r>
            <a:r>
              <a:rPr lang="en-US" sz="2800" dirty="0">
                <a:solidFill>
                  <a:schemeClr val="bg1"/>
                </a:solidFill>
              </a:rPr>
              <a:t>between the query and each document is computed. Each </a:t>
            </a:r>
            <a:r>
              <a:rPr lang="en-US" sz="2800" dirty="0" smtClean="0">
                <a:solidFill>
                  <a:schemeClr val="bg1"/>
                </a:solidFill>
              </a:rPr>
              <a:t>field has </a:t>
            </a:r>
            <a:r>
              <a:rPr lang="en-US" sz="2800" dirty="0">
                <a:solidFill>
                  <a:schemeClr val="bg1"/>
                </a:solidFill>
              </a:rPr>
              <a:t>its own weight so that more important fields, such as </a:t>
            </a:r>
            <a:r>
              <a:rPr lang="en-US" sz="2800" dirty="0" smtClean="0">
                <a:solidFill>
                  <a:schemeClr val="bg1"/>
                </a:solidFill>
              </a:rPr>
              <a:t>product name</a:t>
            </a:r>
            <a:r>
              <a:rPr lang="en-US" sz="2800" dirty="0">
                <a:solidFill>
                  <a:schemeClr val="bg1"/>
                </a:solidFill>
              </a:rPr>
              <a:t>, score better than tertiary fields, like product </a:t>
            </a:r>
            <a:r>
              <a:rPr lang="en-US" sz="2800" dirty="0" smtClean="0">
                <a:solidFill>
                  <a:schemeClr val="bg1"/>
                </a:solidFill>
              </a:rPr>
              <a:t>description. Then </a:t>
            </a:r>
            <a:r>
              <a:rPr lang="en-US" sz="2800" dirty="0">
                <a:solidFill>
                  <a:schemeClr val="bg1"/>
                </a:solidFill>
              </a:rPr>
              <a:t>the results are sorted by score and sent to the client </a:t>
            </a:r>
            <a:r>
              <a:rPr lang="en-US" sz="2800" dirty="0" smtClean="0">
                <a:solidFill>
                  <a:schemeClr val="bg1"/>
                </a:solidFill>
              </a:rPr>
              <a:t>side mobile application. </a:t>
            </a:r>
            <a:endParaRPr lang="en-US" sz="2800" dirty="0">
              <a:solidFill>
                <a:schemeClr val="bg1"/>
              </a:solidFill>
            </a:endParaRPr>
          </a:p>
        </p:txBody>
      </p:sp>
      <p:pic>
        <p:nvPicPr>
          <p:cNvPr id="1033" name="Picture 9" descr="C:\Users\Kevin\Downloads\ketchu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2400" y="22848130"/>
            <a:ext cx="7638997" cy="5354959"/>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9014200" y="1880719"/>
            <a:ext cx="18288000" cy="710081"/>
          </a:xfrm>
          <a:prstGeom prst="rect">
            <a:avLst/>
          </a:prstGeom>
        </p:spPr>
        <p:txBody>
          <a:bodyPr lIns="78373" tIns="39187" rIns="78373" bIns="39187">
            <a:spAutoFit/>
          </a:bodyPr>
          <a:lstStyle/>
          <a:p>
            <a:pPr algn="ctr"/>
            <a:r>
              <a:rPr lang="en-US" sz="4100" dirty="0" smtClean="0">
                <a:solidFill>
                  <a:schemeClr val="bg1"/>
                </a:solidFill>
              </a:rPr>
              <a:t>Faculty Mentor: Dr. Byron Gao, Texas State University – San Marcos</a:t>
            </a:r>
            <a:endParaRPr lang="en-US" sz="4100" dirty="0">
              <a:solidFill>
                <a:schemeClr val="bg1"/>
              </a:solidFill>
            </a:endParaRPr>
          </a:p>
        </p:txBody>
      </p:sp>
      <p:sp>
        <p:nvSpPr>
          <p:cNvPr id="43" name="TextBox 42"/>
          <p:cNvSpPr txBox="1"/>
          <p:nvPr/>
        </p:nvSpPr>
        <p:spPr>
          <a:xfrm>
            <a:off x="9753600" y="21813598"/>
            <a:ext cx="3590919" cy="461665"/>
          </a:xfrm>
          <a:prstGeom prst="rect">
            <a:avLst/>
          </a:prstGeom>
          <a:noFill/>
        </p:spPr>
        <p:txBody>
          <a:bodyPr wrap="none" rtlCol="0">
            <a:spAutoFit/>
          </a:bodyPr>
          <a:lstStyle/>
          <a:p>
            <a:r>
              <a:rPr lang="en-US" sz="2400" dirty="0" smtClean="0">
                <a:solidFill>
                  <a:schemeClr val="bg1"/>
                </a:solidFill>
              </a:rPr>
              <a:t>Yellow </a:t>
            </a:r>
            <a:r>
              <a:rPr lang="en-US" sz="2400" dirty="0">
                <a:solidFill>
                  <a:schemeClr val="bg1"/>
                </a:solidFill>
              </a:rPr>
              <a:t>areas mark the </a:t>
            </a:r>
            <a:r>
              <a:rPr lang="en-US" sz="2400" dirty="0" smtClean="0">
                <a:solidFill>
                  <a:schemeClr val="bg1"/>
                </a:solidFill>
              </a:rPr>
              <a:t>floor</a:t>
            </a:r>
            <a:endParaRPr lang="en-US" sz="2400" dirty="0">
              <a:solidFill>
                <a:schemeClr val="bg1"/>
              </a:solidFill>
            </a:endParaRPr>
          </a:p>
        </p:txBody>
      </p:sp>
      <p:sp>
        <p:nvSpPr>
          <p:cNvPr id="45" name="Rectangle 44"/>
          <p:cNvSpPr/>
          <p:nvPr/>
        </p:nvSpPr>
        <p:spPr>
          <a:xfrm>
            <a:off x="9463868" y="22563557"/>
            <a:ext cx="4073166" cy="461665"/>
          </a:xfrm>
          <a:prstGeom prst="rect">
            <a:avLst/>
          </a:prstGeom>
        </p:spPr>
        <p:txBody>
          <a:bodyPr wrap="none">
            <a:spAutoFit/>
          </a:bodyPr>
          <a:lstStyle/>
          <a:p>
            <a:r>
              <a:rPr lang="en-US" sz="2400" dirty="0" smtClean="0">
                <a:solidFill>
                  <a:schemeClr val="bg1"/>
                </a:solidFill>
              </a:rPr>
              <a:t>Areas in blue represent shelves</a:t>
            </a:r>
            <a:endParaRPr lang="en-US" sz="2400" dirty="0">
              <a:solidFill>
                <a:schemeClr val="bg1"/>
              </a:solidFill>
            </a:endParaRPr>
          </a:p>
        </p:txBody>
      </p:sp>
      <p:sp>
        <p:nvSpPr>
          <p:cNvPr id="47" name="Rectangle 46"/>
          <p:cNvSpPr/>
          <p:nvPr/>
        </p:nvSpPr>
        <p:spPr>
          <a:xfrm>
            <a:off x="9601200" y="24733321"/>
            <a:ext cx="4100353" cy="830997"/>
          </a:xfrm>
          <a:prstGeom prst="rect">
            <a:avLst/>
          </a:prstGeom>
        </p:spPr>
        <p:txBody>
          <a:bodyPr wrap="none">
            <a:spAutoFit/>
          </a:bodyPr>
          <a:lstStyle/>
          <a:p>
            <a:r>
              <a:rPr lang="en-US" sz="2400" dirty="0" smtClean="0">
                <a:solidFill>
                  <a:schemeClr val="bg1"/>
                </a:solidFill>
              </a:rPr>
              <a:t>This button will collapse the list</a:t>
            </a:r>
          </a:p>
          <a:p>
            <a:r>
              <a:rPr lang="en-US" sz="2400" dirty="0">
                <a:solidFill>
                  <a:schemeClr val="bg1"/>
                </a:solidFill>
              </a:rPr>
              <a:t>s</a:t>
            </a:r>
            <a:r>
              <a:rPr lang="en-US" sz="2400" dirty="0" smtClean="0">
                <a:solidFill>
                  <a:schemeClr val="bg1"/>
                </a:solidFill>
              </a:rPr>
              <a:t>o only the header can be seen</a:t>
            </a:r>
            <a:endParaRPr lang="en-US" sz="2400" dirty="0">
              <a:solidFill>
                <a:schemeClr val="bg1"/>
              </a:solidFill>
            </a:endParaRPr>
          </a:p>
        </p:txBody>
      </p:sp>
      <p:sp>
        <p:nvSpPr>
          <p:cNvPr id="49" name="Rectangle 48"/>
          <p:cNvSpPr/>
          <p:nvPr/>
        </p:nvSpPr>
        <p:spPr>
          <a:xfrm>
            <a:off x="9920321" y="25641300"/>
            <a:ext cx="3326039" cy="830997"/>
          </a:xfrm>
          <a:prstGeom prst="rect">
            <a:avLst/>
          </a:prstGeom>
        </p:spPr>
        <p:txBody>
          <a:bodyPr wrap="none">
            <a:spAutoFit/>
          </a:bodyPr>
          <a:lstStyle/>
          <a:p>
            <a:r>
              <a:rPr lang="en-US" sz="2400" dirty="0" smtClean="0">
                <a:solidFill>
                  <a:schemeClr val="bg1"/>
                </a:solidFill>
              </a:rPr>
              <a:t>This will remove all items</a:t>
            </a:r>
          </a:p>
          <a:p>
            <a:r>
              <a:rPr lang="en-US" sz="2400" dirty="0" smtClean="0">
                <a:solidFill>
                  <a:schemeClr val="bg1"/>
                </a:solidFill>
              </a:rPr>
              <a:t>from the list</a:t>
            </a:r>
            <a:endParaRPr lang="en-US" sz="2400" dirty="0">
              <a:solidFill>
                <a:schemeClr val="bg1"/>
              </a:solidFill>
            </a:endParaRPr>
          </a:p>
        </p:txBody>
      </p:sp>
      <p:sp>
        <p:nvSpPr>
          <p:cNvPr id="52" name="Rectangle 51"/>
          <p:cNvSpPr/>
          <p:nvPr/>
        </p:nvSpPr>
        <p:spPr>
          <a:xfrm>
            <a:off x="9466299" y="26670000"/>
            <a:ext cx="4001408" cy="830997"/>
          </a:xfrm>
          <a:prstGeom prst="rect">
            <a:avLst/>
          </a:prstGeom>
        </p:spPr>
        <p:txBody>
          <a:bodyPr wrap="square">
            <a:spAutoFit/>
          </a:bodyPr>
          <a:lstStyle/>
          <a:p>
            <a:r>
              <a:rPr lang="en-US" sz="2400" dirty="0" smtClean="0">
                <a:solidFill>
                  <a:schemeClr val="bg1"/>
                </a:solidFill>
              </a:rPr>
              <a:t>Each item has its own row and </a:t>
            </a:r>
          </a:p>
          <a:p>
            <a:r>
              <a:rPr lang="en-US" sz="2400" dirty="0" smtClean="0">
                <a:solidFill>
                  <a:schemeClr val="bg1"/>
                </a:solidFill>
              </a:rPr>
              <a:t>a button to delete from the list</a:t>
            </a:r>
            <a:endParaRPr lang="en-US" sz="2400" dirty="0">
              <a:solidFill>
                <a:schemeClr val="bg1"/>
              </a:solidFill>
            </a:endParaRPr>
          </a:p>
        </p:txBody>
      </p:sp>
      <p:sp>
        <p:nvSpPr>
          <p:cNvPr id="21" name="Rectangle 20"/>
          <p:cNvSpPr/>
          <p:nvPr/>
        </p:nvSpPr>
        <p:spPr>
          <a:xfrm>
            <a:off x="9767639" y="21813598"/>
            <a:ext cx="3562839" cy="43858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466299" y="22563557"/>
            <a:ext cx="4073166" cy="46166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8757" y="24736950"/>
            <a:ext cx="4112796" cy="82736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920320" y="25641300"/>
            <a:ext cx="3326039" cy="8309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463868" y="26670000"/>
            <a:ext cx="4003839" cy="8309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999640" y="16941157"/>
            <a:ext cx="2831160" cy="830997"/>
          </a:xfrm>
          <a:prstGeom prst="rect">
            <a:avLst/>
          </a:prstGeom>
        </p:spPr>
        <p:txBody>
          <a:bodyPr wrap="none">
            <a:spAutoFit/>
          </a:bodyPr>
          <a:lstStyle/>
          <a:p>
            <a:r>
              <a:rPr lang="en-US" sz="2400" dirty="0" smtClean="0">
                <a:solidFill>
                  <a:schemeClr val="bg1"/>
                </a:solidFill>
              </a:rPr>
              <a:t>Initiates server query</a:t>
            </a:r>
          </a:p>
          <a:p>
            <a:r>
              <a:rPr lang="en-US" sz="2400" dirty="0">
                <a:solidFill>
                  <a:schemeClr val="bg1"/>
                </a:solidFill>
              </a:rPr>
              <a:t>w</a:t>
            </a:r>
            <a:r>
              <a:rPr lang="en-US" sz="2400" dirty="0" smtClean="0">
                <a:solidFill>
                  <a:schemeClr val="bg1"/>
                </a:solidFill>
              </a:rPr>
              <a:t>ith keyword</a:t>
            </a:r>
            <a:endParaRPr lang="en-US" sz="2400" dirty="0">
              <a:solidFill>
                <a:schemeClr val="bg1"/>
              </a:solidFill>
            </a:endParaRPr>
          </a:p>
        </p:txBody>
      </p:sp>
      <p:sp>
        <p:nvSpPr>
          <p:cNvPr id="37" name="Rectangle 36"/>
          <p:cNvSpPr/>
          <p:nvPr/>
        </p:nvSpPr>
        <p:spPr>
          <a:xfrm>
            <a:off x="14853093" y="17943767"/>
            <a:ext cx="3053907" cy="1200329"/>
          </a:xfrm>
          <a:prstGeom prst="rect">
            <a:avLst/>
          </a:prstGeom>
        </p:spPr>
        <p:txBody>
          <a:bodyPr wrap="square">
            <a:spAutoFit/>
          </a:bodyPr>
          <a:lstStyle/>
          <a:p>
            <a:r>
              <a:rPr lang="en-US" sz="2400" dirty="0" smtClean="0">
                <a:solidFill>
                  <a:schemeClr val="bg1"/>
                </a:solidFill>
              </a:rPr>
              <a:t>If a user already has an</a:t>
            </a:r>
          </a:p>
          <a:p>
            <a:r>
              <a:rPr lang="en-US" sz="2400" dirty="0" smtClean="0">
                <a:solidFill>
                  <a:schemeClr val="bg1"/>
                </a:solidFill>
              </a:rPr>
              <a:t>item in their shopping</a:t>
            </a:r>
          </a:p>
          <a:p>
            <a:r>
              <a:rPr lang="en-US" sz="2400" dirty="0">
                <a:solidFill>
                  <a:schemeClr val="bg1"/>
                </a:solidFill>
              </a:rPr>
              <a:t>l</a:t>
            </a:r>
            <a:r>
              <a:rPr lang="en-US" sz="2400" dirty="0" smtClean="0">
                <a:solidFill>
                  <a:schemeClr val="bg1"/>
                </a:solidFill>
              </a:rPr>
              <a:t>ist, they can remove it</a:t>
            </a:r>
          </a:p>
        </p:txBody>
      </p:sp>
      <p:sp>
        <p:nvSpPr>
          <p:cNvPr id="38" name="Rectangle 37"/>
          <p:cNvSpPr/>
          <p:nvPr/>
        </p:nvSpPr>
        <p:spPr>
          <a:xfrm>
            <a:off x="15403248" y="19735400"/>
            <a:ext cx="2428742" cy="1200329"/>
          </a:xfrm>
          <a:prstGeom prst="rect">
            <a:avLst/>
          </a:prstGeom>
        </p:spPr>
        <p:txBody>
          <a:bodyPr wrap="none">
            <a:spAutoFit/>
          </a:bodyPr>
          <a:lstStyle/>
          <a:p>
            <a:r>
              <a:rPr lang="en-US" sz="2400" dirty="0" smtClean="0">
                <a:solidFill>
                  <a:schemeClr val="bg1"/>
                </a:solidFill>
              </a:rPr>
              <a:t>If an item is not in</a:t>
            </a:r>
          </a:p>
          <a:p>
            <a:r>
              <a:rPr lang="en-US" sz="2400" dirty="0" smtClean="0">
                <a:solidFill>
                  <a:schemeClr val="bg1"/>
                </a:solidFill>
              </a:rPr>
              <a:t>the shopping list,</a:t>
            </a:r>
          </a:p>
          <a:p>
            <a:r>
              <a:rPr lang="en-US" sz="2400" dirty="0">
                <a:solidFill>
                  <a:schemeClr val="bg1"/>
                </a:solidFill>
              </a:rPr>
              <a:t>a</a:t>
            </a:r>
            <a:r>
              <a:rPr lang="en-US" sz="2400" dirty="0" smtClean="0">
                <a:solidFill>
                  <a:schemeClr val="bg1"/>
                </a:solidFill>
              </a:rPr>
              <a:t> user can add it</a:t>
            </a:r>
            <a:endParaRPr lang="en-US" sz="2400" dirty="0">
              <a:solidFill>
                <a:schemeClr val="bg1"/>
              </a:solidFill>
            </a:endParaRPr>
          </a:p>
        </p:txBody>
      </p:sp>
      <p:sp>
        <p:nvSpPr>
          <p:cNvPr id="39" name="Rectangle 38"/>
          <p:cNvSpPr/>
          <p:nvPr/>
        </p:nvSpPr>
        <p:spPr>
          <a:xfrm>
            <a:off x="15403248" y="19735400"/>
            <a:ext cx="2427552" cy="12003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4999640" y="16941157"/>
            <a:ext cx="2831160" cy="8309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211805" y="15030753"/>
            <a:ext cx="2941511" cy="646331"/>
          </a:xfrm>
          <a:prstGeom prst="rect">
            <a:avLst/>
          </a:prstGeom>
          <a:noFill/>
        </p:spPr>
        <p:txBody>
          <a:bodyPr wrap="none" rtlCol="0">
            <a:spAutoFit/>
          </a:bodyPr>
          <a:lstStyle/>
          <a:p>
            <a:r>
              <a:rPr lang="en-US" sz="3600" i="1" dirty="0" smtClean="0">
                <a:solidFill>
                  <a:schemeClr val="bg1"/>
                </a:solidFill>
              </a:rPr>
              <a:t>Search Activity</a:t>
            </a:r>
            <a:endParaRPr lang="en-US" sz="3600" i="1" dirty="0">
              <a:solidFill>
                <a:schemeClr val="bg1"/>
              </a:solidFill>
            </a:endParaRPr>
          </a:p>
        </p:txBody>
      </p:sp>
      <p:sp>
        <p:nvSpPr>
          <p:cNvPr id="48" name="TextBox 47"/>
          <p:cNvSpPr txBox="1"/>
          <p:nvPr/>
        </p:nvSpPr>
        <p:spPr>
          <a:xfrm>
            <a:off x="10437249" y="27599090"/>
            <a:ext cx="2549096" cy="646331"/>
          </a:xfrm>
          <a:prstGeom prst="rect">
            <a:avLst/>
          </a:prstGeom>
          <a:noFill/>
        </p:spPr>
        <p:txBody>
          <a:bodyPr wrap="none" rtlCol="0">
            <a:spAutoFit/>
          </a:bodyPr>
          <a:lstStyle/>
          <a:p>
            <a:r>
              <a:rPr lang="en-US" sz="3600" i="1" dirty="0" smtClean="0">
                <a:solidFill>
                  <a:schemeClr val="bg1"/>
                </a:solidFill>
              </a:rPr>
              <a:t>Map Activity</a:t>
            </a:r>
            <a:endParaRPr lang="en-US" sz="3600" i="1" dirty="0">
              <a:solidFill>
                <a:schemeClr val="bg1"/>
              </a:solidFill>
            </a:endParaRPr>
          </a:p>
        </p:txBody>
      </p:sp>
      <p:sp>
        <p:nvSpPr>
          <p:cNvPr id="35" name="Rectangle 34"/>
          <p:cNvSpPr/>
          <p:nvPr/>
        </p:nvSpPr>
        <p:spPr>
          <a:xfrm>
            <a:off x="14794385" y="15680597"/>
            <a:ext cx="2503015" cy="830997"/>
          </a:xfrm>
          <a:prstGeom prst="rect">
            <a:avLst/>
          </a:prstGeom>
        </p:spPr>
        <p:txBody>
          <a:bodyPr wrap="square">
            <a:spAutoFit/>
          </a:bodyPr>
          <a:lstStyle/>
          <a:p>
            <a:r>
              <a:rPr lang="en-US" sz="2400" dirty="0" smtClean="0">
                <a:solidFill>
                  <a:schemeClr val="bg1"/>
                </a:solidFill>
              </a:rPr>
              <a:t>User enters search </a:t>
            </a:r>
          </a:p>
          <a:p>
            <a:r>
              <a:rPr lang="en-US" sz="2400" dirty="0" smtClean="0">
                <a:solidFill>
                  <a:schemeClr val="bg1"/>
                </a:solidFill>
              </a:rPr>
              <a:t>terms here</a:t>
            </a:r>
            <a:endParaRPr lang="en-US" sz="2400" dirty="0">
              <a:solidFill>
                <a:schemeClr val="bg1"/>
              </a:solidFill>
            </a:endParaRPr>
          </a:p>
        </p:txBody>
      </p:sp>
      <p:grpSp>
        <p:nvGrpSpPr>
          <p:cNvPr id="19" name="Group 18"/>
          <p:cNvGrpSpPr/>
          <p:nvPr/>
        </p:nvGrpSpPr>
        <p:grpSpPr>
          <a:xfrm>
            <a:off x="616456" y="5223852"/>
            <a:ext cx="12823504" cy="8849380"/>
            <a:chOff x="616456" y="5217756"/>
            <a:chExt cx="12823504" cy="8891632"/>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037" y="5257800"/>
              <a:ext cx="12789923" cy="8851588"/>
            </a:xfrm>
            <a:prstGeom prst="rect">
              <a:avLst/>
            </a:prstGeom>
          </p:spPr>
        </p:pic>
        <p:sp>
          <p:nvSpPr>
            <p:cNvPr id="64" name="Rectangle 63"/>
            <p:cNvSpPr/>
            <p:nvPr/>
          </p:nvSpPr>
          <p:spPr>
            <a:xfrm>
              <a:off x="616456" y="5217756"/>
              <a:ext cx="12823504" cy="889163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0"/>
            </a:p>
          </p:txBody>
        </p:sp>
      </p:grpSp>
      <p:sp>
        <p:nvSpPr>
          <p:cNvPr id="42" name="Rectangle 41"/>
          <p:cNvSpPr/>
          <p:nvPr/>
        </p:nvSpPr>
        <p:spPr>
          <a:xfrm>
            <a:off x="14794385" y="15696307"/>
            <a:ext cx="2503015" cy="81528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3270893" y="5334000"/>
            <a:ext cx="3816494" cy="707886"/>
          </a:xfrm>
          <a:prstGeom prst="rect">
            <a:avLst/>
          </a:prstGeom>
          <a:noFill/>
        </p:spPr>
        <p:txBody>
          <a:bodyPr wrap="none" rtlCol="0">
            <a:spAutoFit/>
          </a:bodyPr>
          <a:lstStyle/>
          <a:p>
            <a:r>
              <a:rPr lang="en-US" sz="4000" b="1" i="1" dirty="0" smtClean="0">
                <a:solidFill>
                  <a:schemeClr val="bg1"/>
                </a:solidFill>
                <a:effectLst>
                  <a:outerShdw blurRad="38100" dist="38100" dir="2700000" algn="tl">
                    <a:srgbClr val="000000">
                      <a:alpha val="43137"/>
                    </a:srgbClr>
                  </a:outerShdw>
                </a:effectLst>
                <a:cs typeface="Arial" pitchFamily="34" charset="0"/>
              </a:rPr>
              <a:t>RFID Localization</a:t>
            </a:r>
            <a:endParaRPr lang="en-US" sz="4000" b="1" i="1" dirty="0">
              <a:solidFill>
                <a:schemeClr val="bg1"/>
              </a:solidFill>
              <a:effectLst>
                <a:outerShdw blurRad="38100" dist="38100" dir="2700000" algn="tl">
                  <a:srgbClr val="000000">
                    <a:alpha val="43137"/>
                  </a:srgbClr>
                </a:outerShdw>
              </a:effectLst>
              <a:cs typeface="Arial" pitchFamily="34" charset="0"/>
            </a:endParaRPr>
          </a:p>
        </p:txBody>
      </p:sp>
      <p:sp>
        <p:nvSpPr>
          <p:cNvPr id="68" name="TextBox 67"/>
          <p:cNvSpPr txBox="1"/>
          <p:nvPr/>
        </p:nvSpPr>
        <p:spPr>
          <a:xfrm>
            <a:off x="28332459" y="14684514"/>
            <a:ext cx="3214341" cy="707886"/>
          </a:xfrm>
          <a:prstGeom prst="rect">
            <a:avLst/>
          </a:prstGeom>
          <a:noFill/>
        </p:spPr>
        <p:txBody>
          <a:bodyPr wrap="none" rtlCol="0">
            <a:spAutoFit/>
          </a:bodyPr>
          <a:lstStyle/>
          <a:p>
            <a:r>
              <a:rPr lang="en-US" sz="4000" b="1" i="1" dirty="0" smtClean="0">
                <a:solidFill>
                  <a:schemeClr val="bg1"/>
                </a:solidFill>
                <a:effectLst>
                  <a:outerShdw blurRad="38100" dist="38100" dir="2700000" algn="tl">
                    <a:srgbClr val="000000">
                      <a:alpha val="43137"/>
                    </a:srgbClr>
                  </a:outerShdw>
                </a:effectLst>
                <a:cs typeface="Arial" pitchFamily="34" charset="0"/>
              </a:rPr>
              <a:t>Product Demo</a:t>
            </a:r>
            <a:endParaRPr lang="en-US" sz="4000" b="1" i="1" dirty="0">
              <a:solidFill>
                <a:schemeClr val="bg1"/>
              </a:solidFill>
              <a:effectLst>
                <a:outerShdw blurRad="38100" dist="38100" dir="2700000" algn="tl">
                  <a:srgbClr val="000000">
                    <a:alpha val="43137"/>
                  </a:srgbClr>
                </a:outerShdw>
              </a:effectLst>
              <a:cs typeface="Arial" pitchFamily="34" charset="0"/>
            </a:endParaRPr>
          </a:p>
        </p:txBody>
      </p:sp>
      <p:graphicFrame>
        <p:nvGraphicFramePr>
          <p:cNvPr id="69" name="Content Placeholder 4"/>
          <p:cNvGraphicFramePr>
            <a:graphicFrameLocks/>
          </p:cNvGraphicFramePr>
          <p:nvPr>
            <p:extLst>
              <p:ext uri="{D42A27DB-BD31-4B8C-83A1-F6EECF244321}">
                <p14:modId xmlns:p14="http://schemas.microsoft.com/office/powerpoint/2010/main" val="12096382"/>
              </p:ext>
            </p:extLst>
          </p:nvPr>
        </p:nvGraphicFramePr>
        <p:xfrm>
          <a:off x="23373966" y="10387144"/>
          <a:ext cx="6100108" cy="3354824"/>
        </p:xfrm>
        <a:graphic>
          <a:graphicData uri="http://schemas.openxmlformats.org/drawingml/2006/chart">
            <c:chart xmlns:c="http://schemas.openxmlformats.org/drawingml/2006/chart" xmlns:r="http://schemas.openxmlformats.org/officeDocument/2006/relationships" r:id="rId7"/>
          </a:graphicData>
        </a:graphic>
      </p:graphicFrame>
      <p:sp>
        <p:nvSpPr>
          <p:cNvPr id="71" name="Rectangle 70"/>
          <p:cNvSpPr/>
          <p:nvPr/>
        </p:nvSpPr>
        <p:spPr>
          <a:xfrm>
            <a:off x="23286549" y="5943600"/>
            <a:ext cx="12375051" cy="9635602"/>
          </a:xfrm>
          <a:prstGeom prst="rect">
            <a:avLst/>
          </a:prstGeom>
        </p:spPr>
        <p:txBody>
          <a:bodyPr wrap="square" lIns="78373" tIns="39187" rIns="78373" bIns="39187" numCol="2" spcCol="457200">
            <a:spAutoFit/>
          </a:bodyPr>
          <a:lstStyle/>
          <a:p>
            <a:pPr algn="just"/>
            <a:r>
              <a:rPr lang="en-US" sz="2700" dirty="0" smtClean="0">
                <a:solidFill>
                  <a:schemeClr val="bg1"/>
                </a:solidFill>
              </a:rPr>
              <a:t>Radio Frequency Identification devices will continuously scan the area for tags, and use the Received Signal Strength (RSS) to calculate the distance. Many algorithms have been explored using multiple readers to maximize accuracy in 2 dimensions. Methods include basic triangulation, dynamically updating calibration with reference tags, probability algorithms, and K-nearest-</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endParaRPr lang="en-US" sz="2700" dirty="0">
              <a:solidFill>
                <a:schemeClr val="bg1"/>
              </a:solidFill>
            </a:endParaRPr>
          </a:p>
          <a:p>
            <a:pPr algn="just"/>
            <a:endParaRPr lang="en-US" sz="2700" dirty="0" smtClean="0">
              <a:solidFill>
                <a:schemeClr val="bg1"/>
              </a:solidFill>
            </a:endParaRPr>
          </a:p>
          <a:p>
            <a:pPr algn="just"/>
            <a:endParaRPr lang="en-US" sz="2700" dirty="0">
              <a:solidFill>
                <a:schemeClr val="bg1"/>
              </a:solidFill>
            </a:endParaRPr>
          </a:p>
          <a:p>
            <a:pPr algn="just"/>
            <a:endParaRPr lang="en-US" sz="2700" dirty="0" smtClean="0">
              <a:solidFill>
                <a:schemeClr val="bg1"/>
              </a:solidFill>
            </a:endParaRPr>
          </a:p>
          <a:p>
            <a:pPr algn="just"/>
            <a:r>
              <a:rPr lang="en-US" sz="2700" dirty="0" smtClean="0">
                <a:solidFill>
                  <a:schemeClr val="bg1"/>
                </a:solidFill>
              </a:rPr>
              <a:t>neighbor algorithms.  The most successful systems must also take into account reader and reference tag placement.</a:t>
            </a:r>
            <a:br>
              <a:rPr lang="en-US" sz="2700" dirty="0" smtClean="0">
                <a:solidFill>
                  <a:schemeClr val="bg1"/>
                </a:solidFill>
              </a:rPr>
            </a:br>
            <a:endParaRPr lang="en-US" sz="2700" dirty="0">
              <a:solidFill>
                <a:schemeClr val="bg1"/>
              </a:solidFill>
            </a:endParaRPr>
          </a:p>
          <a:p>
            <a:pPr algn="just"/>
            <a:r>
              <a:rPr lang="en-US" sz="2700" b="1" u="sng" dirty="0" smtClean="0">
                <a:solidFill>
                  <a:schemeClr val="bg1"/>
                </a:solidFill>
              </a:rPr>
              <a:t>Calculations in Dynamic Environments</a:t>
            </a:r>
          </a:p>
          <a:p>
            <a:pPr algn="just"/>
            <a:r>
              <a:rPr lang="en-US" sz="2700" dirty="0" smtClean="0">
                <a:solidFill>
                  <a:schemeClr val="bg1"/>
                </a:solidFill>
              </a:rPr>
              <a:t>Fluctuating signal strengths and interference in a dynamic environment must be compensated for. The graph on the right shows the raw data taken from our reader. The fluctuations are due to interference such as doorways catching the signal, metal in the building, and people walking by. In a store environment, we estimate that the margin of error that would allow for our app to retain functionality is 1-2 meters. We are confident that with multiple readers and careful choice of localization algorithms this can be accomplished.</a:t>
            </a:r>
            <a:endParaRPr lang="en-US" sz="2700" dirty="0">
              <a:solidFill>
                <a:schemeClr val="bg1"/>
              </a:solidFill>
            </a:endParaRPr>
          </a:p>
        </p:txBody>
      </p:sp>
      <p:sp>
        <p:nvSpPr>
          <p:cNvPr id="98" name="TextBox 97"/>
          <p:cNvSpPr txBox="1"/>
          <p:nvPr/>
        </p:nvSpPr>
        <p:spPr>
          <a:xfrm>
            <a:off x="28346400" y="15252680"/>
            <a:ext cx="7315200" cy="3416320"/>
          </a:xfrm>
          <a:prstGeom prst="rect">
            <a:avLst/>
          </a:prstGeom>
          <a:noFill/>
        </p:spPr>
        <p:txBody>
          <a:bodyPr wrap="square" rtlCol="0">
            <a:spAutoFit/>
          </a:bodyPr>
          <a:lstStyle/>
          <a:p>
            <a:pPr algn="just"/>
            <a:r>
              <a:rPr lang="en-US" sz="2700" dirty="0" smtClean="0">
                <a:solidFill>
                  <a:schemeClr val="bg1"/>
                </a:solidFill>
                <a:cs typeface="Arial" pitchFamily="34" charset="0"/>
              </a:rPr>
              <a:t>Our demo uses one reader and 2 reference tags to calculate the location of two sample active tracking tags. We take incoming RSS values from the reference tags along with a maximum RSS value, and find linear fits. Incoming tag data is then fit to one of those lines to determine it’s location in one dimension. We believe this maximizes the accuracy we can achieve with one reader.</a:t>
            </a:r>
            <a:endParaRPr lang="en-US" sz="2700" dirty="0">
              <a:solidFill>
                <a:schemeClr val="bg1"/>
              </a:solidFill>
              <a:cs typeface="Arial" pitchFamily="34" charset="0"/>
            </a:endParaRPr>
          </a:p>
        </p:txBody>
      </p:sp>
      <p:sp>
        <p:nvSpPr>
          <p:cNvPr id="99" name="Rounded Rectangle 98"/>
          <p:cNvSpPr/>
          <p:nvPr/>
        </p:nvSpPr>
        <p:spPr>
          <a:xfrm>
            <a:off x="28499051" y="19076954"/>
            <a:ext cx="685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reader</a:t>
            </a:r>
            <a:endParaRPr lang="en-US" sz="1200" dirty="0"/>
          </a:p>
        </p:txBody>
      </p:sp>
      <p:sp>
        <p:nvSpPr>
          <p:cNvPr id="100" name="Rectangle 99"/>
          <p:cNvSpPr/>
          <p:nvPr/>
        </p:nvSpPr>
        <p:spPr>
          <a:xfrm>
            <a:off x="31775651" y="19267454"/>
            <a:ext cx="457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Ref1</a:t>
            </a:r>
            <a:endParaRPr lang="en-US" sz="1200" dirty="0"/>
          </a:p>
        </p:txBody>
      </p:sp>
      <p:sp>
        <p:nvSpPr>
          <p:cNvPr id="101" name="Rectangle 100"/>
          <p:cNvSpPr/>
          <p:nvPr/>
        </p:nvSpPr>
        <p:spPr>
          <a:xfrm>
            <a:off x="34899851" y="19267454"/>
            <a:ext cx="457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Ref2</a:t>
            </a:r>
            <a:endParaRPr lang="en-US" sz="1200" dirty="0"/>
          </a:p>
        </p:txBody>
      </p:sp>
      <p:sp>
        <p:nvSpPr>
          <p:cNvPr id="102" name="TextBox 101"/>
          <p:cNvSpPr txBox="1"/>
          <p:nvPr/>
        </p:nvSpPr>
        <p:spPr>
          <a:xfrm>
            <a:off x="29184851" y="18848354"/>
            <a:ext cx="1903470" cy="307777"/>
          </a:xfrm>
          <a:prstGeom prst="rect">
            <a:avLst/>
          </a:prstGeom>
          <a:noFill/>
        </p:spPr>
        <p:txBody>
          <a:bodyPr wrap="none" rtlCol="0">
            <a:spAutoFit/>
          </a:bodyPr>
          <a:lstStyle/>
          <a:p>
            <a:r>
              <a:rPr lang="en-US" sz="1400" dirty="0" smtClean="0">
                <a:solidFill>
                  <a:schemeClr val="bg1"/>
                </a:solidFill>
              </a:rPr>
              <a:t>Known RSS at this point</a:t>
            </a:r>
            <a:endParaRPr lang="en-US" sz="1400" dirty="0">
              <a:solidFill>
                <a:schemeClr val="bg1"/>
              </a:solidFill>
            </a:endParaRPr>
          </a:p>
        </p:txBody>
      </p:sp>
      <p:cxnSp>
        <p:nvCxnSpPr>
          <p:cNvPr id="103" name="Straight Arrow Connector 102"/>
          <p:cNvCxnSpPr/>
          <p:nvPr/>
        </p:nvCxnSpPr>
        <p:spPr>
          <a:xfrm flipH="1">
            <a:off x="29184851" y="19066412"/>
            <a:ext cx="190500" cy="29425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9" idx="3"/>
            <a:endCxn id="100" idx="1"/>
          </p:cNvCxnSpPr>
          <p:nvPr/>
        </p:nvCxnSpPr>
        <p:spPr>
          <a:xfrm>
            <a:off x="29184851" y="19419854"/>
            <a:ext cx="2590800" cy="0"/>
          </a:xfrm>
          <a:prstGeom prst="line">
            <a:avLst/>
          </a:prstGeom>
        </p:spPr>
        <p:style>
          <a:lnRef idx="3">
            <a:schemeClr val="accent5"/>
          </a:lnRef>
          <a:fillRef idx="0">
            <a:schemeClr val="accent5"/>
          </a:fillRef>
          <a:effectRef idx="2">
            <a:schemeClr val="accent5"/>
          </a:effectRef>
          <a:fontRef idx="minor">
            <a:schemeClr val="tx1"/>
          </a:fontRef>
        </p:style>
      </p:cxn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0580" y="15283134"/>
            <a:ext cx="3762434" cy="6289139"/>
          </a:xfrm>
          <a:prstGeom prst="rect">
            <a:avLst/>
          </a:prstGeom>
        </p:spPr>
      </p:pic>
      <p:cxnSp>
        <p:nvCxnSpPr>
          <p:cNvPr id="105" name="Straight Connector 104"/>
          <p:cNvCxnSpPr>
            <a:stCxn id="100" idx="3"/>
            <a:endCxn id="101" idx="1"/>
          </p:cNvCxnSpPr>
          <p:nvPr/>
        </p:nvCxnSpPr>
        <p:spPr>
          <a:xfrm>
            <a:off x="32232851" y="19419854"/>
            <a:ext cx="2667000"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106" name="TextBox 105"/>
          <p:cNvSpPr txBox="1"/>
          <p:nvPr/>
        </p:nvSpPr>
        <p:spPr>
          <a:xfrm>
            <a:off x="29430220" y="19431000"/>
            <a:ext cx="2100062" cy="338554"/>
          </a:xfrm>
          <a:prstGeom prst="rect">
            <a:avLst/>
          </a:prstGeom>
          <a:noFill/>
        </p:spPr>
        <p:txBody>
          <a:bodyPr wrap="none" rtlCol="0">
            <a:spAutoFit/>
          </a:bodyPr>
          <a:lstStyle/>
          <a:p>
            <a:r>
              <a:rPr lang="en-US" sz="1600" dirty="0" smtClean="0">
                <a:solidFill>
                  <a:schemeClr val="bg1"/>
                </a:solidFill>
              </a:rPr>
              <a:t>RSS = Slope</a:t>
            </a:r>
            <a:r>
              <a:rPr lang="en-US" sz="1600" baseline="-25000" dirty="0" smtClean="0">
                <a:solidFill>
                  <a:schemeClr val="bg1"/>
                </a:solidFill>
              </a:rPr>
              <a:t>1</a:t>
            </a:r>
            <a:r>
              <a:rPr lang="en-US" sz="1600" dirty="0" smtClean="0">
                <a:solidFill>
                  <a:schemeClr val="bg1"/>
                </a:solidFill>
              </a:rPr>
              <a:t> * </a:t>
            </a:r>
            <a:r>
              <a:rPr lang="en-US" sz="1600" dirty="0" err="1" smtClean="0">
                <a:solidFill>
                  <a:schemeClr val="bg1"/>
                </a:solidFill>
              </a:rPr>
              <a:t>Dist</a:t>
            </a:r>
            <a:r>
              <a:rPr lang="en-US" sz="1600" dirty="0" smtClean="0">
                <a:solidFill>
                  <a:schemeClr val="bg1"/>
                </a:solidFill>
              </a:rPr>
              <a:t> + B</a:t>
            </a:r>
            <a:r>
              <a:rPr lang="en-US" sz="1600" baseline="-25000" dirty="0" smtClean="0">
                <a:solidFill>
                  <a:schemeClr val="bg1"/>
                </a:solidFill>
              </a:rPr>
              <a:t>1</a:t>
            </a:r>
            <a:endParaRPr lang="en-US" sz="1600" baseline="-25000" dirty="0">
              <a:solidFill>
                <a:schemeClr val="bg1"/>
              </a:solidFill>
            </a:endParaRPr>
          </a:p>
        </p:txBody>
      </p:sp>
      <p:sp>
        <p:nvSpPr>
          <p:cNvPr id="107" name="TextBox 106"/>
          <p:cNvSpPr txBox="1"/>
          <p:nvPr/>
        </p:nvSpPr>
        <p:spPr>
          <a:xfrm>
            <a:off x="32518125" y="19431000"/>
            <a:ext cx="2100062" cy="338554"/>
          </a:xfrm>
          <a:prstGeom prst="rect">
            <a:avLst/>
          </a:prstGeom>
          <a:noFill/>
        </p:spPr>
        <p:txBody>
          <a:bodyPr wrap="none" rtlCol="0">
            <a:spAutoFit/>
          </a:bodyPr>
          <a:lstStyle/>
          <a:p>
            <a:r>
              <a:rPr lang="en-US" sz="1600" dirty="0" smtClean="0">
                <a:solidFill>
                  <a:schemeClr val="bg1"/>
                </a:solidFill>
              </a:rPr>
              <a:t>RSS = Slope</a:t>
            </a:r>
            <a:r>
              <a:rPr lang="en-US" sz="1600" baseline="-25000" dirty="0" smtClean="0">
                <a:solidFill>
                  <a:schemeClr val="bg1"/>
                </a:solidFill>
              </a:rPr>
              <a:t>2</a:t>
            </a:r>
            <a:r>
              <a:rPr lang="en-US" sz="1600" dirty="0" smtClean="0">
                <a:solidFill>
                  <a:schemeClr val="bg1"/>
                </a:solidFill>
              </a:rPr>
              <a:t> * </a:t>
            </a:r>
            <a:r>
              <a:rPr lang="en-US" sz="1600" dirty="0" err="1" smtClean="0">
                <a:solidFill>
                  <a:schemeClr val="bg1"/>
                </a:solidFill>
              </a:rPr>
              <a:t>Dist</a:t>
            </a:r>
            <a:r>
              <a:rPr lang="en-US" sz="1600" dirty="0" smtClean="0">
                <a:solidFill>
                  <a:schemeClr val="bg1"/>
                </a:solidFill>
              </a:rPr>
              <a:t> + B</a:t>
            </a:r>
            <a:r>
              <a:rPr lang="en-US" sz="1600" baseline="-25000" dirty="0" smtClean="0">
                <a:solidFill>
                  <a:schemeClr val="bg1"/>
                </a:solidFill>
              </a:rPr>
              <a:t>2</a:t>
            </a:r>
            <a:endParaRPr lang="en-US" sz="1600" baseline="-25000" dirty="0">
              <a:solidFill>
                <a:schemeClr val="bg1"/>
              </a:solidFill>
            </a:endParaRPr>
          </a:p>
        </p:txBody>
      </p:sp>
      <p:sp>
        <p:nvSpPr>
          <p:cNvPr id="40" name="Rectangle 39"/>
          <p:cNvSpPr/>
          <p:nvPr/>
        </p:nvSpPr>
        <p:spPr>
          <a:xfrm>
            <a:off x="14853093" y="17949196"/>
            <a:ext cx="3053907" cy="11949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ine Callout 1 26"/>
          <p:cNvSpPr/>
          <p:nvPr/>
        </p:nvSpPr>
        <p:spPr>
          <a:xfrm>
            <a:off x="10058400" y="16230600"/>
            <a:ext cx="2362200" cy="457200"/>
          </a:xfrm>
          <a:prstGeom prst="borderCallout1">
            <a:avLst>
              <a:gd name="adj1" fmla="val -116171"/>
              <a:gd name="adj2" fmla="val 200730"/>
              <a:gd name="adj3" fmla="val 347"/>
              <a:gd name="adj4" fmla="val 99858"/>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ine Callout 1 31"/>
          <p:cNvSpPr/>
          <p:nvPr/>
        </p:nvSpPr>
        <p:spPr>
          <a:xfrm>
            <a:off x="12576589" y="16154400"/>
            <a:ext cx="894707" cy="533400"/>
          </a:xfrm>
          <a:prstGeom prst="borderCallout1">
            <a:avLst>
              <a:gd name="adj1" fmla="val 147321"/>
              <a:gd name="adj2" fmla="val 270870"/>
              <a:gd name="adj3" fmla="val 98811"/>
              <a:gd name="adj4" fmla="val 98493"/>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ine Callout 1 32"/>
          <p:cNvSpPr/>
          <p:nvPr/>
        </p:nvSpPr>
        <p:spPr>
          <a:xfrm>
            <a:off x="12195589" y="17602200"/>
            <a:ext cx="1275707" cy="533400"/>
          </a:xfrm>
          <a:prstGeom prst="borderCallout1">
            <a:avLst>
              <a:gd name="adj1" fmla="val 290179"/>
              <a:gd name="adj2" fmla="val 208942"/>
              <a:gd name="adj3" fmla="val 99107"/>
              <a:gd name="adj4" fmla="val 9942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ne Callout 1 33"/>
          <p:cNvSpPr/>
          <p:nvPr/>
        </p:nvSpPr>
        <p:spPr>
          <a:xfrm>
            <a:off x="12195589" y="18821400"/>
            <a:ext cx="1275707" cy="609600"/>
          </a:xfrm>
          <a:prstGeom prst="borderCallout1">
            <a:avLst>
              <a:gd name="adj1" fmla="val 150000"/>
              <a:gd name="adj2" fmla="val 251499"/>
              <a:gd name="adj3" fmla="val 1563"/>
              <a:gd name="adj4" fmla="val 100543"/>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45519" y="21926626"/>
            <a:ext cx="3745327" cy="6276463"/>
          </a:xfrm>
          <a:prstGeom prst="rect">
            <a:avLst/>
          </a:prstGeom>
        </p:spPr>
      </p:pic>
      <p:sp>
        <p:nvSpPr>
          <p:cNvPr id="5" name="Line Callout 1 4"/>
          <p:cNvSpPr/>
          <p:nvPr/>
        </p:nvSpPr>
        <p:spPr>
          <a:xfrm>
            <a:off x="15375816" y="23912871"/>
            <a:ext cx="420192" cy="418959"/>
          </a:xfrm>
          <a:prstGeom prst="borderCallout1">
            <a:avLst>
              <a:gd name="adj1" fmla="val 562"/>
              <a:gd name="adj2" fmla="val 3001"/>
              <a:gd name="adj3" fmla="val -211527"/>
              <a:gd name="adj4" fmla="val -435729"/>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Line Callout 1 13"/>
          <p:cNvSpPr/>
          <p:nvPr/>
        </p:nvSpPr>
        <p:spPr>
          <a:xfrm>
            <a:off x="16886616" y="23546805"/>
            <a:ext cx="904230" cy="501298"/>
          </a:xfrm>
          <a:prstGeom prst="borderCallout1">
            <a:avLst>
              <a:gd name="adj1" fmla="val 699"/>
              <a:gd name="adj2" fmla="val 1328"/>
              <a:gd name="adj3" fmla="val -261161"/>
              <a:gd name="adj4" fmla="val -39533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4"/>
          <p:cNvSpPr/>
          <p:nvPr/>
        </p:nvSpPr>
        <p:spPr>
          <a:xfrm>
            <a:off x="15921831" y="24736950"/>
            <a:ext cx="533400" cy="533400"/>
          </a:xfrm>
          <a:prstGeom prst="borderCallout1">
            <a:avLst>
              <a:gd name="adj1" fmla="val 894"/>
              <a:gd name="adj2" fmla="val 595"/>
              <a:gd name="adj3" fmla="val -266072"/>
              <a:gd name="adj4" fmla="val -48773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Callout 1 15"/>
          <p:cNvSpPr/>
          <p:nvPr/>
        </p:nvSpPr>
        <p:spPr>
          <a:xfrm>
            <a:off x="15319789" y="25374600"/>
            <a:ext cx="1143000" cy="533400"/>
          </a:xfrm>
          <a:prstGeom prst="borderCallout1">
            <a:avLst>
              <a:gd name="adj1" fmla="val 0"/>
              <a:gd name="adj2" fmla="val 417"/>
              <a:gd name="adj3" fmla="val -119430"/>
              <a:gd name="adj4" fmla="val -14244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ine Callout 1 16"/>
          <p:cNvSpPr/>
          <p:nvPr/>
        </p:nvSpPr>
        <p:spPr>
          <a:xfrm>
            <a:off x="16535400" y="25374600"/>
            <a:ext cx="1143000" cy="533400"/>
          </a:xfrm>
          <a:prstGeom prst="borderCallout1">
            <a:avLst>
              <a:gd name="adj1" fmla="val 99107"/>
              <a:gd name="adj2" fmla="val 418"/>
              <a:gd name="adj3" fmla="val 201191"/>
              <a:gd name="adj4" fmla="val -28799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ne Callout 1 17"/>
          <p:cNvSpPr/>
          <p:nvPr/>
        </p:nvSpPr>
        <p:spPr>
          <a:xfrm>
            <a:off x="14023900" y="27236455"/>
            <a:ext cx="3741738" cy="685800"/>
          </a:xfrm>
          <a:prstGeom prst="borderCallout1">
            <a:avLst>
              <a:gd name="adj1" fmla="val 694"/>
              <a:gd name="adj2" fmla="val -60"/>
              <a:gd name="adj3" fmla="val 37005"/>
              <a:gd name="adj4" fmla="val -14749"/>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331122" y="23309439"/>
            <a:ext cx="4013397" cy="1200329"/>
          </a:xfrm>
          <a:prstGeom prst="rect">
            <a:avLst/>
          </a:prstGeom>
        </p:spPr>
        <p:txBody>
          <a:bodyPr wrap="square">
            <a:spAutoFit/>
          </a:bodyPr>
          <a:lstStyle/>
          <a:p>
            <a:r>
              <a:rPr lang="en-US" sz="2400" dirty="0" smtClean="0">
                <a:solidFill>
                  <a:schemeClr val="bg1"/>
                </a:solidFill>
              </a:rPr>
              <a:t>Red rectangles are markers </a:t>
            </a:r>
          </a:p>
          <a:p>
            <a:r>
              <a:rPr lang="en-US" sz="2400" dirty="0" smtClean="0">
                <a:solidFill>
                  <a:schemeClr val="bg1"/>
                </a:solidFill>
              </a:rPr>
              <a:t>that represent the items in the list with the same number</a:t>
            </a:r>
            <a:endParaRPr lang="en-US" sz="2400" dirty="0">
              <a:solidFill>
                <a:schemeClr val="bg1"/>
              </a:solidFill>
            </a:endParaRPr>
          </a:p>
        </p:txBody>
      </p:sp>
      <p:sp>
        <p:nvSpPr>
          <p:cNvPr id="23" name="Rectangle 22"/>
          <p:cNvSpPr/>
          <p:nvPr/>
        </p:nvSpPr>
        <p:spPr>
          <a:xfrm>
            <a:off x="9331122" y="23315973"/>
            <a:ext cx="4003877" cy="119379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404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4079876" y="3115734"/>
            <a:ext cx="14021944" cy="3541626"/>
          </a:xfrm>
          <a:prstGeom prst="rect">
            <a:avLst/>
          </a:prstGeom>
          <a:noFill/>
        </p:spPr>
        <p:txBody>
          <a:bodyPr wrap="none" lIns="78373" tIns="39187" rIns="78373" bIns="39187" rtlCol="0">
            <a:spAutoFit/>
          </a:bodyPr>
          <a:lstStyle/>
          <a:p>
            <a:pPr algn="ctr"/>
            <a:r>
              <a:rPr lang="en-US" dirty="0" smtClean="0"/>
              <a:t>Hannah Bowles</a:t>
            </a:r>
          </a:p>
          <a:p>
            <a:pPr algn="ctr"/>
            <a:r>
              <a:rPr lang="en-US" dirty="0" smtClean="0"/>
              <a:t>College of Science and Engineering</a:t>
            </a:r>
          </a:p>
          <a:p>
            <a:pPr algn="ctr"/>
            <a:r>
              <a:rPr lang="en-US" dirty="0" smtClean="0"/>
              <a:t>Texas State University – San Marcos</a:t>
            </a:r>
            <a:endParaRPr lang="en-US" dirty="0"/>
          </a:p>
        </p:txBody>
      </p:sp>
      <p:sp>
        <p:nvSpPr>
          <p:cNvPr id="5" name="Rectangle 4"/>
          <p:cNvSpPr/>
          <p:nvPr/>
        </p:nvSpPr>
        <p:spPr>
          <a:xfrm>
            <a:off x="9144000" y="12783740"/>
            <a:ext cx="18288000" cy="1971965"/>
          </a:xfrm>
          <a:prstGeom prst="rect">
            <a:avLst/>
          </a:prstGeom>
        </p:spPr>
        <p:txBody>
          <a:bodyPr lIns="78373" tIns="39187" rIns="78373" bIns="39187">
            <a:spAutoFit/>
          </a:bodyPr>
          <a:lstStyle/>
          <a:p>
            <a:pPr algn="ctr"/>
            <a:r>
              <a:rPr lang="en-US" sz="4100" dirty="0">
                <a:solidFill>
                  <a:schemeClr val="bg1"/>
                </a:solidFill>
              </a:rPr>
              <a:t>Dylan Hicks</a:t>
            </a:r>
          </a:p>
          <a:p>
            <a:pPr algn="ctr"/>
            <a:r>
              <a:rPr lang="en-US" sz="4100" dirty="0">
                <a:solidFill>
                  <a:schemeClr val="bg1"/>
                </a:solidFill>
              </a:rPr>
              <a:t>School of Engineering and Applied Science</a:t>
            </a:r>
          </a:p>
          <a:p>
            <a:pPr algn="ctr"/>
            <a:r>
              <a:rPr lang="en-US" sz="4100" dirty="0">
                <a:solidFill>
                  <a:schemeClr val="bg1"/>
                </a:solidFill>
              </a:rPr>
              <a:t>Columbia University</a:t>
            </a:r>
          </a:p>
        </p:txBody>
      </p:sp>
      <p:sp>
        <p:nvSpPr>
          <p:cNvPr id="2" name="TextBox 1"/>
          <p:cNvSpPr txBox="1"/>
          <p:nvPr/>
        </p:nvSpPr>
        <p:spPr>
          <a:xfrm>
            <a:off x="9144000" y="22936200"/>
            <a:ext cx="2677015" cy="1246495"/>
          </a:xfrm>
          <a:prstGeom prst="rect">
            <a:avLst/>
          </a:prstGeom>
          <a:noFill/>
        </p:spPr>
        <p:txBody>
          <a:bodyPr wrap="none" rtlCol="0">
            <a:spAutoFit/>
          </a:bodyPr>
          <a:lstStyle/>
          <a:p>
            <a:r>
              <a:rPr lang="en-US" dirty="0" smtClean="0"/>
              <a:t>HELLO</a:t>
            </a:r>
            <a:endParaRPr lang="en-US" dirty="0"/>
          </a:p>
        </p:txBody>
      </p:sp>
      <p:sp>
        <p:nvSpPr>
          <p:cNvPr id="3" name="TextBox 2"/>
          <p:cNvSpPr txBox="1"/>
          <p:nvPr/>
        </p:nvSpPr>
        <p:spPr>
          <a:xfrm>
            <a:off x="9144000" y="6096000"/>
            <a:ext cx="3150734" cy="461665"/>
          </a:xfrm>
          <a:prstGeom prst="rect">
            <a:avLst/>
          </a:prstGeom>
          <a:noFill/>
        </p:spPr>
        <p:txBody>
          <a:bodyPr wrap="none" rtlCol="0">
            <a:spAutoFit/>
          </a:bodyPr>
          <a:lstStyle/>
          <a:p>
            <a:r>
              <a:rPr lang="en-US" sz="2400" dirty="0" smtClean="0">
                <a:solidFill>
                  <a:schemeClr val="bg1"/>
                </a:solidFill>
              </a:rPr>
              <a:t>RSS = Slope</a:t>
            </a:r>
            <a:r>
              <a:rPr lang="en-US" sz="2400" baseline="-25000" dirty="0" smtClean="0">
                <a:solidFill>
                  <a:schemeClr val="bg1"/>
                </a:solidFill>
              </a:rPr>
              <a:t>1</a:t>
            </a:r>
            <a:r>
              <a:rPr lang="en-US" sz="2400" dirty="0" smtClean="0">
                <a:solidFill>
                  <a:schemeClr val="bg1"/>
                </a:solidFill>
              </a:rPr>
              <a:t> * </a:t>
            </a:r>
            <a:r>
              <a:rPr lang="en-US" sz="2400" dirty="0" err="1" smtClean="0">
                <a:solidFill>
                  <a:schemeClr val="bg1"/>
                </a:solidFill>
              </a:rPr>
              <a:t>Dist</a:t>
            </a:r>
            <a:r>
              <a:rPr lang="en-US" sz="2400" dirty="0" smtClean="0">
                <a:solidFill>
                  <a:schemeClr val="bg1"/>
                </a:solidFill>
              </a:rPr>
              <a:t> + B</a:t>
            </a:r>
            <a:r>
              <a:rPr lang="en-US" sz="2400" baseline="-25000" dirty="0" smtClean="0">
                <a:solidFill>
                  <a:schemeClr val="bg1"/>
                </a:solidFill>
              </a:rPr>
              <a:t>1</a:t>
            </a:r>
            <a:endParaRPr lang="en-US" sz="2400" baseline="-25000" dirty="0">
              <a:solidFill>
                <a:schemeClr val="bg1"/>
              </a:solidFill>
            </a:endParaRPr>
          </a:p>
        </p:txBody>
      </p:sp>
    </p:spTree>
    <p:extLst>
      <p:ext uri="{BB962C8B-B14F-4D97-AF65-F5344CB8AC3E}">
        <p14:creationId xmlns:p14="http://schemas.microsoft.com/office/powerpoint/2010/main" val="1330099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929</Words>
  <Application>Microsoft Office PowerPoint</Application>
  <PresentationFormat>Custom</PresentationFormat>
  <Paragraphs>78</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Windows User</cp:lastModifiedBy>
  <cp:revision>35</cp:revision>
  <cp:lastPrinted>2012-07-31T19:59:21Z</cp:lastPrinted>
  <dcterms:created xsi:type="dcterms:W3CDTF">2012-07-31T16:06:49Z</dcterms:created>
  <dcterms:modified xsi:type="dcterms:W3CDTF">2013-07-31T21:38:55Z</dcterms:modified>
  <cp:category>research posters template</cp:category>
</cp:coreProperties>
</file>