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58" r:id="rId6"/>
    <p:sldId id="259" r:id="rId7"/>
    <p:sldId id="260" r:id="rId8"/>
    <p:sldId id="269" r:id="rId9"/>
    <p:sldId id="261" r:id="rId10"/>
    <p:sldId id="263" r:id="rId11"/>
    <p:sldId id="270" r:id="rId12"/>
    <p:sldId id="271" r:id="rId13"/>
    <p:sldId id="264" r:id="rId14"/>
    <p:sldId id="272" r:id="rId15"/>
    <p:sldId id="265" r:id="rId16"/>
    <p:sldId id="273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95E3-5960-4033-A683-BB4D4001423B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185-375F-4A68-95DC-876808451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95E3-5960-4033-A683-BB4D4001423B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185-375F-4A68-95DC-876808451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95E3-5960-4033-A683-BB4D4001423B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185-375F-4A68-95DC-876808451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95E3-5960-4033-A683-BB4D4001423B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185-375F-4A68-95DC-876808451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95E3-5960-4033-A683-BB4D4001423B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185-375F-4A68-95DC-876808451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95E3-5960-4033-A683-BB4D4001423B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185-375F-4A68-95DC-876808451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95E3-5960-4033-A683-BB4D4001423B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185-375F-4A68-95DC-876808451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95E3-5960-4033-A683-BB4D4001423B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185-375F-4A68-95DC-876808451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95E3-5960-4033-A683-BB4D4001423B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185-375F-4A68-95DC-876808451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95E3-5960-4033-A683-BB4D4001423B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185-375F-4A68-95DC-876808451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95E3-5960-4033-A683-BB4D4001423B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E185-375F-4A68-95DC-876808451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C95E3-5960-4033-A683-BB4D4001423B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EE185-375F-4A68-95DC-876808451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065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Assessing the Quantitative Significance of Sequential Patterns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Yifan</a:t>
            </a:r>
            <a:r>
              <a:rPr lang="en-US" dirty="0" smtClean="0"/>
              <a:t> Cao, Dr. Byron </a:t>
            </a:r>
            <a:r>
              <a:rPr lang="en-US" dirty="0" err="1" smtClean="0"/>
              <a:t>Gao</a:t>
            </a:r>
            <a:endParaRPr lang="en-US" dirty="0" smtClean="0"/>
          </a:p>
          <a:p>
            <a:r>
              <a:rPr lang="en-US" dirty="0" smtClean="0"/>
              <a:t>5/31/11-8/1/11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p-values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sequence in the data set, find the probability that if its ordering is randomized, the pattern will occur</a:t>
            </a:r>
          </a:p>
          <a:p>
            <a:r>
              <a:rPr lang="en-US" dirty="0" smtClean="0"/>
              <a:t>With each sequence having a probability of containing a given pattern, construct the overall distribution of times said pattern occurs in the data set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90600" y="381000"/>
          <a:ext cx="7162800" cy="127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7600"/>
                <a:gridCol w="2387600"/>
                <a:gridCol w="2387600"/>
              </a:tblGrid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ABCDE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ABCEF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EDCFG</a:t>
                      </a:r>
                      <a:endParaRPr lang="en-US" sz="3200" b="1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ABCBA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EDFGH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HABCD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762000" y="1981200"/>
          <a:ext cx="77724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368"/>
                <a:gridCol w="5727032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Sequence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Dictionary</a:t>
                      </a:r>
                      <a:endParaRPr lang="en-US" sz="28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ABCDE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A: 1, B: 1, C:</a:t>
                      </a:r>
                      <a:r>
                        <a:rPr lang="en-US" sz="2800" baseline="0" dirty="0" smtClean="0"/>
                        <a:t> 1, D: 1, E: 1</a:t>
                      </a:r>
                      <a:endParaRPr lang="en-US" sz="28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ABCEF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A: 1, B: 1, C:</a:t>
                      </a:r>
                      <a:r>
                        <a:rPr lang="en-US" sz="2800" baseline="0" dirty="0" smtClean="0"/>
                        <a:t> 1, E: 1, F: 1</a:t>
                      </a:r>
                      <a:endParaRPr lang="en-US" sz="2800" dirty="0" smtClean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EDCFG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C:</a:t>
                      </a:r>
                      <a:r>
                        <a:rPr lang="en-US" sz="2800" baseline="0" dirty="0" smtClean="0"/>
                        <a:t> 1, D: 1, E: 1, F: 1, G: 1</a:t>
                      </a:r>
                      <a:endParaRPr lang="en-US" sz="28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ABCBA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A: 2, B:</a:t>
                      </a:r>
                      <a:r>
                        <a:rPr lang="en-US" sz="2800" baseline="0" dirty="0" smtClean="0"/>
                        <a:t> 2, C: 1</a:t>
                      </a:r>
                      <a:endParaRPr lang="en-US" sz="28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EDFGH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D: 1, E:</a:t>
                      </a:r>
                      <a:r>
                        <a:rPr lang="en-US" sz="2800" baseline="0" dirty="0" smtClean="0"/>
                        <a:t> 1, F: 1, G: 1, H: 1</a:t>
                      </a:r>
                      <a:endParaRPr lang="en-US" sz="28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HABCD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A: 1, B: 1, C:</a:t>
                      </a:r>
                      <a:r>
                        <a:rPr lang="en-US" sz="2800" baseline="0" dirty="0" smtClean="0"/>
                        <a:t> 1, D: 1, H: 1</a:t>
                      </a:r>
                      <a:endParaRPr lang="en-US" sz="28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10600" cy="6400800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combinatorics</a:t>
            </a:r>
            <a:r>
              <a:rPr lang="en-US" dirty="0" smtClean="0"/>
              <a:t> to analyze and compute the probability that a random ordering of a given sequence will contain pattern P</a:t>
            </a:r>
          </a:p>
          <a:p>
            <a:r>
              <a:rPr lang="en-US" dirty="0" smtClean="0"/>
              <a:t>N  = # of unique orderings = </a:t>
            </a:r>
            <a:r>
              <a:rPr lang="en-US" sz="4800" dirty="0" smtClean="0"/>
              <a:t>(                 )</a:t>
            </a:r>
          </a:p>
          <a:p>
            <a:r>
              <a:rPr lang="en-US" dirty="0" smtClean="0"/>
              <a:t>For ABCDE: </a:t>
            </a:r>
            <a:r>
              <a:rPr lang="en-US" sz="4800" dirty="0" smtClean="0"/>
              <a:t>(        </a:t>
            </a:r>
            <a:r>
              <a:rPr lang="en-US" sz="4800" dirty="0" smtClean="0"/>
              <a:t>)   </a:t>
            </a:r>
            <a:r>
              <a:rPr lang="en-US" dirty="0" smtClean="0"/>
              <a:t>For ABCBA: </a:t>
            </a:r>
            <a:r>
              <a:rPr lang="en-US" sz="4800" dirty="0" smtClean="0"/>
              <a:t>(    </a:t>
            </a:r>
            <a:r>
              <a:rPr lang="en-US" sz="4800" dirty="0" smtClean="0"/>
              <a:t>   )</a:t>
            </a:r>
            <a:endParaRPr lang="en-US" sz="1200" dirty="0" smtClean="0"/>
          </a:p>
          <a:p>
            <a:r>
              <a:rPr lang="en-US" dirty="0" smtClean="0"/>
              <a:t>M</a:t>
            </a:r>
            <a:r>
              <a:rPr lang="en-US" sz="2400" dirty="0" smtClean="0"/>
              <a:t> = (sequence length – pattern length +1)</a:t>
            </a:r>
            <a:r>
              <a:rPr lang="en-US" sz="4800" dirty="0" smtClean="0"/>
              <a:t>(                 )</a:t>
            </a:r>
          </a:p>
          <a:p>
            <a:r>
              <a:rPr lang="en-US" dirty="0" smtClean="0"/>
              <a:t>For P=ABC and sequence ABCBA: M=(3)</a:t>
            </a:r>
            <a:r>
              <a:rPr lang="en-US" sz="4800" dirty="0" smtClean="0"/>
              <a:t>(    )</a:t>
            </a:r>
          </a:p>
          <a:p>
            <a:r>
              <a:rPr lang="en-US" dirty="0" smtClean="0"/>
              <a:t>So the probability of ABCBA containing pattern P=ABC is M/N = 1/5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20574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Sequence length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25101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Dictionary Values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29718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33528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1,1,1,1,1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010400" y="2971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334833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2,2,1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3886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Surplus length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42672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Surplus Dictionary Values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43800" y="47244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391400" y="51009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1, 1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work is probabilistic, finding p-values is very fast operation</a:t>
            </a:r>
          </a:p>
          <a:p>
            <a:r>
              <a:rPr lang="en-US" dirty="0" smtClean="0"/>
              <a:t>Longer patterns’ significance can be built off of shorter patterns’ significance</a:t>
            </a:r>
          </a:p>
          <a:p>
            <a:r>
              <a:rPr lang="en-US" dirty="0" smtClean="0"/>
              <a:t>Allows large, comprehensive sets of patterns to be judged in significance</a:t>
            </a:r>
          </a:p>
          <a:p>
            <a:r>
              <a:rPr lang="en-US" dirty="0" smtClean="0"/>
              <a:t>Could lead to significance-based closed-frequent patter finding algorithm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Randomization of real-valued matrices for assessing the </a:t>
            </a:r>
            <a:r>
              <a:rPr lang="en-US" sz="2800" i="1" dirty="0" err="1" smtClean="0"/>
              <a:t>signiﬁcance</a:t>
            </a:r>
            <a:r>
              <a:rPr lang="en-US" sz="2800" i="1" dirty="0" smtClean="0"/>
              <a:t> of data mining </a:t>
            </a:r>
            <a:r>
              <a:rPr lang="en-US" sz="2800" i="1" dirty="0" smtClean="0"/>
              <a:t>results </a:t>
            </a:r>
            <a:r>
              <a:rPr lang="en-US" sz="2800" dirty="0" smtClean="0"/>
              <a:t>by Markus </a:t>
            </a:r>
            <a:r>
              <a:rPr lang="en-US" sz="2800" dirty="0" err="1" smtClean="0"/>
              <a:t>Ojala</a:t>
            </a:r>
            <a:endParaRPr lang="en-US" sz="2800" dirty="0" smtClean="0"/>
          </a:p>
          <a:p>
            <a:r>
              <a:rPr lang="en-US" sz="2800" i="1" dirty="0" smtClean="0"/>
              <a:t>Ranking Sequential </a:t>
            </a:r>
            <a:r>
              <a:rPr lang="en-US" sz="2800" i="1" dirty="0" smtClean="0"/>
              <a:t>Patterns with </a:t>
            </a:r>
            <a:r>
              <a:rPr lang="en-US" sz="2800" i="1" dirty="0" smtClean="0"/>
              <a:t>Respect to </a:t>
            </a:r>
            <a:r>
              <a:rPr lang="en-US" sz="2800" i="1" dirty="0" err="1" smtClean="0"/>
              <a:t>Signiﬁcance</a:t>
            </a:r>
            <a:r>
              <a:rPr lang="en-US" sz="2800" dirty="0" smtClean="0"/>
              <a:t> by Robert </a:t>
            </a:r>
            <a:r>
              <a:rPr lang="en-US" sz="2800" dirty="0" err="1" smtClean="0"/>
              <a:t>Gwadera</a:t>
            </a:r>
            <a:endParaRPr lang="en-US" sz="2800" dirty="0" smtClean="0"/>
          </a:p>
          <a:p>
            <a:r>
              <a:rPr lang="en-US" sz="2800" i="1" dirty="0" smtClean="0"/>
              <a:t>Frequent Pattern Mining with Uncertain </a:t>
            </a:r>
            <a:r>
              <a:rPr lang="en-US" sz="2800" i="1" dirty="0" smtClean="0"/>
              <a:t>Data</a:t>
            </a:r>
            <a:r>
              <a:rPr lang="en-US" sz="2800" dirty="0" smtClean="0"/>
              <a:t> by </a:t>
            </a:r>
            <a:r>
              <a:rPr lang="en-US" sz="2800" dirty="0" err="1" smtClean="0"/>
              <a:t>Charu</a:t>
            </a:r>
            <a:r>
              <a:rPr lang="en-US" sz="2800" dirty="0" smtClean="0"/>
              <a:t> </a:t>
            </a:r>
            <a:r>
              <a:rPr lang="en-US" sz="2800" dirty="0" err="1" smtClean="0"/>
              <a:t>Aggarwal</a:t>
            </a:r>
            <a:endParaRPr lang="en-US" sz="28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Dealing with patterns occurring multiple times within one sequence</a:t>
            </a:r>
          </a:p>
          <a:p>
            <a:r>
              <a:rPr lang="en-US" dirty="0" smtClean="0"/>
              <a:t>Modifying significance calculation to allow for more flexibility while maintaining overall structure of data</a:t>
            </a:r>
          </a:p>
          <a:p>
            <a:r>
              <a:rPr lang="en-US" dirty="0" smtClean="0"/>
              <a:t>Algorithmic applications, especially in closed-frequent types of pattern finding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method provides great accessibility to the field of sequential patterns</a:t>
            </a:r>
          </a:p>
          <a:p>
            <a:r>
              <a:rPr lang="en-US" dirty="0" err="1" smtClean="0"/>
              <a:t>Combinatoric</a:t>
            </a:r>
            <a:r>
              <a:rPr lang="en-US" dirty="0" smtClean="0"/>
              <a:t> approach means it runs very fast</a:t>
            </a:r>
          </a:p>
          <a:p>
            <a:r>
              <a:rPr lang="en-US" dirty="0" smtClean="0"/>
              <a:t>Significance calculation approach is highly scalable for huge sets of patterns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sz="6400" dirty="0" smtClean="0"/>
              <a:t>Thank you for listening!</a:t>
            </a:r>
            <a:endParaRPr lang="en-US" sz="6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seek to find a method to quantitatively describe the significance of general sequential patterns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477962"/>
          </a:xfrm>
        </p:spPr>
        <p:txBody>
          <a:bodyPr>
            <a:noAutofit/>
          </a:bodyPr>
          <a:lstStyle/>
          <a:p>
            <a:r>
              <a:rPr lang="en-US" dirty="0" smtClean="0"/>
              <a:t>What is “significant” or “interesting?”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Cereal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Eggs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Alvin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Brett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David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Edgar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40386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What makes a pattern an interesting one?</a:t>
            </a:r>
          </a:p>
          <a:p>
            <a:endParaRPr lang="en-US" sz="3200" dirty="0" smtClean="0"/>
          </a:p>
          <a:p>
            <a:r>
              <a:rPr lang="en-US" sz="3200" dirty="0" smtClean="0"/>
              <a:t> Naive answer: depth and length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P-value(Pattern p) = Probability(p occurs naturally at least as often as it does in our data)</a:t>
            </a:r>
          </a:p>
          <a:p>
            <a:r>
              <a:rPr lang="en-US" dirty="0" smtClean="0"/>
              <a:t>Smaller p-values mean more significant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would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all significance measures deal with </a:t>
            </a:r>
            <a:r>
              <a:rPr lang="en-US" dirty="0" smtClean="0"/>
              <a:t>non-sequential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Those dealing with sequential data are incredibly data-specific</a:t>
            </a:r>
          </a:p>
          <a:p>
            <a:r>
              <a:rPr lang="en-US" dirty="0" smtClean="0"/>
              <a:t>Identifies patterns that matter from products of the data set’s 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</a:t>
            </a:r>
            <a:r>
              <a:rPr lang="en-US" dirty="0" smtClean="0"/>
              <a:t>vs. Non-sequential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lvl="1"/>
            <a:r>
              <a:rPr lang="en-US" dirty="0" smtClean="0"/>
              <a:t>Examples of </a:t>
            </a:r>
            <a:r>
              <a:rPr lang="en-US" dirty="0" smtClean="0"/>
              <a:t>Non-sequential </a:t>
            </a:r>
            <a:r>
              <a:rPr lang="en-US" dirty="0" smtClean="0"/>
              <a:t>Data:</a:t>
            </a:r>
          </a:p>
          <a:p>
            <a:pPr lvl="2"/>
            <a:r>
              <a:rPr lang="en-US" dirty="0" smtClean="0"/>
              <a:t>Groceries purchased</a:t>
            </a:r>
          </a:p>
          <a:p>
            <a:pPr lvl="2"/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pPr lvl="2"/>
            <a:r>
              <a:rPr lang="en-US" dirty="0" smtClean="0"/>
              <a:t>Top 5 favorite exotic fruits and vegetables</a:t>
            </a:r>
          </a:p>
          <a:p>
            <a:pPr lvl="1"/>
            <a:r>
              <a:rPr lang="en-US" dirty="0" smtClean="0"/>
              <a:t>Examples of Sequential Data:</a:t>
            </a:r>
          </a:p>
          <a:p>
            <a:pPr lvl="2"/>
            <a:r>
              <a:rPr lang="en-US" dirty="0" smtClean="0"/>
              <a:t>Words</a:t>
            </a:r>
          </a:p>
          <a:p>
            <a:pPr lvl="2"/>
            <a:r>
              <a:rPr lang="en-US" dirty="0" smtClean="0"/>
              <a:t>DNA Sequences</a:t>
            </a:r>
          </a:p>
          <a:p>
            <a:pPr lvl="2"/>
            <a:r>
              <a:rPr lang="en-US" dirty="0" smtClean="0"/>
              <a:t>Number of hours you sleep per night</a:t>
            </a:r>
          </a:p>
          <a:p>
            <a:pPr lvl="1"/>
            <a:r>
              <a:rPr lang="en-US" dirty="0" smtClean="0"/>
              <a:t>Unclear/Could be both</a:t>
            </a:r>
          </a:p>
          <a:p>
            <a:pPr lvl="2"/>
            <a:r>
              <a:rPr lang="en-US" dirty="0" smtClean="0"/>
              <a:t>Products purchased on Amazon (student prime!)</a:t>
            </a:r>
          </a:p>
          <a:p>
            <a:pPr lvl="2"/>
            <a:r>
              <a:rPr lang="en-US" dirty="0" smtClean="0"/>
              <a:t>Books 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Non-sequential </a:t>
            </a:r>
            <a:r>
              <a:rPr lang="en-US" dirty="0" smtClean="0"/>
              <a:t>Data-</a:t>
            </a:r>
          </a:p>
          <a:p>
            <a:pPr lvl="2"/>
            <a:r>
              <a:rPr lang="en-US" dirty="0" smtClean="0"/>
              <a:t>Easily expressed as a matrix of supports</a:t>
            </a:r>
          </a:p>
          <a:p>
            <a:pPr lvl="2"/>
            <a:r>
              <a:rPr lang="en-US" dirty="0" smtClean="0"/>
              <a:t>No problems with subsets having different sizes</a:t>
            </a:r>
          </a:p>
          <a:p>
            <a:pPr lvl="2"/>
            <a:r>
              <a:rPr lang="en-US" dirty="0" smtClean="0"/>
              <a:t>Easy to construct similar data sets thru randomization</a:t>
            </a:r>
          </a:p>
          <a:p>
            <a:pPr lvl="1"/>
            <a:r>
              <a:rPr lang="en-US" dirty="0" smtClean="0"/>
              <a:t>Sequential Data-</a:t>
            </a:r>
          </a:p>
          <a:p>
            <a:pPr lvl="2"/>
            <a:r>
              <a:rPr lang="en-US" dirty="0" smtClean="0"/>
              <a:t>Cannot be expressed as a 2-D matrix of supports</a:t>
            </a:r>
          </a:p>
          <a:p>
            <a:pPr lvl="2"/>
            <a:r>
              <a:rPr lang="en-US" dirty="0" smtClean="0"/>
              <a:t>Subsets of different lengths are problematic for matrix</a:t>
            </a:r>
          </a:p>
          <a:p>
            <a:pPr lvl="2"/>
            <a:r>
              <a:rPr lang="en-US" dirty="0" smtClean="0"/>
              <a:t>Cannot carry out randomization on a matrix of items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457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Cereal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Eggs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Alvin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Brett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David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Edgar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05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Cereal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Eggs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Alvin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Brett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David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Edgar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Solution? Think Simpler!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looking for a method for </a:t>
            </a:r>
            <a:r>
              <a:rPr lang="en-US" i="1" dirty="0" smtClean="0"/>
              <a:t>general</a:t>
            </a:r>
            <a:r>
              <a:rPr lang="en-US" dirty="0" smtClean="0"/>
              <a:t> sequential patterns</a:t>
            </a:r>
          </a:p>
          <a:p>
            <a:r>
              <a:rPr lang="en-US" b="1" dirty="0" smtClean="0"/>
              <a:t>Proposal- </a:t>
            </a:r>
          </a:p>
          <a:p>
            <a:pPr lvl="1"/>
            <a:r>
              <a:rPr lang="en-US" dirty="0" smtClean="0"/>
              <a:t>Randomize the ordering of items in each sequence</a:t>
            </a:r>
          </a:p>
          <a:p>
            <a:pPr lvl="1"/>
            <a:r>
              <a:rPr lang="en-US" dirty="0" smtClean="0"/>
              <a:t>Obtain a probability of a pattern occurring for each sequence</a:t>
            </a:r>
          </a:p>
          <a:p>
            <a:pPr lvl="1"/>
            <a:r>
              <a:rPr lang="en-US" dirty="0" smtClean="0"/>
              <a:t>Use such probabilities to generate a distribution for total number of pattern occurrences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3193</TotalTime>
  <Words>765</Words>
  <Application>Microsoft Office PowerPoint</Application>
  <PresentationFormat>On-screen Show (4:3)</PresentationFormat>
  <Paragraphs>192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Assessing the Quantitative Significance of Sequential Patterns</vt:lpstr>
      <vt:lpstr>Project Statement</vt:lpstr>
      <vt:lpstr>What is “significant” or “interesting?”</vt:lpstr>
      <vt:lpstr>P-Values</vt:lpstr>
      <vt:lpstr>Why would we care?</vt:lpstr>
      <vt:lpstr>Sequential vs. Non-sequential Data</vt:lpstr>
      <vt:lpstr>Structural Differences</vt:lpstr>
      <vt:lpstr>Slide 8</vt:lpstr>
      <vt:lpstr>Solution? Think Simpler!</vt:lpstr>
      <vt:lpstr>Computing p-values</vt:lpstr>
      <vt:lpstr>Slide 11</vt:lpstr>
      <vt:lpstr>Slide 12</vt:lpstr>
      <vt:lpstr>Advantages</vt:lpstr>
      <vt:lpstr>Related Works</vt:lpstr>
      <vt:lpstr>Further Study</vt:lpstr>
      <vt:lpstr>In Conclusion</vt:lpstr>
      <vt:lpstr>Thank you for listening!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Yifan</dc:creator>
  <cp:lastModifiedBy>Yifan</cp:lastModifiedBy>
  <cp:revision>9</cp:revision>
  <dcterms:created xsi:type="dcterms:W3CDTF">2011-07-25T18:18:35Z</dcterms:created>
  <dcterms:modified xsi:type="dcterms:W3CDTF">2011-08-02T06:20:01Z</dcterms:modified>
</cp:coreProperties>
</file>