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77" r:id="rId11"/>
    <p:sldId id="265" r:id="rId12"/>
    <p:sldId id="273" r:id="rId13"/>
    <p:sldId id="276" r:id="rId14"/>
    <p:sldId id="278" r:id="rId15"/>
    <p:sldId id="279" r:id="rId16"/>
    <p:sldId id="280" r:id="rId17"/>
    <p:sldId id="281" r:id="rId18"/>
    <p:sldId id="283" r:id="rId19"/>
    <p:sldId id="268" r:id="rId20"/>
    <p:sldId id="282" r:id="rId21"/>
    <p:sldId id="269" r:id="rId2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699" autoAdjust="0"/>
  </p:normalViewPr>
  <p:slideViewPr>
    <p:cSldViewPr snapToGrid="0">
      <p:cViewPr varScale="1">
        <p:scale>
          <a:sx n="122" d="100"/>
          <a:sy n="122" d="100"/>
        </p:scale>
        <p:origin x="10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90077FD-EED2-4CD9-B930-D7D269A52C38}"/>
    <pc:docChg chg="addSld delSld modSld modSection">
      <pc:chgData name="" userId="" providerId="" clId="Web-{790077FD-EED2-4CD9-B930-D7D269A52C38}" dt="2017-12-05T10:24:48.067" v="186"/>
      <pc:docMkLst>
        <pc:docMk/>
      </pc:docMkLst>
      <pc:sldChg chg="modSp">
        <pc:chgData name="" userId="" providerId="" clId="Web-{790077FD-EED2-4CD9-B930-D7D269A52C38}" dt="2017-12-05T10:14:04.694" v="6"/>
        <pc:sldMkLst>
          <pc:docMk/>
          <pc:sldMk cId="0" sldId="258"/>
        </pc:sldMkLst>
        <pc:spChg chg="mod">
          <ac:chgData name="" userId="" providerId="" clId="Web-{790077FD-EED2-4CD9-B930-D7D269A52C38}" dt="2017-12-05T10:14:04.694" v="6"/>
          <ac:spMkLst>
            <pc:docMk/>
            <pc:sldMk cId="0" sldId="258"/>
            <ac:spMk id="48" creationId="{00000000-0000-0000-0000-000000000000}"/>
          </ac:spMkLst>
        </pc:spChg>
      </pc:sldChg>
      <pc:sldChg chg="modSp">
        <pc:chgData name="" userId="" providerId="" clId="Web-{790077FD-EED2-4CD9-B930-D7D269A52C38}" dt="2017-12-05T10:15:22.333" v="33"/>
        <pc:sldMkLst>
          <pc:docMk/>
          <pc:sldMk cId="0" sldId="259"/>
        </pc:sldMkLst>
        <pc:spChg chg="mod">
          <ac:chgData name="" userId="" providerId="" clId="Web-{790077FD-EED2-4CD9-B930-D7D269A52C38}" dt="2017-12-05T10:15:04.489" v="26"/>
          <ac:spMkLst>
            <pc:docMk/>
            <pc:sldMk cId="0" sldId="259"/>
            <ac:spMk id="58" creationId="{00000000-0000-0000-0000-000000000000}"/>
          </ac:spMkLst>
        </pc:spChg>
        <pc:spChg chg="mod">
          <ac:chgData name="" userId="" providerId="" clId="Web-{790077FD-EED2-4CD9-B930-D7D269A52C38}" dt="2017-12-05T10:14:39.705" v="15"/>
          <ac:spMkLst>
            <pc:docMk/>
            <pc:sldMk cId="0" sldId="259"/>
            <ac:spMk id="62" creationId="{00000000-0000-0000-0000-000000000000}"/>
          </ac:spMkLst>
        </pc:spChg>
        <pc:spChg chg="mod">
          <ac:chgData name="" userId="" providerId="" clId="Web-{790077FD-EED2-4CD9-B930-D7D269A52C38}" dt="2017-12-05T10:14:37.314" v="14"/>
          <ac:spMkLst>
            <pc:docMk/>
            <pc:sldMk cId="0" sldId="259"/>
            <ac:spMk id="64" creationId="{00000000-0000-0000-0000-000000000000}"/>
          </ac:spMkLst>
        </pc:spChg>
        <pc:spChg chg="mod">
          <ac:chgData name="" userId="" providerId="" clId="Web-{790077FD-EED2-4CD9-B930-D7D269A52C38}" dt="2017-12-05T10:15:22.333" v="33"/>
          <ac:spMkLst>
            <pc:docMk/>
            <pc:sldMk cId="0" sldId="259"/>
            <ac:spMk id="66" creationId="{00000000-0000-0000-0000-000000000000}"/>
          </ac:spMkLst>
        </pc:spChg>
      </pc:sldChg>
      <pc:sldChg chg="modSp">
        <pc:chgData name="" userId="" providerId="" clId="Web-{790077FD-EED2-4CD9-B930-D7D269A52C38}" dt="2017-12-05T10:15:39.483" v="38"/>
        <pc:sldMkLst>
          <pc:docMk/>
          <pc:sldMk cId="0" sldId="260"/>
        </pc:sldMkLst>
        <pc:spChg chg="mod">
          <ac:chgData name="" userId="" providerId="" clId="Web-{790077FD-EED2-4CD9-B930-D7D269A52C38}" dt="2017-12-05T10:15:39.483" v="38"/>
          <ac:spMkLst>
            <pc:docMk/>
            <pc:sldMk cId="0" sldId="260"/>
            <ac:spMk id="70" creationId="{00000000-0000-0000-0000-000000000000}"/>
          </ac:spMkLst>
        </pc:spChg>
      </pc:sldChg>
      <pc:sldChg chg="modSp">
        <pc:chgData name="" userId="" providerId="" clId="Web-{790077FD-EED2-4CD9-B930-D7D269A52C38}" dt="2017-12-05T10:15:48.062" v="44"/>
        <pc:sldMkLst>
          <pc:docMk/>
          <pc:sldMk cId="0" sldId="261"/>
        </pc:sldMkLst>
        <pc:spChg chg="mod">
          <ac:chgData name="" userId="" providerId="" clId="Web-{790077FD-EED2-4CD9-B930-D7D269A52C38}" dt="2017-12-05T10:15:48.062" v="44"/>
          <ac:spMkLst>
            <pc:docMk/>
            <pc:sldMk cId="0" sldId="261"/>
            <ac:spMk id="74" creationId="{00000000-0000-0000-0000-000000000000}"/>
          </ac:spMkLst>
        </pc:spChg>
      </pc:sldChg>
      <pc:sldChg chg="modSp">
        <pc:chgData name="" userId="" providerId="" clId="Web-{790077FD-EED2-4CD9-B930-D7D269A52C38}" dt="2017-12-05T10:15:56.906" v="50"/>
        <pc:sldMkLst>
          <pc:docMk/>
          <pc:sldMk cId="0" sldId="262"/>
        </pc:sldMkLst>
        <pc:spChg chg="mod">
          <ac:chgData name="" userId="" providerId="" clId="Web-{790077FD-EED2-4CD9-B930-D7D269A52C38}" dt="2017-12-05T10:15:56.906" v="50"/>
          <ac:spMkLst>
            <pc:docMk/>
            <pc:sldMk cId="0" sldId="262"/>
            <ac:spMk id="78" creationId="{00000000-0000-0000-0000-000000000000}"/>
          </ac:spMkLst>
        </pc:spChg>
      </pc:sldChg>
      <pc:sldChg chg="modSp">
        <pc:chgData name="" userId="" providerId="" clId="Web-{790077FD-EED2-4CD9-B930-D7D269A52C38}" dt="2017-12-05T10:16:54.357" v="74"/>
        <pc:sldMkLst>
          <pc:docMk/>
          <pc:sldMk cId="0" sldId="264"/>
        </pc:sldMkLst>
        <pc:spChg chg="mod">
          <ac:chgData name="" userId="" providerId="" clId="Web-{790077FD-EED2-4CD9-B930-D7D269A52C38}" dt="2017-12-05T10:16:54.357" v="74"/>
          <ac:spMkLst>
            <pc:docMk/>
            <pc:sldMk cId="0" sldId="264"/>
            <ac:spMk id="85" creationId="{00000000-0000-0000-0000-000000000000}"/>
          </ac:spMkLst>
        </pc:spChg>
      </pc:sldChg>
      <pc:sldChg chg="modSp">
        <pc:chgData name="" userId="" providerId="" clId="Web-{790077FD-EED2-4CD9-B930-D7D269A52C38}" dt="2017-12-05T10:24:48.067" v="185"/>
        <pc:sldMkLst>
          <pc:docMk/>
          <pc:sldMk cId="0" sldId="268"/>
        </pc:sldMkLst>
        <pc:spChg chg="mod">
          <ac:chgData name="" userId="" providerId="" clId="Web-{790077FD-EED2-4CD9-B930-D7D269A52C38}" dt="2017-12-05T10:24:48.067" v="185"/>
          <ac:spMkLst>
            <pc:docMk/>
            <pc:sldMk cId="0" sldId="268"/>
            <ac:spMk id="96" creationId="{00000000-0000-0000-0000-000000000000}"/>
          </ac:spMkLst>
        </pc:spChg>
      </pc:sldChg>
      <pc:sldChg chg="modSp">
        <pc:chgData name="" userId="" providerId="" clId="Web-{790077FD-EED2-4CD9-B930-D7D269A52C38}" dt="2017-12-05T10:17:28.400" v="88"/>
        <pc:sldMkLst>
          <pc:docMk/>
          <pc:sldMk cId="2335008401" sldId="273"/>
        </pc:sldMkLst>
        <pc:spChg chg="mod">
          <ac:chgData name="" userId="" providerId="" clId="Web-{790077FD-EED2-4CD9-B930-D7D269A52C38}" dt="2017-12-05T10:17:28.400" v="88"/>
          <ac:spMkLst>
            <pc:docMk/>
            <pc:sldMk cId="2335008401" sldId="273"/>
            <ac:spMk id="2" creationId="{00000000-0000-0000-0000-000000000000}"/>
          </ac:spMkLst>
        </pc:spChg>
      </pc:sldChg>
      <pc:sldChg chg="addSp delSp modSp mod modClrScheme chgLayout">
        <pc:chgData name="" userId="" providerId="" clId="Web-{790077FD-EED2-4CD9-B930-D7D269A52C38}" dt="2017-12-05T10:18:36.013" v="93"/>
        <pc:sldMkLst>
          <pc:docMk/>
          <pc:sldMk cId="353660658" sldId="276"/>
        </pc:sldMkLst>
        <pc:spChg chg="mod ord">
          <ac:chgData name="" userId="" providerId="" clId="Web-{790077FD-EED2-4CD9-B930-D7D269A52C38}" dt="2017-12-05T10:18:26.481" v="91"/>
          <ac:spMkLst>
            <pc:docMk/>
            <pc:sldMk cId="353660658" sldId="276"/>
            <ac:spMk id="2" creationId="{00000000-0000-0000-0000-000000000000}"/>
          </ac:spMkLst>
        </pc:spChg>
        <pc:spChg chg="add del mod ord">
          <ac:chgData name="" userId="" providerId="" clId="Web-{790077FD-EED2-4CD9-B930-D7D269A52C38}" dt="2017-12-05T10:18:26.481" v="91"/>
          <ac:spMkLst>
            <pc:docMk/>
            <pc:sldMk cId="353660658" sldId="276"/>
            <ac:spMk id="4" creationId="{610D6202-3AEE-4AF0-B24D-9DA9A151EE14}"/>
          </ac:spMkLst>
        </pc:spChg>
        <pc:spChg chg="add del mod">
          <ac:chgData name="" userId="" providerId="" clId="Web-{790077FD-EED2-4CD9-B930-D7D269A52C38}" dt="2017-12-05T10:18:26.481" v="91"/>
          <ac:spMkLst>
            <pc:docMk/>
            <pc:sldMk cId="353660658" sldId="276"/>
            <ac:spMk id="6" creationId="{2B175BF9-D308-43EF-87F1-F8F1043528AA}"/>
          </ac:spMkLst>
        </pc:spChg>
        <pc:spChg chg="add del mod">
          <ac:chgData name="" userId="" providerId="" clId="Web-{790077FD-EED2-4CD9-B930-D7D269A52C38}" dt="2017-12-05T10:18:26.481" v="91"/>
          <ac:spMkLst>
            <pc:docMk/>
            <pc:sldMk cId="353660658" sldId="276"/>
            <ac:spMk id="8" creationId="{1FA8A5C2-1401-4D30-8AF3-AB220B6762C3}"/>
          </ac:spMkLst>
        </pc:spChg>
        <pc:spChg chg="add del">
          <ac:chgData name="" userId="" providerId="" clId="Web-{790077FD-EED2-4CD9-B930-D7D269A52C38}" dt="2017-12-05T10:18:36.013" v="93"/>
          <ac:spMkLst>
            <pc:docMk/>
            <pc:sldMk cId="353660658" sldId="276"/>
            <ac:spMk id="83" creationId="{00000000-0000-0000-0000-000000000000}"/>
          </ac:spMkLst>
        </pc:spChg>
      </pc:sldChg>
      <pc:sldChg chg="modSp">
        <pc:chgData name="" userId="" providerId="" clId="Web-{790077FD-EED2-4CD9-B930-D7D269A52C38}" dt="2017-12-05T10:17:10.462" v="81"/>
        <pc:sldMkLst>
          <pc:docMk/>
          <pc:sldMk cId="2053419232" sldId="277"/>
        </pc:sldMkLst>
        <pc:spChg chg="mod">
          <ac:chgData name="" userId="" providerId="" clId="Web-{790077FD-EED2-4CD9-B930-D7D269A52C38}" dt="2017-12-05T10:17:10.462" v="81"/>
          <ac:spMkLst>
            <pc:docMk/>
            <pc:sldMk cId="2053419232" sldId="277"/>
            <ac:spMk id="78" creationId="{00000000-0000-0000-0000-000000000000}"/>
          </ac:spMkLst>
        </pc:spChg>
      </pc:sldChg>
      <pc:sldChg chg="modSp">
        <pc:chgData name="" userId="" providerId="" clId="Web-{790077FD-EED2-4CD9-B930-D7D269A52C38}" dt="2017-12-05T10:21:58.978" v="152"/>
        <pc:sldMkLst>
          <pc:docMk/>
          <pc:sldMk cId="2930058974" sldId="278"/>
        </pc:sldMkLst>
        <pc:spChg chg="mod">
          <ac:chgData name="" userId="" providerId="" clId="Web-{790077FD-EED2-4CD9-B930-D7D269A52C38}" dt="2017-12-05T10:21:58.978" v="152"/>
          <ac:spMkLst>
            <pc:docMk/>
            <pc:sldMk cId="2930058974" sldId="278"/>
            <ac:spMk id="46" creationId="{00000000-0000-0000-0000-000000000000}"/>
          </ac:spMkLst>
        </pc:spChg>
      </pc:sldChg>
      <pc:sldChg chg="modSp">
        <pc:chgData name="" userId="" providerId="" clId="Web-{790077FD-EED2-4CD9-B930-D7D269A52C38}" dt="2017-12-05T10:22:56.746" v="169"/>
        <pc:sldMkLst>
          <pc:docMk/>
          <pc:sldMk cId="3641307625" sldId="279"/>
        </pc:sldMkLst>
        <pc:spChg chg="mod">
          <ac:chgData name="" userId="" providerId="" clId="Web-{790077FD-EED2-4CD9-B930-D7D269A52C38}" dt="2017-12-05T10:22:56.746" v="169"/>
          <ac:spMkLst>
            <pc:docMk/>
            <pc:sldMk cId="3641307625" sldId="279"/>
            <ac:spMk id="6" creationId="{00000000-0000-0000-0000-000000000000}"/>
          </ac:spMkLst>
        </pc:spChg>
      </pc:sldChg>
      <pc:sldChg chg="modSp">
        <pc:chgData name="" userId="" providerId="" clId="Web-{790077FD-EED2-4CD9-B930-D7D269A52C38}" dt="2017-12-05T10:23:14.577" v="171"/>
        <pc:sldMkLst>
          <pc:docMk/>
          <pc:sldMk cId="1772593541" sldId="280"/>
        </pc:sldMkLst>
        <pc:spChg chg="mod">
          <ac:chgData name="" userId="" providerId="" clId="Web-{790077FD-EED2-4CD9-B930-D7D269A52C38}" dt="2017-12-05T10:23:14.577" v="171"/>
          <ac:spMkLst>
            <pc:docMk/>
            <pc:sldMk cId="1772593541" sldId="280"/>
            <ac:spMk id="90" creationId="{00000000-0000-0000-0000-000000000000}"/>
          </ac:spMkLst>
        </pc:spChg>
      </pc:sldChg>
      <pc:sldChg chg="modSp">
        <pc:chgData name="" userId="" providerId="" clId="Web-{790077FD-EED2-4CD9-B930-D7D269A52C38}" dt="2017-12-05T10:23:26.702" v="173"/>
        <pc:sldMkLst>
          <pc:docMk/>
          <pc:sldMk cId="4216066809" sldId="281"/>
        </pc:sldMkLst>
        <pc:spChg chg="mod">
          <ac:chgData name="" userId="" providerId="" clId="Web-{790077FD-EED2-4CD9-B930-D7D269A52C38}" dt="2017-12-05T10:23:26.702" v="173"/>
          <ac:spMkLst>
            <pc:docMk/>
            <pc:sldMk cId="4216066809" sldId="281"/>
            <ac:spMk id="7" creationId="{00000000-0000-0000-0000-000000000000}"/>
          </ac:spMkLst>
        </pc:spChg>
        <pc:spChg chg="mod">
          <ac:chgData name="" userId="" providerId="" clId="Web-{790077FD-EED2-4CD9-B930-D7D269A52C38}" dt="2017-12-05T10:23:20.483" v="172"/>
          <ac:spMkLst>
            <pc:docMk/>
            <pc:sldMk cId="4216066809" sldId="281"/>
            <ac:spMk id="90" creationId="{00000000-0000-0000-0000-000000000000}"/>
          </ac:spMkLst>
        </pc:spChg>
      </pc:sldChg>
      <pc:sldChg chg="modSp">
        <pc:chgData name="" userId="" providerId="" clId="Web-{790077FD-EED2-4CD9-B930-D7D269A52C38}" dt="2017-12-05T10:24:31.425" v="180"/>
        <pc:sldMkLst>
          <pc:docMk/>
          <pc:sldMk cId="501144755" sldId="283"/>
        </pc:sldMkLst>
        <pc:spChg chg="mod">
          <ac:chgData name="" userId="" providerId="" clId="Web-{790077FD-EED2-4CD9-B930-D7D269A52C38}" dt="2017-12-05T10:24:27.093" v="179"/>
          <ac:spMkLst>
            <pc:docMk/>
            <pc:sldMk cId="501144755" sldId="283"/>
            <ac:spMk id="6" creationId="{00000000-0000-0000-0000-000000000000}"/>
          </ac:spMkLst>
        </pc:spChg>
        <pc:spChg chg="mod">
          <ac:chgData name="" userId="" providerId="" clId="Web-{790077FD-EED2-4CD9-B930-D7D269A52C38}" dt="2017-12-05T10:23:46.039" v="175"/>
          <ac:spMkLst>
            <pc:docMk/>
            <pc:sldMk cId="501144755" sldId="283"/>
            <ac:spMk id="90" creationId="{00000000-0000-0000-0000-000000000000}"/>
          </ac:spMkLst>
        </pc:spChg>
        <pc:spChg chg="mod">
          <ac:chgData name="" userId="" providerId="" clId="Web-{790077FD-EED2-4CD9-B930-D7D269A52C38}" dt="2017-12-05T10:24:31.425" v="180"/>
          <ac:spMkLst>
            <pc:docMk/>
            <pc:sldMk cId="501144755" sldId="283"/>
            <ac:spMk id="94" creationId="{00000000-0000-0000-0000-000000000000}"/>
          </ac:spMkLst>
        </pc:spChg>
      </pc:sldChg>
      <pc:sldChg chg="modSp new del">
        <pc:chgData name="" userId="" providerId="" clId="Web-{790077FD-EED2-4CD9-B930-D7D269A52C38}" dt="2017-12-05T10:21:22.098" v="147"/>
        <pc:sldMkLst>
          <pc:docMk/>
          <pc:sldMk cId="756650445" sldId="284"/>
        </pc:sldMkLst>
        <pc:spChg chg="mod">
          <ac:chgData name="" userId="" providerId="" clId="Web-{790077FD-EED2-4CD9-B930-D7D269A52C38}" dt="2017-12-05T10:21:19.830" v="146"/>
          <ac:spMkLst>
            <pc:docMk/>
            <pc:sldMk cId="756650445" sldId="284"/>
            <ac:spMk id="2" creationId="{3285D90E-96DB-4873-B8DD-DB85BAF1E8E0}"/>
          </ac:spMkLst>
        </pc:spChg>
        <pc:spChg chg="mod">
          <ac:chgData name="" userId="" providerId="" clId="Web-{790077FD-EED2-4CD9-B930-D7D269A52C38}" dt="2017-12-05T10:21:13.016" v="133"/>
          <ac:spMkLst>
            <pc:docMk/>
            <pc:sldMk cId="756650445" sldId="284"/>
            <ac:spMk id="3" creationId="{C716A948-32D1-4117-85BB-276DFF558319}"/>
          </ac:spMkLst>
        </pc:spChg>
        <pc:spChg chg="mod">
          <ac:chgData name="" userId="" providerId="" clId="Web-{790077FD-EED2-4CD9-B930-D7D269A52C38}" dt="2017-12-05T10:21:07.844" v="127"/>
          <ac:spMkLst>
            <pc:docMk/>
            <pc:sldMk cId="756650445" sldId="284"/>
            <ac:spMk id="4" creationId="{00373071-E846-4445-A08F-D8D81D18F15E}"/>
          </ac:spMkLst>
        </pc:spChg>
      </pc:sldChg>
    </pc:docChg>
  </pc:docChgLst>
  <pc:docChgLst>
    <pc:chgData clId="Web-{38A8654D-595F-4888-9199-F9918A7DEF7D}"/>
    <pc:docChg chg="modSld">
      <pc:chgData name="" userId="" providerId="" clId="Web-{38A8654D-595F-4888-9199-F9918A7DEF7D}" dt="2017-12-06T03:41:16.406" v="2"/>
      <pc:docMkLst>
        <pc:docMk/>
      </pc:docMkLst>
      <pc:sldChg chg="modSp">
        <pc:chgData name="" userId="" providerId="" clId="Web-{38A8654D-595F-4888-9199-F9918A7DEF7D}" dt="2017-12-06T03:41:14.656" v="1"/>
        <pc:sldMkLst>
          <pc:docMk/>
          <pc:sldMk cId="2930058974" sldId="278"/>
        </pc:sldMkLst>
        <pc:spChg chg="mod">
          <ac:chgData name="" userId="" providerId="" clId="Web-{38A8654D-595F-4888-9199-F9918A7DEF7D}" dt="2017-12-06T03:41:14.656" v="1"/>
          <ac:spMkLst>
            <pc:docMk/>
            <pc:sldMk cId="2930058974" sldId="278"/>
            <ac:spMk id="46" creationId="{00000000-0000-0000-0000-000000000000}"/>
          </ac:spMkLst>
        </pc:spChg>
      </pc:sldChg>
    </pc:docChg>
  </pc:docChgLst>
  <pc:docChgLst>
    <pc:chgData clId="Web-{81573B61-091C-4A11-AC72-188171C40966}"/>
    <pc:docChg chg="modSld">
      <pc:chgData name="" userId="" providerId="" clId="Web-{81573B61-091C-4A11-AC72-188171C40966}" dt="2017-12-02T23:07:41.153" v="54"/>
      <pc:docMkLst>
        <pc:docMk/>
      </pc:docMkLst>
      <pc:sldChg chg="modSp">
        <pc:chgData name="" userId="" providerId="" clId="Web-{81573B61-091C-4A11-AC72-188171C40966}" dt="2017-12-02T22:46:50.119" v="1"/>
        <pc:sldMkLst>
          <pc:docMk/>
          <pc:sldMk cId="0" sldId="256"/>
        </pc:sldMkLst>
        <pc:spChg chg="mod">
          <ac:chgData name="" userId="" providerId="" clId="Web-{81573B61-091C-4A11-AC72-188171C40966}" dt="2017-12-02T22:46:50.119" v="1"/>
          <ac:spMkLst>
            <pc:docMk/>
            <pc:sldMk cId="0" sldId="256"/>
            <ac:spMk id="43" creationId="{00000000-0000-0000-0000-000000000000}"/>
          </ac:spMkLst>
        </pc:spChg>
      </pc:sldChg>
      <pc:sldChg chg="modSp">
        <pc:chgData name="" userId="" providerId="" clId="Web-{81573B61-091C-4A11-AC72-188171C40966}" dt="2017-12-02T22:47:31.105" v="36"/>
        <pc:sldMkLst>
          <pc:docMk/>
          <pc:sldMk cId="0" sldId="257"/>
        </pc:sldMkLst>
        <pc:spChg chg="mod">
          <ac:chgData name="" userId="" providerId="" clId="Web-{81573B61-091C-4A11-AC72-188171C40966}" dt="2017-12-02T22:47:31.105" v="36"/>
          <ac:spMkLst>
            <pc:docMk/>
            <pc:sldMk cId="0" sldId="257"/>
            <ac:spMk id="46" creationId="{00000000-0000-0000-0000-000000000000}"/>
          </ac:spMkLst>
        </pc:spChg>
      </pc:sldChg>
      <pc:sldChg chg="modSp">
        <pc:chgData name="" userId="" providerId="" clId="Web-{81573B61-091C-4A11-AC72-188171C40966}" dt="2017-12-02T22:51:58.288" v="43"/>
        <pc:sldMkLst>
          <pc:docMk/>
          <pc:sldMk cId="0" sldId="258"/>
        </pc:sldMkLst>
        <pc:spChg chg="mod">
          <ac:chgData name="" userId="" providerId="" clId="Web-{81573B61-091C-4A11-AC72-188171C40966}" dt="2017-12-02T22:51:58.288" v="43"/>
          <ac:spMkLst>
            <pc:docMk/>
            <pc:sldMk cId="0" sldId="258"/>
            <ac:spMk id="48" creationId="{00000000-0000-0000-0000-000000000000}"/>
          </ac:spMkLst>
        </pc:spChg>
      </pc:sldChg>
      <pc:sldChg chg="modSp">
        <pc:chgData name="" userId="" providerId="" clId="Web-{81573B61-091C-4A11-AC72-188171C40966}" dt="2017-12-02T23:07:41.137" v="53"/>
        <pc:sldMkLst>
          <pc:docMk/>
          <pc:sldMk cId="0" sldId="259"/>
        </pc:sldMkLst>
        <pc:spChg chg="mod">
          <ac:chgData name="" userId="" providerId="" clId="Web-{81573B61-091C-4A11-AC72-188171C40966}" dt="2017-12-02T23:07:41.137" v="53"/>
          <ac:spMkLst>
            <pc:docMk/>
            <pc:sldMk cId="0" sldId="259"/>
            <ac:spMk id="58" creationId="{00000000-0000-0000-0000-000000000000}"/>
          </ac:spMkLst>
        </pc:spChg>
      </pc:sldChg>
    </pc:docChg>
  </pc:docChgLst>
  <pc:docChgLst>
    <pc:chgData clId="Web-{683B90FE-A610-46B0-AD1E-67D7482C82BF}"/>
    <pc:docChg chg="modSld">
      <pc:chgData name="" userId="" providerId="" clId="Web-{683B90FE-A610-46B0-AD1E-67D7482C82BF}" dt="2017-12-04T05:49:01.300" v="11"/>
      <pc:docMkLst>
        <pc:docMk/>
      </pc:docMkLst>
      <pc:sldChg chg="modSp">
        <pc:chgData name="" userId="" providerId="" clId="Web-{683B90FE-A610-46B0-AD1E-67D7482C82BF}" dt="2017-12-04T05:49:01.300" v="11"/>
        <pc:sldMkLst>
          <pc:docMk/>
          <pc:sldMk cId="0" sldId="256"/>
        </pc:sldMkLst>
        <pc:spChg chg="mod">
          <ac:chgData name="" userId="" providerId="" clId="Web-{683B90FE-A610-46B0-AD1E-67D7482C82BF}" dt="2017-12-04T05:49:01.300" v="11"/>
          <ac:spMkLst>
            <pc:docMk/>
            <pc:sldMk cId="0" sldId="256"/>
            <ac:spMk id="42" creationId="{00000000-0000-0000-0000-000000000000}"/>
          </ac:spMkLst>
        </pc:spChg>
      </pc:sldChg>
    </pc:docChg>
  </pc:docChgLst>
  <pc:docChgLst>
    <pc:chgData clId="Web-{8D4ED3CE-33FB-4C66-B6BE-3B0F443C993E}"/>
    <pc:docChg chg="modSld">
      <pc:chgData name="" userId="" providerId="" clId="Web-{8D4ED3CE-33FB-4C66-B6BE-3B0F443C993E}" dt="2017-12-07T02:35:32.857" v="65"/>
      <pc:docMkLst>
        <pc:docMk/>
      </pc:docMkLst>
      <pc:sldChg chg="modSp">
        <pc:chgData name="" userId="" providerId="" clId="Web-{8D4ED3CE-33FB-4C66-B6BE-3B0F443C993E}" dt="2017-12-07T02:35:32.841" v="64"/>
        <pc:sldMkLst>
          <pc:docMk/>
          <pc:sldMk cId="0" sldId="269"/>
        </pc:sldMkLst>
        <pc:spChg chg="mod">
          <ac:chgData name="" userId="" providerId="" clId="Web-{8D4ED3CE-33FB-4C66-B6BE-3B0F443C993E}" dt="2017-12-07T02:35:32.841" v="64"/>
          <ac:spMkLst>
            <pc:docMk/>
            <pc:sldMk cId="0" sldId="269"/>
            <ac:spMk id="98" creationId="{00000000-0000-0000-0000-000000000000}"/>
          </ac:spMkLst>
        </pc:spChg>
      </pc:sldChg>
    </pc:docChg>
  </pc:docChgLst>
</pc:chgInfo>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https://txst-my.sharepoint.com/personal/rac154_txstate_edu/Documents/Research/Presentation/Comparsion%20(Recovered).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txst-my.sharepoint.com/personal/rac154_txstate_edu/Documents/Research/Presentation/Comparsion%20(Recovered).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txst-my.sharepoint.com/personal/rac154_txstate_edu/Documents/Research/Presentation/Comparsion%20(Recovered).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txst-my.sharepoint.com/personal/rac154_txstate_edu/Documents/Research/Presentation/Comparsion%20(Recover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400" b="0" strike="noStrike" spc="-1">
                <a:solidFill>
                  <a:srgbClr val="595959"/>
                </a:solidFill>
                <a:uFill>
                  <a:solidFill>
                    <a:srgbClr val="FFFFFF"/>
                  </a:solidFill>
                </a:uFill>
                <a:latin typeface="Calibri"/>
              </a:defRPr>
            </a:pPr>
            <a:r>
              <a:rPr lang="en-US" sz="1400" b="0" strike="noStrike" spc="-1" dirty="0">
                <a:solidFill>
                  <a:srgbClr val="595959"/>
                </a:solidFill>
                <a:uFill>
                  <a:solidFill>
                    <a:srgbClr val="FFFFFF"/>
                  </a:solidFill>
                </a:uFill>
                <a:latin typeface="Calibri"/>
              </a:rPr>
              <a:t>Edges &amp; Nodes of Input Graphs</a:t>
            </a:r>
          </a:p>
        </c:rich>
      </c:tx>
      <c:overlay val="0"/>
    </c:title>
    <c:autoTitleDeleted val="0"/>
    <c:plotArea>
      <c:layout/>
      <c:barChart>
        <c:barDir val="col"/>
        <c:grouping val="clustered"/>
        <c:varyColors val="0"/>
        <c:ser>
          <c:idx val="0"/>
          <c:order val="0"/>
          <c:tx>
            <c:strRef>
              <c:f>label 0</c:f>
              <c:strCache>
                <c:ptCount val="1"/>
                <c:pt idx="0">
                  <c:v>Edges</c:v>
                </c:pt>
              </c:strCache>
            </c:strRef>
          </c:tx>
          <c:spPr>
            <a:solidFill>
              <a:srgbClr val="4472C4"/>
            </a:solidFill>
            <a:ln>
              <a:noFill/>
            </a:ln>
          </c:spPr>
          <c:invertIfNegative val="0"/>
          <c:dLbls>
            <c:spPr>
              <a:noFill/>
              <a:ln>
                <a:noFill/>
              </a:ln>
              <a:effectLst/>
            </c:spPr>
            <c:dLblPos val="outEnd"/>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15"/>
                <c:pt idx="0">
                  <c:v>internet</c:v>
                </c:pt>
                <c:pt idx="1">
                  <c:v>USA-road-d.NY</c:v>
                </c:pt>
                <c:pt idx="2">
                  <c:v>USA-road-d.BAY</c:v>
                </c:pt>
                <c:pt idx="3">
                  <c:v>USA-road-d.COL</c:v>
                </c:pt>
                <c:pt idx="4">
                  <c:v>USA-road-d.FLA</c:v>
                </c:pt>
                <c:pt idx="5">
                  <c:v>USA-road-d.NW</c:v>
                </c:pt>
                <c:pt idx="6">
                  <c:v>USA-road-d.NE</c:v>
                </c:pt>
                <c:pt idx="7">
                  <c:v>2d-2e20.sym</c:v>
                </c:pt>
                <c:pt idx="8">
                  <c:v>USA-road-d.CAL</c:v>
                </c:pt>
                <c:pt idx="9">
                  <c:v>USA-road-d.LKS</c:v>
                </c:pt>
                <c:pt idx="10">
                  <c:v>USA-road-d.E</c:v>
                </c:pt>
                <c:pt idx="11">
                  <c:v>USA-road-d.W</c:v>
                </c:pt>
                <c:pt idx="12">
                  <c:v>USA-road-d.CTR</c:v>
                </c:pt>
                <c:pt idx="13">
                  <c:v>USA-road-d.USA</c:v>
                </c:pt>
                <c:pt idx="14">
                  <c:v>r4-2e23.sym</c:v>
                </c:pt>
              </c:strCache>
            </c:strRef>
          </c:cat>
          <c:val>
            <c:numRef>
              <c:f>0</c:f>
              <c:numCache>
                <c:formatCode>General</c:formatCode>
                <c:ptCount val="15"/>
                <c:pt idx="0">
                  <c:v>387240</c:v>
                </c:pt>
                <c:pt idx="1">
                  <c:v>730100</c:v>
                </c:pt>
                <c:pt idx="2">
                  <c:v>794830</c:v>
                </c:pt>
                <c:pt idx="3">
                  <c:v>1042400</c:v>
                </c:pt>
                <c:pt idx="4">
                  <c:v>2687902</c:v>
                </c:pt>
                <c:pt idx="5">
                  <c:v>2820774</c:v>
                </c:pt>
                <c:pt idx="6">
                  <c:v>3868020</c:v>
                </c:pt>
                <c:pt idx="7">
                  <c:v>4190208</c:v>
                </c:pt>
                <c:pt idx="8">
                  <c:v>4630444</c:v>
                </c:pt>
                <c:pt idx="9">
                  <c:v>6794808</c:v>
                </c:pt>
                <c:pt idx="10">
                  <c:v>8708058</c:v>
                </c:pt>
                <c:pt idx="11">
                  <c:v>15119284</c:v>
                </c:pt>
                <c:pt idx="12">
                  <c:v>33866826</c:v>
                </c:pt>
                <c:pt idx="13">
                  <c:v>57708624</c:v>
                </c:pt>
                <c:pt idx="14">
                  <c:v>67108846</c:v>
                </c:pt>
              </c:numCache>
            </c:numRef>
          </c:val>
          <c:extLst>
            <c:ext xmlns:c16="http://schemas.microsoft.com/office/drawing/2014/chart" uri="{C3380CC4-5D6E-409C-BE32-E72D297353CC}">
              <c16:uniqueId val="{00000000-C2E7-4F3F-8ED6-550285697B16}"/>
            </c:ext>
          </c:extLst>
        </c:ser>
        <c:ser>
          <c:idx val="1"/>
          <c:order val="1"/>
          <c:tx>
            <c:strRef>
              <c:f>label 1</c:f>
              <c:strCache>
                <c:ptCount val="1"/>
                <c:pt idx="0">
                  <c:v>Nodes</c:v>
                </c:pt>
              </c:strCache>
            </c:strRef>
          </c:tx>
          <c:spPr>
            <a:solidFill>
              <a:srgbClr val="ED7D31"/>
            </a:solidFill>
            <a:ln>
              <a:noFill/>
            </a:ln>
          </c:spPr>
          <c:invertIfNegative val="0"/>
          <c:dLbls>
            <c:spPr>
              <a:noFill/>
              <a:ln>
                <a:noFill/>
              </a:ln>
              <a:effectLst/>
            </c:spPr>
            <c:dLblPos val="outEnd"/>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15"/>
                <c:pt idx="0">
                  <c:v>internet</c:v>
                </c:pt>
                <c:pt idx="1">
                  <c:v>USA-road-d.NY</c:v>
                </c:pt>
                <c:pt idx="2">
                  <c:v>USA-road-d.BAY</c:v>
                </c:pt>
                <c:pt idx="3">
                  <c:v>USA-road-d.COL</c:v>
                </c:pt>
                <c:pt idx="4">
                  <c:v>USA-road-d.FLA</c:v>
                </c:pt>
                <c:pt idx="5">
                  <c:v>USA-road-d.NW</c:v>
                </c:pt>
                <c:pt idx="6">
                  <c:v>USA-road-d.NE</c:v>
                </c:pt>
                <c:pt idx="7">
                  <c:v>2d-2e20.sym</c:v>
                </c:pt>
                <c:pt idx="8">
                  <c:v>USA-road-d.CAL</c:v>
                </c:pt>
                <c:pt idx="9">
                  <c:v>USA-road-d.LKS</c:v>
                </c:pt>
                <c:pt idx="10">
                  <c:v>USA-road-d.E</c:v>
                </c:pt>
                <c:pt idx="11">
                  <c:v>USA-road-d.W</c:v>
                </c:pt>
                <c:pt idx="12">
                  <c:v>USA-road-d.CTR</c:v>
                </c:pt>
                <c:pt idx="13">
                  <c:v>USA-road-d.USA</c:v>
                </c:pt>
                <c:pt idx="14">
                  <c:v>r4-2e23.sym</c:v>
                </c:pt>
              </c:strCache>
            </c:strRef>
          </c:cat>
          <c:val>
            <c:numRef>
              <c:f>1</c:f>
              <c:numCache>
                <c:formatCode>General</c:formatCode>
                <c:ptCount val="15"/>
                <c:pt idx="0">
                  <c:v>124651</c:v>
                </c:pt>
                <c:pt idx="1">
                  <c:v>264346</c:v>
                </c:pt>
                <c:pt idx="2">
                  <c:v>321270</c:v>
                </c:pt>
                <c:pt idx="3">
                  <c:v>435666</c:v>
                </c:pt>
                <c:pt idx="4">
                  <c:v>1070376</c:v>
                </c:pt>
                <c:pt idx="5">
                  <c:v>1207945</c:v>
                </c:pt>
                <c:pt idx="6">
                  <c:v>1524453</c:v>
                </c:pt>
                <c:pt idx="7">
                  <c:v>1048576</c:v>
                </c:pt>
                <c:pt idx="8">
                  <c:v>1890815</c:v>
                </c:pt>
                <c:pt idx="9">
                  <c:v>2758119</c:v>
                </c:pt>
                <c:pt idx="10">
                  <c:v>3598623</c:v>
                </c:pt>
                <c:pt idx="11">
                  <c:v>6262104</c:v>
                </c:pt>
                <c:pt idx="12">
                  <c:v>14081816</c:v>
                </c:pt>
                <c:pt idx="13">
                  <c:v>23947347</c:v>
                </c:pt>
                <c:pt idx="14">
                  <c:v>8388608</c:v>
                </c:pt>
              </c:numCache>
            </c:numRef>
          </c:val>
          <c:extLst>
            <c:ext xmlns:c16="http://schemas.microsoft.com/office/drawing/2014/chart" uri="{C3380CC4-5D6E-409C-BE32-E72D297353CC}">
              <c16:uniqueId val="{00000001-C2E7-4F3F-8ED6-550285697B16}"/>
            </c:ext>
          </c:extLst>
        </c:ser>
        <c:dLbls>
          <c:showLegendKey val="0"/>
          <c:showVal val="0"/>
          <c:showCatName val="0"/>
          <c:showSerName val="0"/>
          <c:showPercent val="0"/>
          <c:showBubbleSize val="0"/>
        </c:dLbls>
        <c:gapWidth val="219"/>
        <c:overlap val="-27"/>
        <c:axId val="10652858"/>
        <c:axId val="99903549"/>
      </c:barChart>
      <c:catAx>
        <c:axId val="10652858"/>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sz="900" b="0" strike="noStrike" spc="-1">
                <a:solidFill>
                  <a:srgbClr val="595959"/>
                </a:solidFill>
                <a:uFill>
                  <a:solidFill>
                    <a:srgbClr val="FFFFFF"/>
                  </a:solidFill>
                </a:uFill>
                <a:latin typeface="Calibri"/>
              </a:defRPr>
            </a:pPr>
            <a:endParaRPr lang="en-US"/>
          </a:p>
        </c:txPr>
        <c:crossAx val="99903549"/>
        <c:crosses val="autoZero"/>
        <c:auto val="1"/>
        <c:lblAlgn val="ctr"/>
        <c:lblOffset val="100"/>
        <c:noMultiLvlLbl val="1"/>
      </c:catAx>
      <c:valAx>
        <c:axId val="99903549"/>
        <c:scaling>
          <c:logBase val="10"/>
          <c:orientation val="minMax"/>
          <c:min val="100000"/>
        </c:scaling>
        <c:delete val="0"/>
        <c:axPos val="l"/>
        <c:majorGridlines>
          <c:spPr>
            <a:ln w="9360">
              <a:solidFill>
                <a:srgbClr val="D9D9D9"/>
              </a:solidFill>
              <a:round/>
            </a:ln>
          </c:spPr>
        </c:majorGridlines>
        <c:numFmt formatCode="General" sourceLinked="0"/>
        <c:majorTickMark val="none"/>
        <c:minorTickMark val="none"/>
        <c:tickLblPos val="nextTo"/>
        <c:spPr>
          <a:ln w="6480">
            <a:noFill/>
          </a:ln>
        </c:spPr>
        <c:txPr>
          <a:bodyPr/>
          <a:lstStyle/>
          <a:p>
            <a:pPr>
              <a:defRPr sz="900" b="0" strike="noStrike" spc="-1">
                <a:solidFill>
                  <a:srgbClr val="595959"/>
                </a:solidFill>
                <a:uFill>
                  <a:solidFill>
                    <a:srgbClr val="FFFFFF"/>
                  </a:solidFill>
                </a:uFill>
                <a:latin typeface="Calibri"/>
              </a:defRPr>
            </a:pPr>
            <a:endParaRPr lang="en-US"/>
          </a:p>
        </c:txPr>
        <c:crossAx val="10652858"/>
        <c:crosses val="autoZero"/>
        <c:crossBetween val="between"/>
      </c:valAx>
      <c:spPr>
        <a:noFill/>
        <a:ln>
          <a:noFill/>
        </a:ln>
      </c:spPr>
    </c:plotArea>
    <c:legend>
      <c:legendPos val="b"/>
      <c:overlay val="0"/>
      <c:spPr>
        <a:noFill/>
        <a:ln>
          <a:noFill/>
        </a:ln>
      </c:spPr>
    </c:legend>
    <c:plotVisOnly val="1"/>
    <c:dispBlanksAs val="gap"/>
    <c:showDLblsOverMax val="1"/>
  </c:chart>
  <c:spPr>
    <a:solidFill>
      <a:srgbClr val="FFFFFF"/>
    </a:solidFill>
    <a:ln w="9360">
      <a:solidFill>
        <a:srgbClr val="D9D9D9"/>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Edges Per Node Distribution For </a:t>
            </a:r>
            <a:r>
              <a:rPr lang="en-US" sz="1800" b="1" i="0" u="none" strike="noStrike" baseline="0" dirty="0">
                <a:effectLst/>
              </a:rPr>
              <a:t>All Graphs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'[general_graph_data.xlsx]General Graph Data'!$B$20</c:f>
              <c:strCache>
                <c:ptCount val="1"/>
                <c:pt idx="0">
                  <c:v> # of Nodes with that degree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6F3-4CAA-86C4-FC5AD08944A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6F3-4CAA-86C4-FC5AD08944A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6F3-4CAA-86C4-FC5AD08944A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6F3-4CAA-86C4-FC5AD08944A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6F3-4CAA-86C4-FC5AD08944A5}"/>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6F3-4CAA-86C4-FC5AD08944A5}"/>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76F3-4CAA-86C4-FC5AD08944A5}"/>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76F3-4CAA-86C4-FC5AD08944A5}"/>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76F3-4CAA-86C4-FC5AD08944A5}"/>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76F3-4CAA-86C4-FC5AD08944A5}"/>
              </c:ext>
            </c:extLst>
          </c:dPt>
          <c:dLbls>
            <c:dLbl>
              <c:idx val="0"/>
              <c:layout>
                <c:manualLayout>
                  <c:x val="-4.3723319446587562E-2"/>
                  <c:y val="8.543732852475545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6F3-4CAA-86C4-FC5AD08944A5}"/>
                </c:ext>
              </c:extLst>
            </c:dLbl>
            <c:dLbl>
              <c:idx val="1"/>
              <c:layout>
                <c:manualLayout>
                  <c:x val="-6.5870428946150389E-2"/>
                  <c:y val="-1.335034755547799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6F3-4CAA-86C4-FC5AD08944A5}"/>
                </c:ext>
              </c:extLst>
            </c:dLbl>
            <c:dLbl>
              <c:idx val="2"/>
              <c:layout>
                <c:manualLayout>
                  <c:x val="7.0121637607365075E-2"/>
                  <c:y val="-5.241955811495991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6F3-4CAA-86C4-FC5AD08944A5}"/>
                </c:ext>
              </c:extLst>
            </c:dLbl>
            <c:dLbl>
              <c:idx val="3"/>
              <c:layout>
                <c:manualLayout>
                  <c:x val="4.6500882922731405E-2"/>
                  <c:y val="0.1261141649458550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6F3-4CAA-86C4-FC5AD08944A5}"/>
                </c:ext>
              </c:extLst>
            </c:dLbl>
            <c:dLbl>
              <c:idx val="4"/>
              <c:layout>
                <c:manualLayout>
                  <c:x val="1.3453749421385639E-2"/>
                  <c:y val="0.1162323435030877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6F3-4CAA-86C4-FC5AD08944A5}"/>
                </c:ext>
              </c:extLst>
            </c:dLbl>
            <c:dLbl>
              <c:idx val="5"/>
              <c:delete val="1"/>
              <c:extLst>
                <c:ext xmlns:c15="http://schemas.microsoft.com/office/drawing/2012/chart" uri="{CE6537A1-D6FC-4f65-9D91-7224C49458BB}"/>
                <c:ext xmlns:c16="http://schemas.microsoft.com/office/drawing/2014/chart" uri="{C3380CC4-5D6E-409C-BE32-E72D297353CC}">
                  <c16:uniqueId val="{0000000B-76F3-4CAA-86C4-FC5AD08944A5}"/>
                </c:ext>
              </c:extLst>
            </c:dLbl>
            <c:dLbl>
              <c:idx val="6"/>
              <c:delete val="1"/>
              <c:extLst>
                <c:ext xmlns:c15="http://schemas.microsoft.com/office/drawing/2012/chart" uri="{CE6537A1-D6FC-4f65-9D91-7224C49458BB}"/>
                <c:ext xmlns:c16="http://schemas.microsoft.com/office/drawing/2014/chart" uri="{C3380CC4-5D6E-409C-BE32-E72D297353CC}">
                  <c16:uniqueId val="{0000000D-76F3-4CAA-86C4-FC5AD08944A5}"/>
                </c:ext>
              </c:extLst>
            </c:dLbl>
            <c:dLbl>
              <c:idx val="7"/>
              <c:delete val="1"/>
              <c:extLst>
                <c:ext xmlns:c15="http://schemas.microsoft.com/office/drawing/2012/chart" uri="{CE6537A1-D6FC-4f65-9D91-7224C49458BB}"/>
                <c:ext xmlns:c16="http://schemas.microsoft.com/office/drawing/2014/chart" uri="{C3380CC4-5D6E-409C-BE32-E72D297353CC}">
                  <c16:uniqueId val="{0000000F-76F3-4CAA-86C4-FC5AD08944A5}"/>
                </c:ext>
              </c:extLst>
            </c:dLbl>
            <c:dLbl>
              <c:idx val="8"/>
              <c:delete val="1"/>
              <c:extLst>
                <c:ext xmlns:c15="http://schemas.microsoft.com/office/drawing/2012/chart" uri="{CE6537A1-D6FC-4f65-9D91-7224C49458BB}"/>
                <c:ext xmlns:c16="http://schemas.microsoft.com/office/drawing/2014/chart" uri="{C3380CC4-5D6E-409C-BE32-E72D297353CC}">
                  <c16:uniqueId val="{00000011-76F3-4CAA-86C4-FC5AD08944A5}"/>
                </c:ext>
              </c:extLst>
            </c:dLbl>
            <c:dLbl>
              <c:idx val="9"/>
              <c:delete val="1"/>
              <c:extLst>
                <c:ext xmlns:c15="http://schemas.microsoft.com/office/drawing/2012/chart" uri="{CE6537A1-D6FC-4f65-9D91-7224C49458BB}"/>
                <c:ext xmlns:c16="http://schemas.microsoft.com/office/drawing/2014/chart" uri="{C3380CC4-5D6E-409C-BE32-E72D297353CC}">
                  <c16:uniqueId val="{00000013-76F3-4CAA-86C4-FC5AD08944A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[general_graph_data.xlsx]internet.egr!$F$4:$F$12</c:f>
              <c:strCache>
                <c:ptCount val="9"/>
                <c:pt idx="0">
                  <c:v>1</c:v>
                </c:pt>
                <c:pt idx="1">
                  <c:v>2</c:v>
                </c:pt>
                <c:pt idx="2">
                  <c:v>3 to 4</c:v>
                </c:pt>
                <c:pt idx="3">
                  <c:v>5 to 8</c:v>
                </c:pt>
                <c:pt idx="4">
                  <c:v>9 to 16</c:v>
                </c:pt>
                <c:pt idx="5">
                  <c:v>17 to 32</c:v>
                </c:pt>
                <c:pt idx="6">
                  <c:v>33 to 64</c:v>
                </c:pt>
                <c:pt idx="7">
                  <c:v>65 to 128</c:v>
                </c:pt>
                <c:pt idx="8">
                  <c:v>129 to 256</c:v>
                </c:pt>
              </c:strCache>
            </c:strRef>
          </c:cat>
          <c:val>
            <c:numRef>
              <c:f>'[general_graph_data.xlsx]General Graph Data'!$B$21:$B$29</c:f>
              <c:numCache>
                <c:formatCode>General</c:formatCode>
                <c:ptCount val="9"/>
                <c:pt idx="0">
                  <c:v>11397838</c:v>
                </c:pt>
                <c:pt idx="1">
                  <c:v>17136346</c:v>
                </c:pt>
                <c:pt idx="2">
                  <c:v>30425233</c:v>
                </c:pt>
                <c:pt idx="3">
                  <c:v>4655707</c:v>
                </c:pt>
                <c:pt idx="4">
                  <c:v>3295944</c:v>
                </c:pt>
                <c:pt idx="5">
                  <c:v>13248</c:v>
                </c:pt>
                <c:pt idx="6">
                  <c:v>355</c:v>
                </c:pt>
                <c:pt idx="7">
                  <c:v>41</c:v>
                </c:pt>
                <c:pt idx="8">
                  <c:v>3</c:v>
                </c:pt>
              </c:numCache>
            </c:numRef>
          </c:val>
          <c:extLst>
            <c:ext xmlns:c16="http://schemas.microsoft.com/office/drawing/2014/chart" uri="{C3380CC4-5D6E-409C-BE32-E72D297353CC}">
              <c16:uniqueId val="{00000014-76F3-4CAA-86C4-FC5AD08944A5}"/>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Serial Runtime Comparison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'[Comparsion (Recovered).xlsx]Sheet1'!$C$5</c:f>
              <c:strCache>
                <c:ptCount val="1"/>
                <c:pt idx="0">
                  <c:v>ECL Bourvka </c:v>
                </c:pt>
              </c:strCache>
            </c:strRef>
          </c:tx>
          <c:spPr>
            <a:solidFill>
              <a:schemeClr val="accent1"/>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(Recovered).xlsx]Sheet1'!$C$6:$C$20</c:f>
              <c:numCache>
                <c:formatCode>0.000_ </c:formatCode>
                <c:ptCount val="15"/>
                <c:pt idx="0">
                  <c:v>2.2793906093906201E-2</c:v>
                </c:pt>
                <c:pt idx="1">
                  <c:v>7.1051548451548499E-2</c:v>
                </c:pt>
                <c:pt idx="2">
                  <c:v>8.9876323676323699E-2</c:v>
                </c:pt>
                <c:pt idx="3">
                  <c:v>0.11420569430569399</c:v>
                </c:pt>
                <c:pt idx="4">
                  <c:v>0.33166183816183797</c:v>
                </c:pt>
                <c:pt idx="5">
                  <c:v>0.37676243756243699</c:v>
                </c:pt>
                <c:pt idx="6">
                  <c:v>0.50690009990010099</c:v>
                </c:pt>
                <c:pt idx="7">
                  <c:v>0.62378811188811201</c:v>
                </c:pt>
                <c:pt idx="8">
                  <c:v>0.67656363636363603</c:v>
                </c:pt>
                <c:pt idx="9">
                  <c:v>1.0063347652347601</c:v>
                </c:pt>
                <c:pt idx="10">
                  <c:v>1.20651298701299</c:v>
                </c:pt>
                <c:pt idx="11">
                  <c:v>2.2618796203796201</c:v>
                </c:pt>
                <c:pt idx="12">
                  <c:v>8.3560270729270698</c:v>
                </c:pt>
                <c:pt idx="13">
                  <c:v>9.1169153846153801</c:v>
                </c:pt>
                <c:pt idx="14">
                  <c:v>15.169080019980001</c:v>
                </c:pt>
              </c:numCache>
            </c:numRef>
          </c:val>
          <c:extLst>
            <c:ext xmlns:c16="http://schemas.microsoft.com/office/drawing/2014/chart" uri="{C3380CC4-5D6E-409C-BE32-E72D297353CC}">
              <c16:uniqueId val="{00000000-1C2D-49D3-8968-9BB7DFC2F684}"/>
            </c:ext>
          </c:extLst>
        </c:ser>
        <c:ser>
          <c:idx val="2"/>
          <c:order val="2"/>
          <c:tx>
            <c:strRef>
              <c:f>'[Comparsion (Recovered).xlsx]Sheet1'!$E$5</c:f>
              <c:strCache>
                <c:ptCount val="1"/>
                <c:pt idx="0">
                  <c:v>ECL Kruskal</c:v>
                </c:pt>
              </c:strCache>
            </c:strRef>
          </c:tx>
          <c:spPr>
            <a:solidFill>
              <a:schemeClr val="tx2"/>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(Recovered).xlsx]Sheet1'!$E$6:$E$20</c:f>
              <c:numCache>
                <c:formatCode>0.000_ </c:formatCode>
                <c:ptCount val="15"/>
                <c:pt idx="0">
                  <c:v>4.5770729270729199E-2</c:v>
                </c:pt>
                <c:pt idx="1">
                  <c:v>0.11590329670329701</c:v>
                </c:pt>
                <c:pt idx="2">
                  <c:v>0.12949510489510499</c:v>
                </c:pt>
                <c:pt idx="3">
                  <c:v>0.18369950049950001</c:v>
                </c:pt>
                <c:pt idx="4">
                  <c:v>0.55488071928071903</c:v>
                </c:pt>
                <c:pt idx="5">
                  <c:v>0.61852287712287701</c:v>
                </c:pt>
                <c:pt idx="6">
                  <c:v>0.87104145854145898</c:v>
                </c:pt>
                <c:pt idx="7">
                  <c:v>0.98519750249750204</c:v>
                </c:pt>
                <c:pt idx="8">
                  <c:v>1.0976040959041</c:v>
                </c:pt>
                <c:pt idx="9">
                  <c:v>1.7056255744255699</c:v>
                </c:pt>
                <c:pt idx="10">
                  <c:v>2.2542655344655298</c:v>
                </c:pt>
                <c:pt idx="11">
                  <c:v>4.10883816183817</c:v>
                </c:pt>
                <c:pt idx="12">
                  <c:v>9.7436782217782199</c:v>
                </c:pt>
                <c:pt idx="13">
                  <c:v>16.348967132867099</c:v>
                </c:pt>
                <c:pt idx="14">
                  <c:v>16.202016783216799</c:v>
                </c:pt>
              </c:numCache>
            </c:numRef>
          </c:val>
          <c:extLst>
            <c:ext xmlns:c16="http://schemas.microsoft.com/office/drawing/2014/chart" uri="{C3380CC4-5D6E-409C-BE32-E72D297353CC}">
              <c16:uniqueId val="{00000001-1C2D-49D3-8968-9BB7DFC2F684}"/>
            </c:ext>
          </c:extLst>
        </c:ser>
        <c:ser>
          <c:idx val="7"/>
          <c:order val="7"/>
          <c:tx>
            <c:strRef>
              <c:f>'[Comparsion (Recovered).xlsx]Sheet1'!$J$5</c:f>
              <c:strCache>
                <c:ptCount val="1"/>
                <c:pt idx="0">
                  <c:v>Boost Prim </c:v>
                </c:pt>
              </c:strCache>
            </c:strRef>
          </c:tx>
          <c:spPr>
            <a:solidFill>
              <a:schemeClr val="accent2">
                <a:lumMod val="60000"/>
              </a:schemeClr>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(Recovered).xlsx]Sheet1'!$J$6:$J$20</c:f>
              <c:numCache>
                <c:formatCode>0.000_ </c:formatCode>
                <c:ptCount val="15"/>
                <c:pt idx="0">
                  <c:v>4.6701198801198697E-2</c:v>
                </c:pt>
                <c:pt idx="1">
                  <c:v>7.5259040959041096E-2</c:v>
                </c:pt>
                <c:pt idx="2">
                  <c:v>8.7200899100899301E-2</c:v>
                </c:pt>
                <c:pt idx="3">
                  <c:v>0.117207092907093</c:v>
                </c:pt>
                <c:pt idx="4">
                  <c:v>0.30751518481518397</c:v>
                </c:pt>
                <c:pt idx="5">
                  <c:v>0.35363466533466498</c:v>
                </c:pt>
                <c:pt idx="6">
                  <c:v>0.49295384615384602</c:v>
                </c:pt>
                <c:pt idx="7">
                  <c:v>0.79025084915084998</c:v>
                </c:pt>
                <c:pt idx="8">
                  <c:v>0.60605954045954102</c:v>
                </c:pt>
                <c:pt idx="9">
                  <c:v>0.95917432567432603</c:v>
                </c:pt>
                <c:pt idx="10">
                  <c:v>1.24994345654346</c:v>
                </c:pt>
                <c:pt idx="11">
                  <c:v>2.11976603396604</c:v>
                </c:pt>
                <c:pt idx="12">
                  <c:v>6.2311785214785198</c:v>
                </c:pt>
                <c:pt idx="13">
                  <c:v>8.7590070929070905</c:v>
                </c:pt>
                <c:pt idx="14">
                  <c:v>21.121442857142799</c:v>
                </c:pt>
              </c:numCache>
            </c:numRef>
          </c:val>
          <c:extLst>
            <c:ext xmlns:c16="http://schemas.microsoft.com/office/drawing/2014/chart" uri="{C3380CC4-5D6E-409C-BE32-E72D297353CC}">
              <c16:uniqueId val="{00000002-1C2D-49D3-8968-9BB7DFC2F684}"/>
            </c:ext>
          </c:extLst>
        </c:ser>
        <c:ser>
          <c:idx val="8"/>
          <c:order val="8"/>
          <c:tx>
            <c:strRef>
              <c:f>'[Comparsion (Recovered).xlsx]Sheet1'!$K$5</c:f>
              <c:strCache>
                <c:ptCount val="1"/>
                <c:pt idx="0">
                  <c:v>Boost Kruskal</c:v>
                </c:pt>
              </c:strCache>
            </c:strRef>
          </c:tx>
          <c:spPr>
            <a:solidFill>
              <a:schemeClr val="accent3">
                <a:lumMod val="60000"/>
              </a:schemeClr>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(Recovered).xlsx]Sheet1'!$K$6:$K$20</c:f>
              <c:numCache>
                <c:formatCode>0.000_ </c:formatCode>
                <c:ptCount val="15"/>
                <c:pt idx="0">
                  <c:v>0.15205804195804201</c:v>
                </c:pt>
                <c:pt idx="1">
                  <c:v>0.46198231768231801</c:v>
                </c:pt>
                <c:pt idx="2">
                  <c:v>0.52748491508491502</c:v>
                </c:pt>
                <c:pt idx="3">
                  <c:v>0.75127772227772205</c:v>
                </c:pt>
                <c:pt idx="4">
                  <c:v>2.4990804195804199</c:v>
                </c:pt>
                <c:pt idx="5">
                  <c:v>2.7428227772227798</c:v>
                </c:pt>
                <c:pt idx="6">
                  <c:v>3.8519577422577398</c:v>
                </c:pt>
                <c:pt idx="7">
                  <c:v>4.6090228771228796</c:v>
                </c:pt>
                <c:pt idx="8">
                  <c:v>4.9656828171827998</c:v>
                </c:pt>
                <c:pt idx="9">
                  <c:v>7.8103490509490499</c:v>
                </c:pt>
                <c:pt idx="10">
                  <c:v>10.537455544455501</c:v>
                </c:pt>
                <c:pt idx="11">
                  <c:v>20.371518281718298</c:v>
                </c:pt>
                <c:pt idx="12">
                  <c:v>57.048378421578398</c:v>
                </c:pt>
                <c:pt idx="13">
                  <c:v>101.85503696303699</c:v>
                </c:pt>
                <c:pt idx="14">
                  <c:v>127.59450779220801</c:v>
                </c:pt>
              </c:numCache>
            </c:numRef>
          </c:val>
          <c:extLst>
            <c:ext xmlns:c16="http://schemas.microsoft.com/office/drawing/2014/chart" uri="{C3380CC4-5D6E-409C-BE32-E72D297353CC}">
              <c16:uniqueId val="{00000003-1C2D-49D3-8968-9BB7DFC2F684}"/>
            </c:ext>
          </c:extLst>
        </c:ser>
        <c:dLbls>
          <c:showLegendKey val="0"/>
          <c:showVal val="0"/>
          <c:showCatName val="0"/>
          <c:showSerName val="0"/>
          <c:showPercent val="0"/>
          <c:showBubbleSize val="0"/>
        </c:dLbls>
        <c:gapWidth val="219"/>
        <c:overlap val="-27"/>
        <c:axId val="222881416"/>
        <c:axId val="222880760"/>
        <c:extLst>
          <c:ext xmlns:c15="http://schemas.microsoft.com/office/drawing/2012/chart" uri="{02D57815-91ED-43cb-92C2-25804820EDAC}">
            <c15:filteredBarSeries>
              <c15:ser>
                <c:idx val="1"/>
                <c:order val="1"/>
                <c:tx>
                  <c:strRef>
                    <c:extLst>
                      <c:ext uri="{02D57815-91ED-43cb-92C2-25804820EDAC}">
                        <c15:formulaRef>
                          <c15:sqref>'[Comparsion (Recovered).xlsx]Sheet1'!$D$5</c15:sqref>
                        </c15:formulaRef>
                      </c:ext>
                    </c:extLst>
                    <c:strCache>
                      <c:ptCount val="1"/>
                      <c:pt idx="0">
                        <c:v>ECL Bourvka With Edge Skipping</c:v>
                      </c:pt>
                    </c:strCache>
                  </c:strRef>
                </c:tx>
                <c:spPr>
                  <a:solidFill>
                    <a:schemeClr val="accent2"/>
                  </a:solidFill>
                  <a:ln>
                    <a:noFill/>
                  </a:ln>
                  <a:effectLst/>
                </c:spPr>
                <c:invertIfNegative val="0"/>
                <c:cat>
                  <c:strRef>
                    <c:extLst>
                      <c:ex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c:ext uri="{02D57815-91ED-43cb-92C2-25804820EDAC}">
                        <c15:formulaRef>
                          <c15:sqref>'[Comparsion (Recovered).xlsx]Sheet1'!$D$6:$D$20</c15:sqref>
                        </c15:formulaRef>
                      </c:ext>
                    </c:extLst>
                    <c:numCache>
                      <c:formatCode>0.000_ </c:formatCode>
                      <c:ptCount val="15"/>
                      <c:pt idx="0">
                        <c:v>2.1000000000000001E-2</c:v>
                      </c:pt>
                      <c:pt idx="1">
                        <c:v>5.2999999999999999E-2</c:v>
                      </c:pt>
                      <c:pt idx="2">
                        <c:v>0.06</c:v>
                      </c:pt>
                      <c:pt idx="3">
                        <c:v>8.1000000000000003E-2</c:v>
                      </c:pt>
                      <c:pt idx="4">
                        <c:v>0.23300000000000001</c:v>
                      </c:pt>
                      <c:pt idx="5">
                        <c:v>0.253</c:v>
                      </c:pt>
                      <c:pt idx="6">
                        <c:v>0.35399999999999998</c:v>
                      </c:pt>
                      <c:pt idx="7">
                        <c:v>0.505</c:v>
                      </c:pt>
                      <c:pt idx="8">
                        <c:v>0.439</c:v>
                      </c:pt>
                      <c:pt idx="9">
                        <c:v>0.67200000000000004</c:v>
                      </c:pt>
                      <c:pt idx="10">
                        <c:v>0.84599999999999997</c:v>
                      </c:pt>
                      <c:pt idx="11">
                        <c:v>1.5</c:v>
                      </c:pt>
                      <c:pt idx="12">
                        <c:v>5.1989999999999998</c:v>
                      </c:pt>
                      <c:pt idx="13">
                        <c:v>5.7190000000000003</c:v>
                      </c:pt>
                      <c:pt idx="14">
                        <c:v>15.141999999999999</c:v>
                      </c:pt>
                    </c:numCache>
                  </c:numRef>
                </c:val>
                <c:extLst>
                  <c:ext xmlns:c16="http://schemas.microsoft.com/office/drawing/2014/chart" uri="{C3380CC4-5D6E-409C-BE32-E72D297353CC}">
                    <c16:uniqueId val="{00000004-1C2D-49D3-8968-9BB7DFC2F68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'[Comparsion (Recovered).xlsx]Sheet1'!$F$5</c15:sqref>
                        </c15:formulaRef>
                      </c:ext>
                    </c:extLst>
                    <c:strCache>
                      <c:ptCount val="1"/>
                      <c:pt idx="0">
                        <c:v>ECL Kruksal Linked List Removal</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(Recovered).xlsx]Sheet1'!$F$6:$F$20</c15:sqref>
                        </c15:formulaRef>
                      </c:ext>
                    </c:extLst>
                    <c:numCache>
                      <c:formatCode>0.000_ </c:formatCode>
                      <c:ptCount val="15"/>
                      <c:pt idx="0">
                        <c:v>3.5000000000000003E-2</c:v>
                      </c:pt>
                      <c:pt idx="1">
                        <c:v>0.105</c:v>
                      </c:pt>
                      <c:pt idx="2">
                        <c:v>0.109</c:v>
                      </c:pt>
                      <c:pt idx="3">
                        <c:v>0.153</c:v>
                      </c:pt>
                      <c:pt idx="4">
                        <c:v>0.46100000000000002</c:v>
                      </c:pt>
                      <c:pt idx="5">
                        <c:v>0.47699999999999998</c:v>
                      </c:pt>
                      <c:pt idx="6">
                        <c:v>0.73299999999999998</c:v>
                      </c:pt>
                      <c:pt idx="7">
                        <c:v>0.99199999999999999</c:v>
                      </c:pt>
                      <c:pt idx="8">
                        <c:v>0.89600000000000002</c:v>
                      </c:pt>
                      <c:pt idx="9">
                        <c:v>1.4330000000000001</c:v>
                      </c:pt>
                      <c:pt idx="10">
                        <c:v>1.8460000000000001</c:v>
                      </c:pt>
                      <c:pt idx="11">
                        <c:v>3.339</c:v>
                      </c:pt>
                      <c:pt idx="12">
                        <c:v>8.1050000000000004</c:v>
                      </c:pt>
                      <c:pt idx="13">
                        <c:v>13.42</c:v>
                      </c:pt>
                      <c:pt idx="14">
                        <c:v>16.614000000000001</c:v>
                      </c:pt>
                    </c:numCache>
                  </c:numRef>
                </c:val>
                <c:extLst xmlns:c15="http://schemas.microsoft.com/office/drawing/2012/chart">
                  <c:ext xmlns:c16="http://schemas.microsoft.com/office/drawing/2014/chart" uri="{C3380CC4-5D6E-409C-BE32-E72D297353CC}">
                    <c16:uniqueId val="{00000005-1C2D-49D3-8968-9BB7DFC2F68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'[Comparsion (Recovered).xlsx]Sheet1'!$G$5</c15:sqref>
                        </c15:formulaRef>
                      </c:ext>
                    </c:extLst>
                    <c:strCache>
                      <c:ptCount val="1"/>
                      <c:pt idx="0">
                        <c:v>ECL Prim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(Recovered).xlsx]Sheet1'!$G$6:$G$20</c15:sqref>
                        </c15:formulaRef>
                      </c:ext>
                    </c:extLst>
                    <c:numCache>
                      <c:formatCode>General</c:formatCode>
                      <c:ptCount val="15"/>
                      <c:pt idx="0">
                        <c:v>75.162000000000006</c:v>
                      </c:pt>
                      <c:pt idx="1">
                        <c:v>52.662999999999997</c:v>
                      </c:pt>
                      <c:pt idx="2">
                        <c:v>59.966999999999999</c:v>
                      </c:pt>
                      <c:pt idx="3">
                        <c:v>109.663</c:v>
                      </c:pt>
                      <c:pt idx="4">
                        <c:v>715.66399999999999</c:v>
                      </c:pt>
                      <c:pt idx="5">
                        <c:v>922.98500000000001</c:v>
                      </c:pt>
                      <c:pt idx="6">
                        <c:v>1684.319</c:v>
                      </c:pt>
                    </c:numCache>
                  </c:numRef>
                </c:val>
                <c:extLst xmlns:c15="http://schemas.microsoft.com/office/drawing/2012/chart">
                  <c:ext xmlns:c16="http://schemas.microsoft.com/office/drawing/2014/chart" uri="{C3380CC4-5D6E-409C-BE32-E72D297353CC}">
                    <c16:uniqueId val="{00000006-1C2D-49D3-8968-9BB7DFC2F68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'[Comparsion (Recovered).xlsx]Sheet1'!$H$5</c15:sqref>
                        </c15:formulaRef>
                      </c:ext>
                    </c:extLst>
                    <c:strCache>
                      <c:ptCount val="1"/>
                      <c:pt idx="0">
                        <c:v>ECL OMP Boruvka</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(Recovered).xlsx]Sheet1'!$H$6:$H$20</c15:sqref>
                        </c15:formulaRef>
                      </c:ext>
                    </c:extLst>
                    <c:numCache>
                      <c:formatCode>0.000</c:formatCode>
                      <c:ptCount val="15"/>
                      <c:pt idx="0">
                        <c:v>2.63E-2</c:v>
                      </c:pt>
                      <c:pt idx="1">
                        <c:v>4.07E-2</c:v>
                      </c:pt>
                      <c:pt idx="2">
                        <c:v>3.61E-2</c:v>
                      </c:pt>
                      <c:pt idx="3">
                        <c:v>3.56E-2</c:v>
                      </c:pt>
                      <c:pt idx="4">
                        <c:v>9.6000000000000002E-2</c:v>
                      </c:pt>
                      <c:pt idx="5">
                        <c:v>0.1174</c:v>
                      </c:pt>
                      <c:pt idx="6">
                        <c:v>0.1472</c:v>
                      </c:pt>
                      <c:pt idx="7">
                        <c:v>0.18410000000000001</c:v>
                      </c:pt>
                      <c:pt idx="8">
                        <c:v>0.2167</c:v>
                      </c:pt>
                      <c:pt idx="9">
                        <c:v>0.28889999999999999</c:v>
                      </c:pt>
                      <c:pt idx="10">
                        <c:v>0.3926</c:v>
                      </c:pt>
                      <c:pt idx="11">
                        <c:v>0.86839999999999995</c:v>
                      </c:pt>
                      <c:pt idx="12">
                        <c:v>2.7852000000000001</c:v>
                      </c:pt>
                      <c:pt idx="13">
                        <c:v>2.5886999999999998</c:v>
                      </c:pt>
                      <c:pt idx="14">
                        <c:v>3.0541</c:v>
                      </c:pt>
                    </c:numCache>
                  </c:numRef>
                </c:val>
                <c:extLst xmlns:c15="http://schemas.microsoft.com/office/drawing/2012/chart">
                  <c:ext xmlns:c16="http://schemas.microsoft.com/office/drawing/2014/chart" uri="{C3380CC4-5D6E-409C-BE32-E72D297353CC}">
                    <c16:uniqueId val="{00000007-1C2D-49D3-8968-9BB7DFC2F68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'[Comparsion (Recovered).xlsx]Sheet1'!$I$5</c15:sqref>
                        </c15:formulaRef>
                      </c:ext>
                    </c:extLst>
                    <c:strCache>
                      <c:ptCount val="1"/>
                      <c:pt idx="0">
                        <c:v>ECL OMP Kruskal</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(Recovered).xlsx]Sheet1'!$I$6:$I$20</c15:sqref>
                        </c15:formulaRef>
                      </c:ext>
                    </c:extLst>
                    <c:numCache>
                      <c:formatCode>0.000</c:formatCode>
                      <c:ptCount val="15"/>
                      <c:pt idx="0">
                        <c:v>2.3900000000000001E-2</c:v>
                      </c:pt>
                      <c:pt idx="1">
                        <c:v>4.02E-2</c:v>
                      </c:pt>
                      <c:pt idx="2">
                        <c:v>4.41E-2</c:v>
                      </c:pt>
                      <c:pt idx="3">
                        <c:v>6.2899999999999998E-2</c:v>
                      </c:pt>
                      <c:pt idx="4">
                        <c:v>0.20710000000000001</c:v>
                      </c:pt>
                      <c:pt idx="5">
                        <c:v>0.25259999999999999</c:v>
                      </c:pt>
                      <c:pt idx="6">
                        <c:v>0.41310000000000002</c:v>
                      </c:pt>
                      <c:pt idx="7">
                        <c:v>0.44009999999999999</c:v>
                      </c:pt>
                      <c:pt idx="8">
                        <c:v>0.497</c:v>
                      </c:pt>
                      <c:pt idx="9">
                        <c:v>0.78779999999999994</c:v>
                      </c:pt>
                      <c:pt idx="10">
                        <c:v>1.0544</c:v>
                      </c:pt>
                      <c:pt idx="11">
                        <c:v>1.931</c:v>
                      </c:pt>
                      <c:pt idx="12">
                        <c:v>4.8007999999999997</c:v>
                      </c:pt>
                      <c:pt idx="13">
                        <c:v>7.7140000000000004</c:v>
                      </c:pt>
                      <c:pt idx="14">
                        <c:v>7.1214000000000004</c:v>
                      </c:pt>
                    </c:numCache>
                  </c:numRef>
                </c:val>
                <c:extLst xmlns:c15="http://schemas.microsoft.com/office/drawing/2012/chart">
                  <c:ext xmlns:c16="http://schemas.microsoft.com/office/drawing/2014/chart" uri="{C3380CC4-5D6E-409C-BE32-E72D297353CC}">
                    <c16:uniqueId val="{00000008-1C2D-49D3-8968-9BB7DFC2F68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'[Comparsion (Recovered).xlsx]Sheet1'!$L$5</c15:sqref>
                        </c15:formulaRef>
                      </c:ext>
                    </c:extLst>
                    <c:strCache>
                      <c:ptCount val="1"/>
                      <c:pt idx="0">
                        <c:v>Lonestar GPU</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(Recovered).xlsx]Sheet1'!$L$6:$L$20</c15:sqref>
                        </c15:formulaRef>
                      </c:ext>
                    </c:extLst>
                    <c:numCache>
                      <c:formatCode>0.000_ </c:formatCode>
                      <c:ptCount val="15"/>
                      <c:pt idx="0">
                        <c:v>1.2324095E-2</c:v>
                      </c:pt>
                      <c:pt idx="1">
                        <c:v>1.4430999999999999E-2</c:v>
                      </c:pt>
                      <c:pt idx="2">
                        <c:v>1.9031047999999998E-2</c:v>
                      </c:pt>
                      <c:pt idx="3">
                        <c:v>2.0858049E-2</c:v>
                      </c:pt>
                      <c:pt idx="4">
                        <c:v>5.6239127999999999E-2</c:v>
                      </c:pt>
                      <c:pt idx="5">
                        <c:v>5.9569119999999996E-2</c:v>
                      </c:pt>
                      <c:pt idx="6">
                        <c:v>8.0135107000000011E-2</c:v>
                      </c:pt>
                      <c:pt idx="7">
                        <c:v>0.10459494599999999</c:v>
                      </c:pt>
                      <c:pt idx="8">
                        <c:v>8.8835954999999994E-2</c:v>
                      </c:pt>
                      <c:pt idx="9">
                        <c:v>0.133059978</c:v>
                      </c:pt>
                      <c:pt idx="10">
                        <c:v>0.148036957</c:v>
                      </c:pt>
                      <c:pt idx="11">
                        <c:v>0.29036092800000002</c:v>
                      </c:pt>
                      <c:pt idx="12">
                        <c:v>0.82085609400000004</c:v>
                      </c:pt>
                      <c:pt idx="13">
                        <c:v>1.2322809700000001</c:v>
                      </c:pt>
                      <c:pt idx="14">
                        <c:v>1.018948078</c:v>
                      </c:pt>
                    </c:numCache>
                  </c:numRef>
                </c:val>
                <c:extLst xmlns:c15="http://schemas.microsoft.com/office/drawing/2012/chart">
                  <c:ext xmlns:c16="http://schemas.microsoft.com/office/drawing/2014/chart" uri="{C3380CC4-5D6E-409C-BE32-E72D297353CC}">
                    <c16:uniqueId val="{00000009-1C2D-49D3-8968-9BB7DFC2F684}"/>
                  </c:ext>
                </c:extLst>
              </c15:ser>
            </c15:filteredBarSeries>
          </c:ext>
        </c:extLst>
      </c:barChart>
      <c:catAx>
        <c:axId val="222881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Graph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880760"/>
        <c:crossesAt val="1.0000000000000002E-2"/>
        <c:auto val="1"/>
        <c:lblAlgn val="ctr"/>
        <c:lblOffset val="100"/>
        <c:noMultiLvlLbl val="0"/>
      </c:catAx>
      <c:valAx>
        <c:axId val="22288076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Runtime (sec)</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881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Boruvka Optimization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'[Comparsion (Recovered).xlsx]Sheet1'!$C$5</c:f>
              <c:strCache>
                <c:ptCount val="1"/>
                <c:pt idx="0">
                  <c:v>ECL Bourvka </c:v>
                </c:pt>
              </c:strCache>
            </c:strRef>
          </c:tx>
          <c:spPr>
            <a:solidFill>
              <a:schemeClr val="accent1"/>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(Recovered).xlsx]Sheet1'!$C$6:$C$20</c:f>
              <c:numCache>
                <c:formatCode>0.000_ </c:formatCode>
                <c:ptCount val="15"/>
                <c:pt idx="0">
                  <c:v>2.2793906093906201E-2</c:v>
                </c:pt>
                <c:pt idx="1">
                  <c:v>7.1051548451548499E-2</c:v>
                </c:pt>
                <c:pt idx="2">
                  <c:v>8.9876323676323699E-2</c:v>
                </c:pt>
                <c:pt idx="3">
                  <c:v>0.11420569430569399</c:v>
                </c:pt>
                <c:pt idx="4">
                  <c:v>0.33166183816183797</c:v>
                </c:pt>
                <c:pt idx="5">
                  <c:v>0.37676243756243699</c:v>
                </c:pt>
                <c:pt idx="6">
                  <c:v>0.50690009990010099</c:v>
                </c:pt>
                <c:pt idx="7">
                  <c:v>0.62378811188811201</c:v>
                </c:pt>
                <c:pt idx="8">
                  <c:v>0.67656363636363603</c:v>
                </c:pt>
                <c:pt idx="9">
                  <c:v>1.0063347652347601</c:v>
                </c:pt>
                <c:pt idx="10">
                  <c:v>1.20651298701299</c:v>
                </c:pt>
                <c:pt idx="11">
                  <c:v>2.2618796203796201</c:v>
                </c:pt>
                <c:pt idx="12">
                  <c:v>8.3560270729270698</c:v>
                </c:pt>
                <c:pt idx="13">
                  <c:v>9.1169153846153801</c:v>
                </c:pt>
                <c:pt idx="14">
                  <c:v>15.169080019980001</c:v>
                </c:pt>
              </c:numCache>
            </c:numRef>
          </c:val>
          <c:extLst>
            <c:ext xmlns:c16="http://schemas.microsoft.com/office/drawing/2014/chart" uri="{C3380CC4-5D6E-409C-BE32-E72D297353CC}">
              <c16:uniqueId val="{00000000-377F-43B0-827F-0B882A152A85}"/>
            </c:ext>
          </c:extLst>
        </c:ser>
        <c:ser>
          <c:idx val="1"/>
          <c:order val="1"/>
          <c:tx>
            <c:strRef>
              <c:f>'[Comparsion (Recovered).xlsx]Sheet1'!$D$5</c:f>
              <c:strCache>
                <c:ptCount val="1"/>
                <c:pt idx="0">
                  <c:v>ECL Bourvka With Edge Skipping</c:v>
                </c:pt>
              </c:strCache>
              <c:extLst xmlns:c15="http://schemas.microsoft.com/office/drawing/2012/chart"/>
            </c:strRef>
          </c:tx>
          <c:spPr>
            <a:solidFill>
              <a:schemeClr val="tx2"/>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extLst xmlns:c15="http://schemas.microsoft.com/office/drawing/2012/chart"/>
            </c:strRef>
          </c:cat>
          <c:val>
            <c:numRef>
              <c:f>'[Comparsion (Recovered).xlsx]Sheet1'!$D$6:$D$20</c:f>
              <c:numCache>
                <c:formatCode>0.000_ </c:formatCode>
                <c:ptCount val="15"/>
                <c:pt idx="0">
                  <c:v>2.1000000000000001E-2</c:v>
                </c:pt>
                <c:pt idx="1">
                  <c:v>5.2999999999999999E-2</c:v>
                </c:pt>
                <c:pt idx="2">
                  <c:v>0.06</c:v>
                </c:pt>
                <c:pt idx="3">
                  <c:v>8.1000000000000003E-2</c:v>
                </c:pt>
                <c:pt idx="4">
                  <c:v>0.23300000000000001</c:v>
                </c:pt>
                <c:pt idx="5">
                  <c:v>0.253</c:v>
                </c:pt>
                <c:pt idx="6">
                  <c:v>0.35399999999999998</c:v>
                </c:pt>
                <c:pt idx="7">
                  <c:v>0.505</c:v>
                </c:pt>
                <c:pt idx="8">
                  <c:v>0.439</c:v>
                </c:pt>
                <c:pt idx="9">
                  <c:v>0.67200000000000004</c:v>
                </c:pt>
                <c:pt idx="10">
                  <c:v>0.84599999999999997</c:v>
                </c:pt>
                <c:pt idx="11">
                  <c:v>1.5</c:v>
                </c:pt>
                <c:pt idx="12">
                  <c:v>5.1989999999999998</c:v>
                </c:pt>
                <c:pt idx="13">
                  <c:v>5.7190000000000003</c:v>
                </c:pt>
                <c:pt idx="14">
                  <c:v>15.141999999999999</c:v>
                </c:pt>
              </c:numCache>
              <c:extLst xmlns:c15="http://schemas.microsoft.com/office/drawing/2012/chart"/>
            </c:numRef>
          </c:val>
          <c:extLst>
            <c:ext xmlns:c16="http://schemas.microsoft.com/office/drawing/2014/chart" uri="{C3380CC4-5D6E-409C-BE32-E72D297353CC}">
              <c16:uniqueId val="{00000001-377F-43B0-827F-0B882A152A85}"/>
            </c:ext>
          </c:extLst>
        </c:ser>
        <c:ser>
          <c:idx val="7"/>
          <c:order val="7"/>
          <c:tx>
            <c:strRef>
              <c:f>'[Comparsion (Recovered).xlsx]Sheet1'!$J$5</c:f>
              <c:strCache>
                <c:ptCount val="1"/>
                <c:pt idx="0">
                  <c:v>Boost Prim </c:v>
                </c:pt>
              </c:strCache>
            </c:strRef>
          </c:tx>
          <c:spPr>
            <a:solidFill>
              <a:schemeClr val="accent2">
                <a:lumMod val="60000"/>
              </a:schemeClr>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(Recovered).xlsx]Sheet1'!$J$6:$J$20</c:f>
              <c:numCache>
                <c:formatCode>0.000_ </c:formatCode>
                <c:ptCount val="15"/>
                <c:pt idx="0">
                  <c:v>4.6701198801198697E-2</c:v>
                </c:pt>
                <c:pt idx="1">
                  <c:v>7.5259040959041096E-2</c:v>
                </c:pt>
                <c:pt idx="2">
                  <c:v>8.7200899100899301E-2</c:v>
                </c:pt>
                <c:pt idx="3">
                  <c:v>0.117207092907093</c:v>
                </c:pt>
                <c:pt idx="4">
                  <c:v>0.30751518481518397</c:v>
                </c:pt>
                <c:pt idx="5">
                  <c:v>0.35363466533466498</c:v>
                </c:pt>
                <c:pt idx="6">
                  <c:v>0.49295384615384602</c:v>
                </c:pt>
                <c:pt idx="7">
                  <c:v>0.79025084915084998</c:v>
                </c:pt>
                <c:pt idx="8">
                  <c:v>0.60605954045954102</c:v>
                </c:pt>
                <c:pt idx="9">
                  <c:v>0.95917432567432603</c:v>
                </c:pt>
                <c:pt idx="10">
                  <c:v>1.24994345654346</c:v>
                </c:pt>
                <c:pt idx="11">
                  <c:v>2.11976603396604</c:v>
                </c:pt>
                <c:pt idx="12">
                  <c:v>6.2311785214785198</c:v>
                </c:pt>
                <c:pt idx="13">
                  <c:v>8.7590070929070905</c:v>
                </c:pt>
                <c:pt idx="14">
                  <c:v>21.121442857142799</c:v>
                </c:pt>
              </c:numCache>
            </c:numRef>
          </c:val>
          <c:extLst>
            <c:ext xmlns:c16="http://schemas.microsoft.com/office/drawing/2014/chart" uri="{C3380CC4-5D6E-409C-BE32-E72D297353CC}">
              <c16:uniqueId val="{00000002-377F-43B0-827F-0B882A152A85}"/>
            </c:ext>
          </c:extLst>
        </c:ser>
        <c:dLbls>
          <c:showLegendKey val="0"/>
          <c:showVal val="0"/>
          <c:showCatName val="0"/>
          <c:showSerName val="0"/>
          <c:showPercent val="0"/>
          <c:showBubbleSize val="0"/>
        </c:dLbls>
        <c:gapWidth val="219"/>
        <c:overlap val="-27"/>
        <c:axId val="222881416"/>
        <c:axId val="222880760"/>
        <c:extLst>
          <c:ext xmlns:c15="http://schemas.microsoft.com/office/drawing/2012/chart" uri="{02D57815-91ED-43cb-92C2-25804820EDAC}">
            <c15:filteredBarSeries>
              <c15:ser>
                <c:idx val="2"/>
                <c:order val="2"/>
                <c:tx>
                  <c:strRef>
                    <c:extLst>
                      <c:ext uri="{02D57815-91ED-43cb-92C2-25804820EDAC}">
                        <c15:formulaRef>
                          <c15:sqref>'[Comparsion (Recovered).xlsx]Sheet1'!$E$5</c15:sqref>
                        </c15:formulaRef>
                      </c:ext>
                    </c:extLst>
                    <c:strCache>
                      <c:ptCount val="1"/>
                      <c:pt idx="0">
                        <c:v>ECL Kruskal</c:v>
                      </c:pt>
                    </c:strCache>
                  </c:strRef>
                </c:tx>
                <c:spPr>
                  <a:solidFill>
                    <a:schemeClr val="accent3"/>
                  </a:solidFill>
                  <a:ln>
                    <a:noFill/>
                  </a:ln>
                  <a:effectLst/>
                </c:spPr>
                <c:invertIfNegative val="0"/>
                <c:cat>
                  <c:strRef>
                    <c:extLst>
                      <c:ex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c:ext uri="{02D57815-91ED-43cb-92C2-25804820EDAC}">
                        <c15:formulaRef>
                          <c15:sqref>'[Comparsion (Recovered).xlsx]Sheet1'!$E$6:$E$20</c15:sqref>
                        </c15:formulaRef>
                      </c:ext>
                    </c:extLst>
                    <c:numCache>
                      <c:formatCode>0.000_ </c:formatCode>
                      <c:ptCount val="15"/>
                      <c:pt idx="0">
                        <c:v>4.5770729270729199E-2</c:v>
                      </c:pt>
                      <c:pt idx="1">
                        <c:v>0.11590329670329701</c:v>
                      </c:pt>
                      <c:pt idx="2">
                        <c:v>0.12949510489510499</c:v>
                      </c:pt>
                      <c:pt idx="3">
                        <c:v>0.18369950049950001</c:v>
                      </c:pt>
                      <c:pt idx="4">
                        <c:v>0.55488071928071903</c:v>
                      </c:pt>
                      <c:pt idx="5">
                        <c:v>0.61852287712287701</c:v>
                      </c:pt>
                      <c:pt idx="6">
                        <c:v>0.87104145854145898</c:v>
                      </c:pt>
                      <c:pt idx="7">
                        <c:v>0.98519750249750204</c:v>
                      </c:pt>
                      <c:pt idx="8">
                        <c:v>1.0976040959041</c:v>
                      </c:pt>
                      <c:pt idx="9">
                        <c:v>1.7056255744255699</c:v>
                      </c:pt>
                      <c:pt idx="10">
                        <c:v>2.2542655344655298</c:v>
                      </c:pt>
                      <c:pt idx="11">
                        <c:v>4.10883816183817</c:v>
                      </c:pt>
                      <c:pt idx="12">
                        <c:v>9.7436782217782199</c:v>
                      </c:pt>
                      <c:pt idx="13">
                        <c:v>16.348967132867099</c:v>
                      </c:pt>
                      <c:pt idx="14">
                        <c:v>16.202016783216799</c:v>
                      </c:pt>
                    </c:numCache>
                  </c:numRef>
                </c:val>
                <c:extLst>
                  <c:ext xmlns:c16="http://schemas.microsoft.com/office/drawing/2014/chart" uri="{C3380CC4-5D6E-409C-BE32-E72D297353CC}">
                    <c16:uniqueId val="{00000003-377F-43B0-827F-0B882A152A8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'[Comparsion (Recovered).xlsx]Sheet1'!$F$5</c15:sqref>
                        </c15:formulaRef>
                      </c:ext>
                    </c:extLst>
                    <c:strCache>
                      <c:ptCount val="1"/>
                      <c:pt idx="0">
                        <c:v>ECL Kruksal Linked List Removal</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(Recovered).xlsx]Sheet1'!$F$6:$F$20</c15:sqref>
                        </c15:formulaRef>
                      </c:ext>
                    </c:extLst>
                    <c:numCache>
                      <c:formatCode>0.000_ </c:formatCode>
                      <c:ptCount val="15"/>
                      <c:pt idx="0">
                        <c:v>3.5000000000000003E-2</c:v>
                      </c:pt>
                      <c:pt idx="1">
                        <c:v>0.105</c:v>
                      </c:pt>
                      <c:pt idx="2">
                        <c:v>0.109</c:v>
                      </c:pt>
                      <c:pt idx="3">
                        <c:v>0.153</c:v>
                      </c:pt>
                      <c:pt idx="4">
                        <c:v>0.46100000000000002</c:v>
                      </c:pt>
                      <c:pt idx="5">
                        <c:v>0.47699999999999998</c:v>
                      </c:pt>
                      <c:pt idx="6">
                        <c:v>0.73299999999999998</c:v>
                      </c:pt>
                      <c:pt idx="7">
                        <c:v>0.99199999999999999</c:v>
                      </c:pt>
                      <c:pt idx="8">
                        <c:v>0.89600000000000002</c:v>
                      </c:pt>
                      <c:pt idx="9">
                        <c:v>1.4330000000000001</c:v>
                      </c:pt>
                      <c:pt idx="10">
                        <c:v>1.8460000000000001</c:v>
                      </c:pt>
                      <c:pt idx="11">
                        <c:v>3.339</c:v>
                      </c:pt>
                      <c:pt idx="12">
                        <c:v>8.1050000000000004</c:v>
                      </c:pt>
                      <c:pt idx="13">
                        <c:v>13.42</c:v>
                      </c:pt>
                      <c:pt idx="14">
                        <c:v>16.614000000000001</c:v>
                      </c:pt>
                    </c:numCache>
                  </c:numRef>
                </c:val>
                <c:extLst xmlns:c15="http://schemas.microsoft.com/office/drawing/2012/chart">
                  <c:ext xmlns:c16="http://schemas.microsoft.com/office/drawing/2014/chart" uri="{C3380CC4-5D6E-409C-BE32-E72D297353CC}">
                    <c16:uniqueId val="{00000004-377F-43B0-827F-0B882A152A8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'[Comparsion (Recovered).xlsx]Sheet1'!$G$5</c15:sqref>
                        </c15:formulaRef>
                      </c:ext>
                    </c:extLst>
                    <c:strCache>
                      <c:ptCount val="1"/>
                      <c:pt idx="0">
                        <c:v>ECL Prim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(Recovered).xlsx]Sheet1'!$G$6:$G$20</c15:sqref>
                        </c15:formulaRef>
                      </c:ext>
                    </c:extLst>
                    <c:numCache>
                      <c:formatCode>General</c:formatCode>
                      <c:ptCount val="15"/>
                      <c:pt idx="0">
                        <c:v>75.162000000000006</c:v>
                      </c:pt>
                      <c:pt idx="1">
                        <c:v>52.662999999999997</c:v>
                      </c:pt>
                      <c:pt idx="2">
                        <c:v>59.966999999999999</c:v>
                      </c:pt>
                      <c:pt idx="3">
                        <c:v>109.663</c:v>
                      </c:pt>
                      <c:pt idx="4">
                        <c:v>715.66399999999999</c:v>
                      </c:pt>
                      <c:pt idx="5">
                        <c:v>922.98500000000001</c:v>
                      </c:pt>
                      <c:pt idx="6">
                        <c:v>1684.319</c:v>
                      </c:pt>
                    </c:numCache>
                  </c:numRef>
                </c:val>
                <c:extLst xmlns:c15="http://schemas.microsoft.com/office/drawing/2012/chart">
                  <c:ext xmlns:c16="http://schemas.microsoft.com/office/drawing/2014/chart" uri="{C3380CC4-5D6E-409C-BE32-E72D297353CC}">
                    <c16:uniqueId val="{00000005-377F-43B0-827F-0B882A152A8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'[Comparsion (Recovered).xlsx]Sheet1'!$H$5</c15:sqref>
                        </c15:formulaRef>
                      </c:ext>
                    </c:extLst>
                    <c:strCache>
                      <c:ptCount val="1"/>
                      <c:pt idx="0">
                        <c:v>ECL OMP Boruvka</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(Recovered).xlsx]Sheet1'!$H$6:$H$20</c15:sqref>
                        </c15:formulaRef>
                      </c:ext>
                    </c:extLst>
                    <c:numCache>
                      <c:formatCode>0.000</c:formatCode>
                      <c:ptCount val="15"/>
                      <c:pt idx="0">
                        <c:v>2.63E-2</c:v>
                      </c:pt>
                      <c:pt idx="1">
                        <c:v>4.07E-2</c:v>
                      </c:pt>
                      <c:pt idx="2">
                        <c:v>3.61E-2</c:v>
                      </c:pt>
                      <c:pt idx="3">
                        <c:v>3.56E-2</c:v>
                      </c:pt>
                      <c:pt idx="4">
                        <c:v>9.6000000000000002E-2</c:v>
                      </c:pt>
                      <c:pt idx="5">
                        <c:v>0.1174</c:v>
                      </c:pt>
                      <c:pt idx="6">
                        <c:v>0.1472</c:v>
                      </c:pt>
                      <c:pt idx="7">
                        <c:v>0.18410000000000001</c:v>
                      </c:pt>
                      <c:pt idx="8">
                        <c:v>0.2167</c:v>
                      </c:pt>
                      <c:pt idx="9">
                        <c:v>0.28889999999999999</c:v>
                      </c:pt>
                      <c:pt idx="10">
                        <c:v>0.3926</c:v>
                      </c:pt>
                      <c:pt idx="11">
                        <c:v>0.86839999999999995</c:v>
                      </c:pt>
                      <c:pt idx="12">
                        <c:v>2.7852000000000001</c:v>
                      </c:pt>
                      <c:pt idx="13">
                        <c:v>2.5886999999999998</c:v>
                      </c:pt>
                      <c:pt idx="14">
                        <c:v>3.0541</c:v>
                      </c:pt>
                    </c:numCache>
                  </c:numRef>
                </c:val>
                <c:extLst xmlns:c15="http://schemas.microsoft.com/office/drawing/2012/chart">
                  <c:ext xmlns:c16="http://schemas.microsoft.com/office/drawing/2014/chart" uri="{C3380CC4-5D6E-409C-BE32-E72D297353CC}">
                    <c16:uniqueId val="{00000006-377F-43B0-827F-0B882A152A8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'[Comparsion (Recovered).xlsx]Sheet1'!$I$5</c15:sqref>
                        </c15:formulaRef>
                      </c:ext>
                    </c:extLst>
                    <c:strCache>
                      <c:ptCount val="1"/>
                      <c:pt idx="0">
                        <c:v>ECL OMP Kruskal</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(Recovered).xlsx]Sheet1'!$I$6:$I$20</c15:sqref>
                        </c15:formulaRef>
                      </c:ext>
                    </c:extLst>
                    <c:numCache>
                      <c:formatCode>0.000</c:formatCode>
                      <c:ptCount val="15"/>
                      <c:pt idx="0">
                        <c:v>2.3900000000000001E-2</c:v>
                      </c:pt>
                      <c:pt idx="1">
                        <c:v>4.02E-2</c:v>
                      </c:pt>
                      <c:pt idx="2">
                        <c:v>4.41E-2</c:v>
                      </c:pt>
                      <c:pt idx="3">
                        <c:v>6.2899999999999998E-2</c:v>
                      </c:pt>
                      <c:pt idx="4">
                        <c:v>0.20710000000000001</c:v>
                      </c:pt>
                      <c:pt idx="5">
                        <c:v>0.25259999999999999</c:v>
                      </c:pt>
                      <c:pt idx="6">
                        <c:v>0.41310000000000002</c:v>
                      </c:pt>
                      <c:pt idx="7">
                        <c:v>0.44009999999999999</c:v>
                      </c:pt>
                      <c:pt idx="8">
                        <c:v>0.497</c:v>
                      </c:pt>
                      <c:pt idx="9">
                        <c:v>0.78779999999999994</c:v>
                      </c:pt>
                      <c:pt idx="10">
                        <c:v>1.0544</c:v>
                      </c:pt>
                      <c:pt idx="11">
                        <c:v>1.931</c:v>
                      </c:pt>
                      <c:pt idx="12">
                        <c:v>4.8007999999999997</c:v>
                      </c:pt>
                      <c:pt idx="13">
                        <c:v>7.7140000000000004</c:v>
                      </c:pt>
                      <c:pt idx="14">
                        <c:v>7.1214000000000004</c:v>
                      </c:pt>
                    </c:numCache>
                  </c:numRef>
                </c:val>
                <c:extLst xmlns:c15="http://schemas.microsoft.com/office/drawing/2012/chart">
                  <c:ext xmlns:c16="http://schemas.microsoft.com/office/drawing/2014/chart" uri="{C3380CC4-5D6E-409C-BE32-E72D297353CC}">
                    <c16:uniqueId val="{00000007-377F-43B0-827F-0B882A152A8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'[Comparsion (Recovered).xlsx]Sheet1'!$K$5</c15:sqref>
                        </c15:formulaRef>
                      </c:ext>
                    </c:extLst>
                    <c:strCache>
                      <c:ptCount val="1"/>
                      <c:pt idx="0">
                        <c:v>Boost Kruskal</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(Recovered).xlsx]Sheet1'!$K$6:$K$20</c15:sqref>
                        </c15:formulaRef>
                      </c:ext>
                    </c:extLst>
                    <c:numCache>
                      <c:formatCode>0.000_ </c:formatCode>
                      <c:ptCount val="15"/>
                      <c:pt idx="0">
                        <c:v>0.15205804195804201</c:v>
                      </c:pt>
                      <c:pt idx="1">
                        <c:v>0.46198231768231801</c:v>
                      </c:pt>
                      <c:pt idx="2">
                        <c:v>0.52748491508491502</c:v>
                      </c:pt>
                      <c:pt idx="3">
                        <c:v>0.75127772227772205</c:v>
                      </c:pt>
                      <c:pt idx="4">
                        <c:v>2.4990804195804199</c:v>
                      </c:pt>
                      <c:pt idx="5">
                        <c:v>2.7428227772227798</c:v>
                      </c:pt>
                      <c:pt idx="6">
                        <c:v>3.8519577422577398</c:v>
                      </c:pt>
                      <c:pt idx="7">
                        <c:v>4.6090228771228796</c:v>
                      </c:pt>
                      <c:pt idx="8">
                        <c:v>4.9656828171827998</c:v>
                      </c:pt>
                      <c:pt idx="9">
                        <c:v>7.8103490509490499</c:v>
                      </c:pt>
                      <c:pt idx="10">
                        <c:v>10.537455544455501</c:v>
                      </c:pt>
                      <c:pt idx="11">
                        <c:v>20.371518281718298</c:v>
                      </c:pt>
                      <c:pt idx="12">
                        <c:v>57.048378421578398</c:v>
                      </c:pt>
                      <c:pt idx="13">
                        <c:v>101.85503696303699</c:v>
                      </c:pt>
                      <c:pt idx="14">
                        <c:v>127.59450779220801</c:v>
                      </c:pt>
                    </c:numCache>
                  </c:numRef>
                </c:val>
                <c:extLst xmlns:c15="http://schemas.microsoft.com/office/drawing/2012/chart">
                  <c:ext xmlns:c16="http://schemas.microsoft.com/office/drawing/2014/chart" uri="{C3380CC4-5D6E-409C-BE32-E72D297353CC}">
                    <c16:uniqueId val="{00000008-377F-43B0-827F-0B882A152A85}"/>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'[Comparsion (Recovered).xlsx]Sheet1'!$L$5</c15:sqref>
                        </c15:formulaRef>
                      </c:ext>
                    </c:extLst>
                    <c:strCache>
                      <c:ptCount val="1"/>
                      <c:pt idx="0">
                        <c:v>Lonestar GPU</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(Recovered).xlsx]Sheet1'!$L$6:$L$20</c15:sqref>
                        </c15:formulaRef>
                      </c:ext>
                    </c:extLst>
                    <c:numCache>
                      <c:formatCode>0.000_ </c:formatCode>
                      <c:ptCount val="15"/>
                      <c:pt idx="0">
                        <c:v>1.2324095E-2</c:v>
                      </c:pt>
                      <c:pt idx="1">
                        <c:v>1.4430999999999999E-2</c:v>
                      </c:pt>
                      <c:pt idx="2">
                        <c:v>1.9031047999999998E-2</c:v>
                      </c:pt>
                      <c:pt idx="3">
                        <c:v>2.0858049E-2</c:v>
                      </c:pt>
                      <c:pt idx="4">
                        <c:v>5.6239127999999999E-2</c:v>
                      </c:pt>
                      <c:pt idx="5">
                        <c:v>5.9569119999999996E-2</c:v>
                      </c:pt>
                      <c:pt idx="6">
                        <c:v>8.0135107000000011E-2</c:v>
                      </c:pt>
                      <c:pt idx="7">
                        <c:v>0.10459494599999999</c:v>
                      </c:pt>
                      <c:pt idx="8">
                        <c:v>8.8835954999999994E-2</c:v>
                      </c:pt>
                      <c:pt idx="9">
                        <c:v>0.133059978</c:v>
                      </c:pt>
                      <c:pt idx="10">
                        <c:v>0.148036957</c:v>
                      </c:pt>
                      <c:pt idx="11">
                        <c:v>0.29036092800000002</c:v>
                      </c:pt>
                      <c:pt idx="12">
                        <c:v>0.82085609400000004</c:v>
                      </c:pt>
                      <c:pt idx="13">
                        <c:v>1.2322809700000001</c:v>
                      </c:pt>
                      <c:pt idx="14">
                        <c:v>1.018948078</c:v>
                      </c:pt>
                    </c:numCache>
                  </c:numRef>
                </c:val>
                <c:extLst xmlns:c15="http://schemas.microsoft.com/office/drawing/2012/chart">
                  <c:ext xmlns:c16="http://schemas.microsoft.com/office/drawing/2014/chart" uri="{C3380CC4-5D6E-409C-BE32-E72D297353CC}">
                    <c16:uniqueId val="{00000009-377F-43B0-827F-0B882A152A85}"/>
                  </c:ext>
                </c:extLst>
              </c15:ser>
            </c15:filteredBarSeries>
          </c:ext>
        </c:extLst>
      </c:barChart>
      <c:catAx>
        <c:axId val="222881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Graph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880760"/>
        <c:crossesAt val="1.0000000000000002E-2"/>
        <c:auto val="1"/>
        <c:lblAlgn val="ctr"/>
        <c:lblOffset val="100"/>
        <c:noMultiLvlLbl val="0"/>
      </c:catAx>
      <c:valAx>
        <c:axId val="22288076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Runtime</a:t>
                </a:r>
                <a:r>
                  <a:rPr lang="en-US" baseline="0" dirty="0"/>
                  <a:t> (sec)</a:t>
                </a:r>
                <a:endParaRPr lang="en-US" dirty="0"/>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881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Kruskal Optimizations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'[Comparsion (Recovered).xlsx]Sheet1'!$E$5</c:f>
              <c:strCache>
                <c:ptCount val="1"/>
                <c:pt idx="0">
                  <c:v>ECL Kruskal</c:v>
                </c:pt>
              </c:strCache>
            </c:strRef>
          </c:tx>
          <c:spPr>
            <a:solidFill>
              <a:schemeClr val="accent1"/>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(Recovered).xlsx]Sheet1'!$E$6:$E$20</c:f>
              <c:numCache>
                <c:formatCode>0.000_ </c:formatCode>
                <c:ptCount val="15"/>
                <c:pt idx="0">
                  <c:v>4.5770729270729199E-2</c:v>
                </c:pt>
                <c:pt idx="1">
                  <c:v>0.11590329670329701</c:v>
                </c:pt>
                <c:pt idx="2">
                  <c:v>0.12949510489510499</c:v>
                </c:pt>
                <c:pt idx="3">
                  <c:v>0.18369950049950001</c:v>
                </c:pt>
                <c:pt idx="4">
                  <c:v>0.55488071928071903</c:v>
                </c:pt>
                <c:pt idx="5">
                  <c:v>0.61852287712287701</c:v>
                </c:pt>
                <c:pt idx="6">
                  <c:v>0.87104145854145898</c:v>
                </c:pt>
                <c:pt idx="7">
                  <c:v>0.98519750249750204</c:v>
                </c:pt>
                <c:pt idx="8">
                  <c:v>1.0976040959041</c:v>
                </c:pt>
                <c:pt idx="9">
                  <c:v>1.7056255744255699</c:v>
                </c:pt>
                <c:pt idx="10">
                  <c:v>2.2542655344655298</c:v>
                </c:pt>
                <c:pt idx="11">
                  <c:v>4.10883816183817</c:v>
                </c:pt>
                <c:pt idx="12">
                  <c:v>9.7436782217782199</c:v>
                </c:pt>
                <c:pt idx="13">
                  <c:v>16.348967132867099</c:v>
                </c:pt>
                <c:pt idx="14">
                  <c:v>16.202016783216799</c:v>
                </c:pt>
              </c:numCache>
            </c:numRef>
          </c:val>
          <c:extLst>
            <c:ext xmlns:c16="http://schemas.microsoft.com/office/drawing/2014/chart" uri="{C3380CC4-5D6E-409C-BE32-E72D297353CC}">
              <c16:uniqueId val="{00000000-FE87-409B-B242-198B58C357DD}"/>
            </c:ext>
          </c:extLst>
        </c:ser>
        <c:ser>
          <c:idx val="3"/>
          <c:order val="3"/>
          <c:tx>
            <c:strRef>
              <c:f>'[Comparsion (Recovered).xlsx]Sheet1'!$F$5</c:f>
              <c:strCache>
                <c:ptCount val="1"/>
                <c:pt idx="0">
                  <c:v>ECL Kruksal Linked List Removal</c:v>
                </c:pt>
              </c:strCache>
            </c:strRef>
          </c:tx>
          <c:spPr>
            <a:solidFill>
              <a:schemeClr val="tx2"/>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(Recovered).xlsx]Sheet1'!$F$6:$F$20</c:f>
              <c:numCache>
                <c:formatCode>0.000_ </c:formatCode>
                <c:ptCount val="15"/>
                <c:pt idx="0">
                  <c:v>3.5000000000000003E-2</c:v>
                </c:pt>
                <c:pt idx="1">
                  <c:v>0.105</c:v>
                </c:pt>
                <c:pt idx="2">
                  <c:v>0.109</c:v>
                </c:pt>
                <c:pt idx="3">
                  <c:v>0.153</c:v>
                </c:pt>
                <c:pt idx="4">
                  <c:v>0.46100000000000002</c:v>
                </c:pt>
                <c:pt idx="5">
                  <c:v>0.47699999999999998</c:v>
                </c:pt>
                <c:pt idx="6">
                  <c:v>0.73299999999999998</c:v>
                </c:pt>
                <c:pt idx="7">
                  <c:v>0.99199999999999999</c:v>
                </c:pt>
                <c:pt idx="8">
                  <c:v>0.89600000000000002</c:v>
                </c:pt>
                <c:pt idx="9">
                  <c:v>1.4330000000000001</c:v>
                </c:pt>
                <c:pt idx="10">
                  <c:v>1.8460000000000001</c:v>
                </c:pt>
                <c:pt idx="11">
                  <c:v>3.339</c:v>
                </c:pt>
                <c:pt idx="12">
                  <c:v>8.1050000000000004</c:v>
                </c:pt>
                <c:pt idx="13">
                  <c:v>13.42</c:v>
                </c:pt>
                <c:pt idx="14">
                  <c:v>16.614000000000001</c:v>
                </c:pt>
              </c:numCache>
            </c:numRef>
          </c:val>
          <c:extLst>
            <c:ext xmlns:c16="http://schemas.microsoft.com/office/drawing/2014/chart" uri="{C3380CC4-5D6E-409C-BE32-E72D297353CC}">
              <c16:uniqueId val="{00000001-FE87-409B-B242-198B58C357DD}"/>
            </c:ext>
          </c:extLst>
        </c:ser>
        <c:ser>
          <c:idx val="8"/>
          <c:order val="8"/>
          <c:tx>
            <c:strRef>
              <c:f>'[Comparsion (Recovered).xlsx]Sheet1'!$K$5</c:f>
              <c:strCache>
                <c:ptCount val="1"/>
                <c:pt idx="0">
                  <c:v>Boost Kruskal</c:v>
                </c:pt>
              </c:strCache>
            </c:strRef>
          </c:tx>
          <c:spPr>
            <a:solidFill>
              <a:schemeClr val="accent3">
                <a:lumMod val="60000"/>
              </a:schemeClr>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(Recovered).xlsx]Sheet1'!$K$6:$K$20</c:f>
              <c:numCache>
                <c:formatCode>0.000_ </c:formatCode>
                <c:ptCount val="15"/>
                <c:pt idx="0">
                  <c:v>0.15205804195804201</c:v>
                </c:pt>
                <c:pt idx="1">
                  <c:v>0.46198231768231801</c:v>
                </c:pt>
                <c:pt idx="2">
                  <c:v>0.52748491508491502</c:v>
                </c:pt>
                <c:pt idx="3">
                  <c:v>0.75127772227772205</c:v>
                </c:pt>
                <c:pt idx="4">
                  <c:v>2.4990804195804199</c:v>
                </c:pt>
                <c:pt idx="5">
                  <c:v>2.7428227772227798</c:v>
                </c:pt>
                <c:pt idx="6">
                  <c:v>3.8519577422577398</c:v>
                </c:pt>
                <c:pt idx="7">
                  <c:v>4.6090228771228796</c:v>
                </c:pt>
                <c:pt idx="8">
                  <c:v>4.9656828171827998</c:v>
                </c:pt>
                <c:pt idx="9">
                  <c:v>7.8103490509490499</c:v>
                </c:pt>
                <c:pt idx="10">
                  <c:v>10.537455544455501</c:v>
                </c:pt>
                <c:pt idx="11">
                  <c:v>20.371518281718298</c:v>
                </c:pt>
                <c:pt idx="12">
                  <c:v>57.048378421578398</c:v>
                </c:pt>
                <c:pt idx="13">
                  <c:v>101.85503696303699</c:v>
                </c:pt>
                <c:pt idx="14">
                  <c:v>127.59450779220801</c:v>
                </c:pt>
              </c:numCache>
            </c:numRef>
          </c:val>
          <c:extLst>
            <c:ext xmlns:c16="http://schemas.microsoft.com/office/drawing/2014/chart" uri="{C3380CC4-5D6E-409C-BE32-E72D297353CC}">
              <c16:uniqueId val="{00000002-FE87-409B-B242-198B58C357DD}"/>
            </c:ext>
          </c:extLst>
        </c:ser>
        <c:dLbls>
          <c:showLegendKey val="0"/>
          <c:showVal val="0"/>
          <c:showCatName val="0"/>
          <c:showSerName val="0"/>
          <c:showPercent val="0"/>
          <c:showBubbleSize val="0"/>
        </c:dLbls>
        <c:gapWidth val="219"/>
        <c:overlap val="-27"/>
        <c:axId val="222881416"/>
        <c:axId val="222880760"/>
        <c:extLst>
          <c:ext xmlns:c15="http://schemas.microsoft.com/office/drawing/2012/chart" uri="{02D57815-91ED-43cb-92C2-25804820EDAC}">
            <c15:filteredBarSeries>
              <c15:ser>
                <c:idx val="0"/>
                <c:order val="0"/>
                <c:tx>
                  <c:strRef>
                    <c:extLst>
                      <c:ext uri="{02D57815-91ED-43cb-92C2-25804820EDAC}">
                        <c15:formulaRef>
                          <c15:sqref>'[Comparsion (Recovered).xlsx]Sheet1'!$C$5</c15:sqref>
                        </c15:formulaRef>
                      </c:ext>
                    </c:extLst>
                    <c:strCache>
                      <c:ptCount val="1"/>
                      <c:pt idx="0">
                        <c:v>ECL Bourvka </c:v>
                      </c:pt>
                    </c:strCache>
                  </c:strRef>
                </c:tx>
                <c:spPr>
                  <a:solidFill>
                    <a:schemeClr val="accent1"/>
                  </a:solidFill>
                  <a:ln>
                    <a:noFill/>
                  </a:ln>
                  <a:effectLst/>
                </c:spPr>
                <c:invertIfNegative val="0"/>
                <c:cat>
                  <c:strRef>
                    <c:extLst>
                      <c:ex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c:ext uri="{02D57815-91ED-43cb-92C2-25804820EDAC}">
                        <c15:formulaRef>
                          <c15:sqref>'[Comparsion (Recovered).xlsx]Sheet1'!$C$6:$C$20</c15:sqref>
                        </c15:formulaRef>
                      </c:ext>
                    </c:extLst>
                    <c:numCache>
                      <c:formatCode>0.000_ </c:formatCode>
                      <c:ptCount val="15"/>
                      <c:pt idx="0">
                        <c:v>2.2793906093906201E-2</c:v>
                      </c:pt>
                      <c:pt idx="1">
                        <c:v>7.1051548451548499E-2</c:v>
                      </c:pt>
                      <c:pt idx="2">
                        <c:v>8.9876323676323699E-2</c:v>
                      </c:pt>
                      <c:pt idx="3">
                        <c:v>0.11420569430569399</c:v>
                      </c:pt>
                      <c:pt idx="4">
                        <c:v>0.33166183816183797</c:v>
                      </c:pt>
                      <c:pt idx="5">
                        <c:v>0.37676243756243699</c:v>
                      </c:pt>
                      <c:pt idx="6">
                        <c:v>0.50690009990010099</c:v>
                      </c:pt>
                      <c:pt idx="7">
                        <c:v>0.62378811188811201</c:v>
                      </c:pt>
                      <c:pt idx="8">
                        <c:v>0.67656363636363603</c:v>
                      </c:pt>
                      <c:pt idx="9">
                        <c:v>1.0063347652347601</c:v>
                      </c:pt>
                      <c:pt idx="10">
                        <c:v>1.20651298701299</c:v>
                      </c:pt>
                      <c:pt idx="11">
                        <c:v>2.2618796203796201</c:v>
                      </c:pt>
                      <c:pt idx="12">
                        <c:v>8.3560270729270698</c:v>
                      </c:pt>
                      <c:pt idx="13">
                        <c:v>9.1169153846153801</c:v>
                      </c:pt>
                      <c:pt idx="14">
                        <c:v>15.169080019980001</c:v>
                      </c:pt>
                    </c:numCache>
                  </c:numRef>
                </c:val>
                <c:extLst>
                  <c:ext xmlns:c16="http://schemas.microsoft.com/office/drawing/2014/chart" uri="{C3380CC4-5D6E-409C-BE32-E72D297353CC}">
                    <c16:uniqueId val="{00000003-FE87-409B-B242-198B58C357D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'[Comparsion (Recovered).xlsx]Sheet1'!$D$5</c15:sqref>
                        </c15:formulaRef>
                      </c:ext>
                    </c:extLst>
                    <c:strCache>
                      <c:ptCount val="1"/>
                      <c:pt idx="0">
                        <c:v>ECL Bourvka With Edge Skipping</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(Recovered).xlsx]Sheet1'!$D$6:$D$20</c15:sqref>
                        </c15:formulaRef>
                      </c:ext>
                    </c:extLst>
                    <c:numCache>
                      <c:formatCode>0.000_ </c:formatCode>
                      <c:ptCount val="15"/>
                      <c:pt idx="0">
                        <c:v>2.1000000000000001E-2</c:v>
                      </c:pt>
                      <c:pt idx="1">
                        <c:v>5.2999999999999999E-2</c:v>
                      </c:pt>
                      <c:pt idx="2">
                        <c:v>0.06</c:v>
                      </c:pt>
                      <c:pt idx="3">
                        <c:v>8.1000000000000003E-2</c:v>
                      </c:pt>
                      <c:pt idx="4">
                        <c:v>0.23300000000000001</c:v>
                      </c:pt>
                      <c:pt idx="5">
                        <c:v>0.253</c:v>
                      </c:pt>
                      <c:pt idx="6">
                        <c:v>0.35399999999999998</c:v>
                      </c:pt>
                      <c:pt idx="7">
                        <c:v>0.505</c:v>
                      </c:pt>
                      <c:pt idx="8">
                        <c:v>0.439</c:v>
                      </c:pt>
                      <c:pt idx="9">
                        <c:v>0.67200000000000004</c:v>
                      </c:pt>
                      <c:pt idx="10">
                        <c:v>0.84599999999999997</c:v>
                      </c:pt>
                      <c:pt idx="11">
                        <c:v>1.5</c:v>
                      </c:pt>
                      <c:pt idx="12">
                        <c:v>5.1989999999999998</c:v>
                      </c:pt>
                      <c:pt idx="13">
                        <c:v>5.7190000000000003</c:v>
                      </c:pt>
                      <c:pt idx="14">
                        <c:v>15.141999999999999</c:v>
                      </c:pt>
                    </c:numCache>
                  </c:numRef>
                </c:val>
                <c:extLst xmlns:c15="http://schemas.microsoft.com/office/drawing/2012/chart">
                  <c:ext xmlns:c16="http://schemas.microsoft.com/office/drawing/2014/chart" uri="{C3380CC4-5D6E-409C-BE32-E72D297353CC}">
                    <c16:uniqueId val="{00000004-FE87-409B-B242-198B58C357D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'[Comparsion (Recovered).xlsx]Sheet1'!$G$5</c15:sqref>
                        </c15:formulaRef>
                      </c:ext>
                    </c:extLst>
                    <c:strCache>
                      <c:ptCount val="1"/>
                      <c:pt idx="0">
                        <c:v>ECL Prim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(Recovered).xlsx]Sheet1'!$G$6:$G$20</c15:sqref>
                        </c15:formulaRef>
                      </c:ext>
                    </c:extLst>
                    <c:numCache>
                      <c:formatCode>General</c:formatCode>
                      <c:ptCount val="15"/>
                      <c:pt idx="0">
                        <c:v>75.162000000000006</c:v>
                      </c:pt>
                      <c:pt idx="1">
                        <c:v>52.662999999999997</c:v>
                      </c:pt>
                      <c:pt idx="2">
                        <c:v>59.966999999999999</c:v>
                      </c:pt>
                      <c:pt idx="3">
                        <c:v>109.663</c:v>
                      </c:pt>
                      <c:pt idx="4">
                        <c:v>715.66399999999999</c:v>
                      </c:pt>
                      <c:pt idx="5">
                        <c:v>922.98500000000001</c:v>
                      </c:pt>
                      <c:pt idx="6">
                        <c:v>1684.319</c:v>
                      </c:pt>
                    </c:numCache>
                  </c:numRef>
                </c:val>
                <c:extLst xmlns:c15="http://schemas.microsoft.com/office/drawing/2012/chart">
                  <c:ext xmlns:c16="http://schemas.microsoft.com/office/drawing/2014/chart" uri="{C3380CC4-5D6E-409C-BE32-E72D297353CC}">
                    <c16:uniqueId val="{00000005-FE87-409B-B242-198B58C357D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'[Comparsion (Recovered).xlsx]Sheet1'!$H$5</c15:sqref>
                        </c15:formulaRef>
                      </c:ext>
                    </c:extLst>
                    <c:strCache>
                      <c:ptCount val="1"/>
                      <c:pt idx="0">
                        <c:v>ECL OMP Boruvka</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(Recovered).xlsx]Sheet1'!$H$6:$H$20</c15:sqref>
                        </c15:formulaRef>
                      </c:ext>
                    </c:extLst>
                    <c:numCache>
                      <c:formatCode>0.000</c:formatCode>
                      <c:ptCount val="15"/>
                      <c:pt idx="0">
                        <c:v>2.63E-2</c:v>
                      </c:pt>
                      <c:pt idx="1">
                        <c:v>4.07E-2</c:v>
                      </c:pt>
                      <c:pt idx="2">
                        <c:v>3.61E-2</c:v>
                      </c:pt>
                      <c:pt idx="3">
                        <c:v>3.56E-2</c:v>
                      </c:pt>
                      <c:pt idx="4">
                        <c:v>9.6000000000000002E-2</c:v>
                      </c:pt>
                      <c:pt idx="5">
                        <c:v>0.1174</c:v>
                      </c:pt>
                      <c:pt idx="6">
                        <c:v>0.1472</c:v>
                      </c:pt>
                      <c:pt idx="7">
                        <c:v>0.18410000000000001</c:v>
                      </c:pt>
                      <c:pt idx="8">
                        <c:v>0.2167</c:v>
                      </c:pt>
                      <c:pt idx="9">
                        <c:v>0.28889999999999999</c:v>
                      </c:pt>
                      <c:pt idx="10">
                        <c:v>0.3926</c:v>
                      </c:pt>
                      <c:pt idx="11">
                        <c:v>0.86839999999999995</c:v>
                      </c:pt>
                      <c:pt idx="12">
                        <c:v>2.7852000000000001</c:v>
                      </c:pt>
                      <c:pt idx="13">
                        <c:v>2.5886999999999998</c:v>
                      </c:pt>
                      <c:pt idx="14">
                        <c:v>3.0541</c:v>
                      </c:pt>
                    </c:numCache>
                  </c:numRef>
                </c:val>
                <c:extLst xmlns:c15="http://schemas.microsoft.com/office/drawing/2012/chart">
                  <c:ext xmlns:c16="http://schemas.microsoft.com/office/drawing/2014/chart" uri="{C3380CC4-5D6E-409C-BE32-E72D297353CC}">
                    <c16:uniqueId val="{00000006-FE87-409B-B242-198B58C357D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'[Comparsion (Recovered).xlsx]Sheet1'!$I$5</c15:sqref>
                        </c15:formulaRef>
                      </c:ext>
                    </c:extLst>
                    <c:strCache>
                      <c:ptCount val="1"/>
                      <c:pt idx="0">
                        <c:v>ECL OMP Kruskal</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(Recovered).xlsx]Sheet1'!$I$6:$I$20</c15:sqref>
                        </c15:formulaRef>
                      </c:ext>
                    </c:extLst>
                    <c:numCache>
                      <c:formatCode>0.000</c:formatCode>
                      <c:ptCount val="15"/>
                      <c:pt idx="0">
                        <c:v>2.3900000000000001E-2</c:v>
                      </c:pt>
                      <c:pt idx="1">
                        <c:v>4.02E-2</c:v>
                      </c:pt>
                      <c:pt idx="2">
                        <c:v>4.41E-2</c:v>
                      </c:pt>
                      <c:pt idx="3">
                        <c:v>6.2899999999999998E-2</c:v>
                      </c:pt>
                      <c:pt idx="4">
                        <c:v>0.20710000000000001</c:v>
                      </c:pt>
                      <c:pt idx="5">
                        <c:v>0.25259999999999999</c:v>
                      </c:pt>
                      <c:pt idx="6">
                        <c:v>0.41310000000000002</c:v>
                      </c:pt>
                      <c:pt idx="7">
                        <c:v>0.44009999999999999</c:v>
                      </c:pt>
                      <c:pt idx="8">
                        <c:v>0.497</c:v>
                      </c:pt>
                      <c:pt idx="9">
                        <c:v>0.78779999999999994</c:v>
                      </c:pt>
                      <c:pt idx="10">
                        <c:v>1.0544</c:v>
                      </c:pt>
                      <c:pt idx="11">
                        <c:v>1.931</c:v>
                      </c:pt>
                      <c:pt idx="12">
                        <c:v>4.8007999999999997</c:v>
                      </c:pt>
                      <c:pt idx="13">
                        <c:v>7.7140000000000004</c:v>
                      </c:pt>
                      <c:pt idx="14">
                        <c:v>7.1214000000000004</c:v>
                      </c:pt>
                    </c:numCache>
                  </c:numRef>
                </c:val>
                <c:extLst xmlns:c15="http://schemas.microsoft.com/office/drawing/2012/chart">
                  <c:ext xmlns:c16="http://schemas.microsoft.com/office/drawing/2014/chart" uri="{C3380CC4-5D6E-409C-BE32-E72D297353CC}">
                    <c16:uniqueId val="{00000007-FE87-409B-B242-198B58C357D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'[Comparsion (Recovered).xlsx]Sheet1'!$J$5</c15:sqref>
                        </c15:formulaRef>
                      </c:ext>
                    </c:extLst>
                    <c:strCache>
                      <c:ptCount val="1"/>
                      <c:pt idx="0">
                        <c:v>Boost Prim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(Recovered).xlsx]Sheet1'!$J$6:$J$20</c15:sqref>
                        </c15:formulaRef>
                      </c:ext>
                    </c:extLst>
                    <c:numCache>
                      <c:formatCode>0.000_ </c:formatCode>
                      <c:ptCount val="15"/>
                      <c:pt idx="0">
                        <c:v>4.6701198801198697E-2</c:v>
                      </c:pt>
                      <c:pt idx="1">
                        <c:v>7.5259040959041096E-2</c:v>
                      </c:pt>
                      <c:pt idx="2">
                        <c:v>8.7200899100899301E-2</c:v>
                      </c:pt>
                      <c:pt idx="3">
                        <c:v>0.117207092907093</c:v>
                      </c:pt>
                      <c:pt idx="4">
                        <c:v>0.30751518481518397</c:v>
                      </c:pt>
                      <c:pt idx="5">
                        <c:v>0.35363466533466498</c:v>
                      </c:pt>
                      <c:pt idx="6">
                        <c:v>0.49295384615384602</c:v>
                      </c:pt>
                      <c:pt idx="7">
                        <c:v>0.79025084915084998</c:v>
                      </c:pt>
                      <c:pt idx="8">
                        <c:v>0.60605954045954102</c:v>
                      </c:pt>
                      <c:pt idx="9">
                        <c:v>0.95917432567432603</c:v>
                      </c:pt>
                      <c:pt idx="10">
                        <c:v>1.24994345654346</c:v>
                      </c:pt>
                      <c:pt idx="11">
                        <c:v>2.11976603396604</c:v>
                      </c:pt>
                      <c:pt idx="12">
                        <c:v>6.2311785214785198</c:v>
                      </c:pt>
                      <c:pt idx="13">
                        <c:v>8.7590070929070905</c:v>
                      </c:pt>
                      <c:pt idx="14">
                        <c:v>21.121442857142799</c:v>
                      </c:pt>
                    </c:numCache>
                  </c:numRef>
                </c:val>
                <c:extLst xmlns:c15="http://schemas.microsoft.com/office/drawing/2012/chart">
                  <c:ext xmlns:c16="http://schemas.microsoft.com/office/drawing/2014/chart" uri="{C3380CC4-5D6E-409C-BE32-E72D297353CC}">
                    <c16:uniqueId val="{00000008-FE87-409B-B242-198B58C357DD}"/>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'[Comparsion (Recovered).xlsx]Sheet1'!$L$5</c15:sqref>
                        </c15:formulaRef>
                      </c:ext>
                    </c:extLst>
                    <c:strCache>
                      <c:ptCount val="1"/>
                      <c:pt idx="0">
                        <c:v>Lonestar GPU</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(Recovered).xlsx]Sheet1'!$L$6:$L$20</c15:sqref>
                        </c15:formulaRef>
                      </c:ext>
                    </c:extLst>
                    <c:numCache>
                      <c:formatCode>0.000_ </c:formatCode>
                      <c:ptCount val="15"/>
                      <c:pt idx="0">
                        <c:v>1.2324095E-2</c:v>
                      </c:pt>
                      <c:pt idx="1">
                        <c:v>1.4430999999999999E-2</c:v>
                      </c:pt>
                      <c:pt idx="2">
                        <c:v>1.9031047999999998E-2</c:v>
                      </c:pt>
                      <c:pt idx="3">
                        <c:v>2.0858049E-2</c:v>
                      </c:pt>
                      <c:pt idx="4">
                        <c:v>5.6239127999999999E-2</c:v>
                      </c:pt>
                      <c:pt idx="5">
                        <c:v>5.9569119999999996E-2</c:v>
                      </c:pt>
                      <c:pt idx="6">
                        <c:v>8.0135107000000011E-2</c:v>
                      </c:pt>
                      <c:pt idx="7">
                        <c:v>0.10459494599999999</c:v>
                      </c:pt>
                      <c:pt idx="8">
                        <c:v>8.8835954999999994E-2</c:v>
                      </c:pt>
                      <c:pt idx="9">
                        <c:v>0.133059978</c:v>
                      </c:pt>
                      <c:pt idx="10">
                        <c:v>0.148036957</c:v>
                      </c:pt>
                      <c:pt idx="11">
                        <c:v>0.29036092800000002</c:v>
                      </c:pt>
                      <c:pt idx="12">
                        <c:v>0.82085609400000004</c:v>
                      </c:pt>
                      <c:pt idx="13">
                        <c:v>1.2322809700000001</c:v>
                      </c:pt>
                      <c:pt idx="14">
                        <c:v>1.018948078</c:v>
                      </c:pt>
                    </c:numCache>
                  </c:numRef>
                </c:val>
                <c:extLst xmlns:c15="http://schemas.microsoft.com/office/drawing/2012/chart">
                  <c:ext xmlns:c16="http://schemas.microsoft.com/office/drawing/2014/chart" uri="{C3380CC4-5D6E-409C-BE32-E72D297353CC}">
                    <c16:uniqueId val="{00000009-FE87-409B-B242-198B58C357DD}"/>
                  </c:ext>
                </c:extLst>
              </c15:ser>
            </c15:filteredBarSeries>
          </c:ext>
        </c:extLst>
      </c:barChart>
      <c:catAx>
        <c:axId val="222881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Graph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880760"/>
        <c:crossesAt val="1.0000000000000002E-2"/>
        <c:auto val="1"/>
        <c:lblAlgn val="ctr"/>
        <c:lblOffset val="100"/>
        <c:noMultiLvlLbl val="0"/>
      </c:catAx>
      <c:valAx>
        <c:axId val="22288076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Runtime (sec)</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881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OMP Comparison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'[Comparsion (Recovered).xlsx]Sheet1'!$C$5</c:f>
              <c:strCache>
                <c:ptCount val="1"/>
                <c:pt idx="0">
                  <c:v>ECL Bourvka </c:v>
                </c:pt>
              </c:strCache>
            </c:strRef>
          </c:tx>
          <c:spPr>
            <a:solidFill>
              <a:schemeClr val="accent1"/>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(Recovered).xlsx]Sheet1'!$C$6:$C$20</c:f>
              <c:numCache>
                <c:formatCode>0.000_ </c:formatCode>
                <c:ptCount val="15"/>
                <c:pt idx="0">
                  <c:v>2.2793906093906201E-2</c:v>
                </c:pt>
                <c:pt idx="1">
                  <c:v>7.1051548451548499E-2</c:v>
                </c:pt>
                <c:pt idx="2">
                  <c:v>8.9876323676323699E-2</c:v>
                </c:pt>
                <c:pt idx="3">
                  <c:v>0.11420569430569399</c:v>
                </c:pt>
                <c:pt idx="4">
                  <c:v>0.33166183816183797</c:v>
                </c:pt>
                <c:pt idx="5">
                  <c:v>0.37676243756243699</c:v>
                </c:pt>
                <c:pt idx="6">
                  <c:v>0.50690009990010099</c:v>
                </c:pt>
                <c:pt idx="7">
                  <c:v>0.62378811188811201</c:v>
                </c:pt>
                <c:pt idx="8">
                  <c:v>0.67656363636363603</c:v>
                </c:pt>
                <c:pt idx="9">
                  <c:v>1.0063347652347601</c:v>
                </c:pt>
                <c:pt idx="10">
                  <c:v>1.20651298701299</c:v>
                </c:pt>
                <c:pt idx="11">
                  <c:v>2.2618796203796201</c:v>
                </c:pt>
                <c:pt idx="12">
                  <c:v>8.3560270729270698</c:v>
                </c:pt>
                <c:pt idx="13">
                  <c:v>9.1169153846153801</c:v>
                </c:pt>
                <c:pt idx="14">
                  <c:v>15.169080019980001</c:v>
                </c:pt>
              </c:numCache>
            </c:numRef>
          </c:val>
          <c:extLst>
            <c:ext xmlns:c16="http://schemas.microsoft.com/office/drawing/2014/chart" uri="{C3380CC4-5D6E-409C-BE32-E72D297353CC}">
              <c16:uniqueId val="{00000000-66AC-44EA-AB2F-C4CB40FA1A94}"/>
            </c:ext>
          </c:extLst>
        </c:ser>
        <c:ser>
          <c:idx val="2"/>
          <c:order val="2"/>
          <c:tx>
            <c:strRef>
              <c:f>'[Comparsion (Recovered).xlsx]Sheet1'!$E$5</c:f>
              <c:strCache>
                <c:ptCount val="1"/>
                <c:pt idx="0">
                  <c:v>ECL Kruskal</c:v>
                </c:pt>
              </c:strCache>
            </c:strRef>
          </c:tx>
          <c:spPr>
            <a:solidFill>
              <a:srgbClr val="C0504D"/>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(Recovered).xlsx]Sheet1'!$E$6:$E$20</c:f>
              <c:numCache>
                <c:formatCode>0.000_ </c:formatCode>
                <c:ptCount val="15"/>
                <c:pt idx="0">
                  <c:v>4.5770729270729199E-2</c:v>
                </c:pt>
                <c:pt idx="1">
                  <c:v>0.11590329670329701</c:v>
                </c:pt>
                <c:pt idx="2">
                  <c:v>0.12949510489510499</c:v>
                </c:pt>
                <c:pt idx="3">
                  <c:v>0.18369950049950001</c:v>
                </c:pt>
                <c:pt idx="4">
                  <c:v>0.55488071928071903</c:v>
                </c:pt>
                <c:pt idx="5">
                  <c:v>0.61852287712287701</c:v>
                </c:pt>
                <c:pt idx="6">
                  <c:v>0.87104145854145898</c:v>
                </c:pt>
                <c:pt idx="7">
                  <c:v>0.98519750249750204</c:v>
                </c:pt>
                <c:pt idx="8">
                  <c:v>1.0976040959041</c:v>
                </c:pt>
                <c:pt idx="9">
                  <c:v>1.7056255744255699</c:v>
                </c:pt>
                <c:pt idx="10">
                  <c:v>2.2542655344655298</c:v>
                </c:pt>
                <c:pt idx="11">
                  <c:v>4.10883816183817</c:v>
                </c:pt>
                <c:pt idx="12">
                  <c:v>9.7436782217782199</c:v>
                </c:pt>
                <c:pt idx="13">
                  <c:v>16.348967132867099</c:v>
                </c:pt>
                <c:pt idx="14">
                  <c:v>16.202016783216799</c:v>
                </c:pt>
              </c:numCache>
            </c:numRef>
          </c:val>
          <c:extLst>
            <c:ext xmlns:c16="http://schemas.microsoft.com/office/drawing/2014/chart" uri="{C3380CC4-5D6E-409C-BE32-E72D297353CC}">
              <c16:uniqueId val="{00000001-66AC-44EA-AB2F-C4CB40FA1A94}"/>
            </c:ext>
          </c:extLst>
        </c:ser>
        <c:ser>
          <c:idx val="5"/>
          <c:order val="5"/>
          <c:tx>
            <c:strRef>
              <c:f>'[Comparsion (Recovered).xlsx]Sheet1'!$H$5</c:f>
              <c:strCache>
                <c:ptCount val="1"/>
                <c:pt idx="0">
                  <c:v>ECL OMP Boruvka</c:v>
                </c:pt>
              </c:strCache>
            </c:strRef>
          </c:tx>
          <c:spPr>
            <a:solidFill>
              <a:srgbClr val="00B0F0"/>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(Recovered).xlsx]Sheet1'!$H$6:$H$20</c:f>
              <c:numCache>
                <c:formatCode>0.000</c:formatCode>
                <c:ptCount val="15"/>
                <c:pt idx="0">
                  <c:v>2.63E-2</c:v>
                </c:pt>
                <c:pt idx="1">
                  <c:v>4.07E-2</c:v>
                </c:pt>
                <c:pt idx="2">
                  <c:v>3.61E-2</c:v>
                </c:pt>
                <c:pt idx="3">
                  <c:v>3.56E-2</c:v>
                </c:pt>
                <c:pt idx="4">
                  <c:v>9.6000000000000002E-2</c:v>
                </c:pt>
                <c:pt idx="5">
                  <c:v>0.1174</c:v>
                </c:pt>
                <c:pt idx="6">
                  <c:v>0.1472</c:v>
                </c:pt>
                <c:pt idx="7">
                  <c:v>0.18410000000000001</c:v>
                </c:pt>
                <c:pt idx="8">
                  <c:v>0.2167</c:v>
                </c:pt>
                <c:pt idx="9">
                  <c:v>0.28889999999999999</c:v>
                </c:pt>
                <c:pt idx="10">
                  <c:v>0.3926</c:v>
                </c:pt>
                <c:pt idx="11">
                  <c:v>0.86839999999999995</c:v>
                </c:pt>
                <c:pt idx="12">
                  <c:v>2.7852000000000001</c:v>
                </c:pt>
                <c:pt idx="13">
                  <c:v>2.5886999999999998</c:v>
                </c:pt>
                <c:pt idx="14">
                  <c:v>3.0541</c:v>
                </c:pt>
              </c:numCache>
            </c:numRef>
          </c:val>
          <c:extLst>
            <c:ext xmlns:c16="http://schemas.microsoft.com/office/drawing/2014/chart" uri="{C3380CC4-5D6E-409C-BE32-E72D297353CC}">
              <c16:uniqueId val="{00000002-66AC-44EA-AB2F-C4CB40FA1A94}"/>
            </c:ext>
          </c:extLst>
        </c:ser>
        <c:ser>
          <c:idx val="6"/>
          <c:order val="6"/>
          <c:tx>
            <c:strRef>
              <c:f>'[Comparsion (Recovered).xlsx]Sheet1'!$I$5</c:f>
              <c:strCache>
                <c:ptCount val="1"/>
                <c:pt idx="0">
                  <c:v>ECL OMP Kruskal</c:v>
                </c:pt>
              </c:strCache>
            </c:strRef>
          </c:tx>
          <c:spPr>
            <a:solidFill>
              <a:srgbClr val="C0504D">
                <a:lumMod val="60000"/>
                <a:lumOff val="40000"/>
              </a:srgbClr>
            </a:solidFill>
            <a:ln>
              <a:noFill/>
            </a:ln>
            <a:effectLst/>
          </c:spPr>
          <c:invertIfNegative val="0"/>
          <c:cat>
            <c:strRef>
              <c:f>'[Comparsion (Recovered).xlsx]Sheet1'!$B$6:$B$20</c:f>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f>'[Comparsion (Recovered).xlsx]Sheet1'!$I$6:$I$20</c:f>
              <c:numCache>
                <c:formatCode>0.000</c:formatCode>
                <c:ptCount val="15"/>
                <c:pt idx="0">
                  <c:v>2.3900000000000001E-2</c:v>
                </c:pt>
                <c:pt idx="1">
                  <c:v>4.02E-2</c:v>
                </c:pt>
                <c:pt idx="2">
                  <c:v>4.41E-2</c:v>
                </c:pt>
                <c:pt idx="3">
                  <c:v>6.2899999999999998E-2</c:v>
                </c:pt>
                <c:pt idx="4">
                  <c:v>0.20710000000000001</c:v>
                </c:pt>
                <c:pt idx="5">
                  <c:v>0.25259999999999999</c:v>
                </c:pt>
                <c:pt idx="6">
                  <c:v>0.41310000000000002</c:v>
                </c:pt>
                <c:pt idx="7">
                  <c:v>0.44009999999999999</c:v>
                </c:pt>
                <c:pt idx="8">
                  <c:v>0.497</c:v>
                </c:pt>
                <c:pt idx="9">
                  <c:v>0.78779999999999994</c:v>
                </c:pt>
                <c:pt idx="10">
                  <c:v>1.0544</c:v>
                </c:pt>
                <c:pt idx="11">
                  <c:v>1.931</c:v>
                </c:pt>
                <c:pt idx="12">
                  <c:v>4.8007999999999997</c:v>
                </c:pt>
                <c:pt idx="13">
                  <c:v>7.7140000000000004</c:v>
                </c:pt>
                <c:pt idx="14">
                  <c:v>7.1214000000000004</c:v>
                </c:pt>
              </c:numCache>
            </c:numRef>
          </c:val>
          <c:extLst>
            <c:ext xmlns:c16="http://schemas.microsoft.com/office/drawing/2014/chart" uri="{C3380CC4-5D6E-409C-BE32-E72D297353CC}">
              <c16:uniqueId val="{00000003-66AC-44EA-AB2F-C4CB40FA1A94}"/>
            </c:ext>
          </c:extLst>
        </c:ser>
        <c:dLbls>
          <c:showLegendKey val="0"/>
          <c:showVal val="0"/>
          <c:showCatName val="0"/>
          <c:showSerName val="0"/>
          <c:showPercent val="0"/>
          <c:showBubbleSize val="0"/>
        </c:dLbls>
        <c:gapWidth val="219"/>
        <c:overlap val="-27"/>
        <c:axId val="222881416"/>
        <c:axId val="222880760"/>
        <c:extLst>
          <c:ext xmlns:c15="http://schemas.microsoft.com/office/drawing/2012/chart" uri="{02D57815-91ED-43cb-92C2-25804820EDAC}">
            <c15:filteredBarSeries>
              <c15:ser>
                <c:idx val="1"/>
                <c:order val="1"/>
                <c:tx>
                  <c:strRef>
                    <c:extLst>
                      <c:ext uri="{02D57815-91ED-43cb-92C2-25804820EDAC}">
                        <c15:formulaRef>
                          <c15:sqref>'[Comparsion (Recovered).xlsx]Sheet1'!$D$5</c15:sqref>
                        </c15:formulaRef>
                      </c:ext>
                    </c:extLst>
                    <c:strCache>
                      <c:ptCount val="1"/>
                      <c:pt idx="0">
                        <c:v>ECL Bourvka With Edge Skipping</c:v>
                      </c:pt>
                    </c:strCache>
                  </c:strRef>
                </c:tx>
                <c:spPr>
                  <a:solidFill>
                    <a:schemeClr val="accent2"/>
                  </a:solidFill>
                  <a:ln>
                    <a:noFill/>
                  </a:ln>
                  <a:effectLst/>
                </c:spPr>
                <c:invertIfNegative val="0"/>
                <c:cat>
                  <c:strRef>
                    <c:extLst>
                      <c:ex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c:ext uri="{02D57815-91ED-43cb-92C2-25804820EDAC}">
                        <c15:formulaRef>
                          <c15:sqref>'[Comparsion (Recovered).xlsx]Sheet1'!$D$6:$D$20</c15:sqref>
                        </c15:formulaRef>
                      </c:ext>
                    </c:extLst>
                    <c:numCache>
                      <c:formatCode>0.000_ </c:formatCode>
                      <c:ptCount val="15"/>
                      <c:pt idx="0">
                        <c:v>2.1000000000000001E-2</c:v>
                      </c:pt>
                      <c:pt idx="1">
                        <c:v>5.2999999999999999E-2</c:v>
                      </c:pt>
                      <c:pt idx="2">
                        <c:v>0.06</c:v>
                      </c:pt>
                      <c:pt idx="3">
                        <c:v>8.1000000000000003E-2</c:v>
                      </c:pt>
                      <c:pt idx="4">
                        <c:v>0.23300000000000001</c:v>
                      </c:pt>
                      <c:pt idx="5">
                        <c:v>0.253</c:v>
                      </c:pt>
                      <c:pt idx="6">
                        <c:v>0.35399999999999998</c:v>
                      </c:pt>
                      <c:pt idx="7">
                        <c:v>0.505</c:v>
                      </c:pt>
                      <c:pt idx="8">
                        <c:v>0.439</c:v>
                      </c:pt>
                      <c:pt idx="9">
                        <c:v>0.67200000000000004</c:v>
                      </c:pt>
                      <c:pt idx="10">
                        <c:v>0.84599999999999997</c:v>
                      </c:pt>
                      <c:pt idx="11">
                        <c:v>1.5</c:v>
                      </c:pt>
                      <c:pt idx="12">
                        <c:v>5.1989999999999998</c:v>
                      </c:pt>
                      <c:pt idx="13">
                        <c:v>5.7190000000000003</c:v>
                      </c:pt>
                      <c:pt idx="14">
                        <c:v>15.141999999999999</c:v>
                      </c:pt>
                    </c:numCache>
                  </c:numRef>
                </c:val>
                <c:extLst>
                  <c:ext xmlns:c16="http://schemas.microsoft.com/office/drawing/2014/chart" uri="{C3380CC4-5D6E-409C-BE32-E72D297353CC}">
                    <c16:uniqueId val="{00000004-66AC-44EA-AB2F-C4CB40FA1A9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'[Comparsion (Recovered).xlsx]Sheet1'!$F$5</c15:sqref>
                        </c15:formulaRef>
                      </c:ext>
                    </c:extLst>
                    <c:strCache>
                      <c:ptCount val="1"/>
                      <c:pt idx="0">
                        <c:v>ECL Kruksal Linked List Removal</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(Recovered).xlsx]Sheet1'!$F$6:$F$20</c15:sqref>
                        </c15:formulaRef>
                      </c:ext>
                    </c:extLst>
                    <c:numCache>
                      <c:formatCode>0.000_ </c:formatCode>
                      <c:ptCount val="15"/>
                      <c:pt idx="0">
                        <c:v>3.5000000000000003E-2</c:v>
                      </c:pt>
                      <c:pt idx="1">
                        <c:v>0.105</c:v>
                      </c:pt>
                      <c:pt idx="2">
                        <c:v>0.109</c:v>
                      </c:pt>
                      <c:pt idx="3">
                        <c:v>0.153</c:v>
                      </c:pt>
                      <c:pt idx="4">
                        <c:v>0.46100000000000002</c:v>
                      </c:pt>
                      <c:pt idx="5">
                        <c:v>0.47699999999999998</c:v>
                      </c:pt>
                      <c:pt idx="6">
                        <c:v>0.73299999999999998</c:v>
                      </c:pt>
                      <c:pt idx="7">
                        <c:v>0.99199999999999999</c:v>
                      </c:pt>
                      <c:pt idx="8">
                        <c:v>0.89600000000000002</c:v>
                      </c:pt>
                      <c:pt idx="9">
                        <c:v>1.4330000000000001</c:v>
                      </c:pt>
                      <c:pt idx="10">
                        <c:v>1.8460000000000001</c:v>
                      </c:pt>
                      <c:pt idx="11">
                        <c:v>3.339</c:v>
                      </c:pt>
                      <c:pt idx="12">
                        <c:v>8.1050000000000004</c:v>
                      </c:pt>
                      <c:pt idx="13">
                        <c:v>13.42</c:v>
                      </c:pt>
                      <c:pt idx="14">
                        <c:v>16.614000000000001</c:v>
                      </c:pt>
                    </c:numCache>
                  </c:numRef>
                </c:val>
                <c:extLst xmlns:c15="http://schemas.microsoft.com/office/drawing/2012/chart">
                  <c:ext xmlns:c16="http://schemas.microsoft.com/office/drawing/2014/chart" uri="{C3380CC4-5D6E-409C-BE32-E72D297353CC}">
                    <c16:uniqueId val="{00000005-66AC-44EA-AB2F-C4CB40FA1A9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'[Comparsion (Recovered).xlsx]Sheet1'!$G$5</c15:sqref>
                        </c15:formulaRef>
                      </c:ext>
                    </c:extLst>
                    <c:strCache>
                      <c:ptCount val="1"/>
                      <c:pt idx="0">
                        <c:v>ECL Prim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(Recovered).xlsx]Sheet1'!$G$6:$G$20</c15:sqref>
                        </c15:formulaRef>
                      </c:ext>
                    </c:extLst>
                    <c:numCache>
                      <c:formatCode>General</c:formatCode>
                      <c:ptCount val="15"/>
                      <c:pt idx="0">
                        <c:v>75.162000000000006</c:v>
                      </c:pt>
                      <c:pt idx="1">
                        <c:v>52.662999999999997</c:v>
                      </c:pt>
                      <c:pt idx="2">
                        <c:v>59.966999999999999</c:v>
                      </c:pt>
                      <c:pt idx="3">
                        <c:v>109.663</c:v>
                      </c:pt>
                      <c:pt idx="4">
                        <c:v>715.66399999999999</c:v>
                      </c:pt>
                      <c:pt idx="5">
                        <c:v>922.98500000000001</c:v>
                      </c:pt>
                      <c:pt idx="6">
                        <c:v>1684.319</c:v>
                      </c:pt>
                    </c:numCache>
                  </c:numRef>
                </c:val>
                <c:extLst xmlns:c15="http://schemas.microsoft.com/office/drawing/2012/chart">
                  <c:ext xmlns:c16="http://schemas.microsoft.com/office/drawing/2014/chart" uri="{C3380CC4-5D6E-409C-BE32-E72D297353CC}">
                    <c16:uniqueId val="{00000006-66AC-44EA-AB2F-C4CB40FA1A9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'[Comparsion (Recovered).xlsx]Sheet1'!$J$5</c15:sqref>
                        </c15:formulaRef>
                      </c:ext>
                    </c:extLst>
                    <c:strCache>
                      <c:ptCount val="1"/>
                      <c:pt idx="0">
                        <c:v>Boost Prim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(Recovered).xlsx]Sheet1'!$J$6:$J$20</c15:sqref>
                        </c15:formulaRef>
                      </c:ext>
                    </c:extLst>
                    <c:numCache>
                      <c:formatCode>0.000_ </c:formatCode>
                      <c:ptCount val="15"/>
                      <c:pt idx="0">
                        <c:v>4.6701198801198697E-2</c:v>
                      </c:pt>
                      <c:pt idx="1">
                        <c:v>7.5259040959041096E-2</c:v>
                      </c:pt>
                      <c:pt idx="2">
                        <c:v>8.7200899100899301E-2</c:v>
                      </c:pt>
                      <c:pt idx="3">
                        <c:v>0.117207092907093</c:v>
                      </c:pt>
                      <c:pt idx="4">
                        <c:v>0.30751518481518397</c:v>
                      </c:pt>
                      <c:pt idx="5">
                        <c:v>0.35363466533466498</c:v>
                      </c:pt>
                      <c:pt idx="6">
                        <c:v>0.49295384615384602</c:v>
                      </c:pt>
                      <c:pt idx="7">
                        <c:v>0.79025084915084998</c:v>
                      </c:pt>
                      <c:pt idx="8">
                        <c:v>0.60605954045954102</c:v>
                      </c:pt>
                      <c:pt idx="9">
                        <c:v>0.95917432567432603</c:v>
                      </c:pt>
                      <c:pt idx="10">
                        <c:v>1.24994345654346</c:v>
                      </c:pt>
                      <c:pt idx="11">
                        <c:v>2.11976603396604</c:v>
                      </c:pt>
                      <c:pt idx="12">
                        <c:v>6.2311785214785198</c:v>
                      </c:pt>
                      <c:pt idx="13">
                        <c:v>8.7590070929070905</c:v>
                      </c:pt>
                      <c:pt idx="14">
                        <c:v>21.121442857142799</c:v>
                      </c:pt>
                    </c:numCache>
                  </c:numRef>
                </c:val>
                <c:extLst xmlns:c15="http://schemas.microsoft.com/office/drawing/2012/chart">
                  <c:ext xmlns:c16="http://schemas.microsoft.com/office/drawing/2014/chart" uri="{C3380CC4-5D6E-409C-BE32-E72D297353CC}">
                    <c16:uniqueId val="{00000007-66AC-44EA-AB2F-C4CB40FA1A9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'[Comparsion (Recovered).xlsx]Sheet1'!$K$5</c15:sqref>
                        </c15:formulaRef>
                      </c:ext>
                    </c:extLst>
                    <c:strCache>
                      <c:ptCount val="1"/>
                      <c:pt idx="0">
                        <c:v>Boost Kruskal</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(Recovered).xlsx]Sheet1'!$K$6:$K$20</c15:sqref>
                        </c15:formulaRef>
                      </c:ext>
                    </c:extLst>
                    <c:numCache>
                      <c:formatCode>0.000_ </c:formatCode>
                      <c:ptCount val="15"/>
                      <c:pt idx="0">
                        <c:v>0.15205804195804201</c:v>
                      </c:pt>
                      <c:pt idx="1">
                        <c:v>0.46198231768231801</c:v>
                      </c:pt>
                      <c:pt idx="2">
                        <c:v>0.52748491508491502</c:v>
                      </c:pt>
                      <c:pt idx="3">
                        <c:v>0.75127772227772205</c:v>
                      </c:pt>
                      <c:pt idx="4">
                        <c:v>2.4990804195804199</c:v>
                      </c:pt>
                      <c:pt idx="5">
                        <c:v>2.7428227772227798</c:v>
                      </c:pt>
                      <c:pt idx="6">
                        <c:v>3.8519577422577398</c:v>
                      </c:pt>
                      <c:pt idx="7">
                        <c:v>4.6090228771228796</c:v>
                      </c:pt>
                      <c:pt idx="8">
                        <c:v>4.9656828171827998</c:v>
                      </c:pt>
                      <c:pt idx="9">
                        <c:v>7.8103490509490499</c:v>
                      </c:pt>
                      <c:pt idx="10">
                        <c:v>10.537455544455501</c:v>
                      </c:pt>
                      <c:pt idx="11">
                        <c:v>20.371518281718298</c:v>
                      </c:pt>
                      <c:pt idx="12">
                        <c:v>57.048378421578398</c:v>
                      </c:pt>
                      <c:pt idx="13">
                        <c:v>101.85503696303699</c:v>
                      </c:pt>
                      <c:pt idx="14">
                        <c:v>127.59450779220801</c:v>
                      </c:pt>
                    </c:numCache>
                  </c:numRef>
                </c:val>
                <c:extLst xmlns:c15="http://schemas.microsoft.com/office/drawing/2012/chart">
                  <c:ext xmlns:c16="http://schemas.microsoft.com/office/drawing/2014/chart" uri="{C3380CC4-5D6E-409C-BE32-E72D297353CC}">
                    <c16:uniqueId val="{00000008-66AC-44EA-AB2F-C4CB40FA1A9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'[Comparsion (Recovered).xlsx]Sheet1'!$L$5</c15:sqref>
                        </c15:formulaRef>
                      </c:ext>
                    </c:extLst>
                    <c:strCache>
                      <c:ptCount val="1"/>
                      <c:pt idx="0">
                        <c:v>Lonestar GPU</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'[Comparsion (Recovered).xlsx]Sheet1'!$B$6:$B$20</c15:sqref>
                        </c15:formulaRef>
                      </c:ext>
                    </c:extLst>
                    <c:strCache>
                      <c:ptCount val="15"/>
                      <c:pt idx="0">
                        <c:v>internet.egr</c:v>
                      </c:pt>
                      <c:pt idx="1">
                        <c:v>USA-road-d.NY.egr</c:v>
                      </c:pt>
                      <c:pt idx="2">
                        <c:v>USA-road-d.BAY.egr</c:v>
                      </c:pt>
                      <c:pt idx="3">
                        <c:v>USA-road-d.COL.egr</c:v>
                      </c:pt>
                      <c:pt idx="4">
                        <c:v>USA-road-d.FLA.egr</c:v>
                      </c:pt>
                      <c:pt idx="5">
                        <c:v>USA-road-d.NW.egr</c:v>
                      </c:pt>
                      <c:pt idx="6">
                        <c:v>USA-road-d.NE.egr</c:v>
                      </c:pt>
                      <c:pt idx="7">
                        <c:v>2d-2e20.sym.egr</c:v>
                      </c:pt>
                      <c:pt idx="8">
                        <c:v>USA-road-d.CAL.egr</c:v>
                      </c:pt>
                      <c:pt idx="9">
                        <c:v>USA-road-d.LKS.egr</c:v>
                      </c:pt>
                      <c:pt idx="10">
                        <c:v>USA-road-d.E.egr</c:v>
                      </c:pt>
                      <c:pt idx="11">
                        <c:v>USA-road-d.W.egr</c:v>
                      </c:pt>
                      <c:pt idx="12">
                        <c:v>USA-road-d.CTR.egr</c:v>
                      </c:pt>
                      <c:pt idx="13">
                        <c:v>USA-road-d.USA.egr</c:v>
                      </c:pt>
                      <c:pt idx="14">
                        <c:v>r4-2e23.sym.egr</c:v>
                      </c:pt>
                    </c:strCache>
                  </c:strRef>
                </c:cat>
                <c:val>
                  <c:numRef>
                    <c:extLst xmlns:c15="http://schemas.microsoft.com/office/drawing/2012/chart">
                      <c:ext xmlns:c15="http://schemas.microsoft.com/office/drawing/2012/chart" uri="{02D57815-91ED-43cb-92C2-25804820EDAC}">
                        <c15:formulaRef>
                          <c15:sqref>'[Comparsion (Recovered).xlsx]Sheet1'!$L$6:$L$20</c15:sqref>
                        </c15:formulaRef>
                      </c:ext>
                    </c:extLst>
                    <c:numCache>
                      <c:formatCode>0.000_ </c:formatCode>
                      <c:ptCount val="15"/>
                      <c:pt idx="0">
                        <c:v>1.2324095E-2</c:v>
                      </c:pt>
                      <c:pt idx="1">
                        <c:v>1.4430999999999999E-2</c:v>
                      </c:pt>
                      <c:pt idx="2">
                        <c:v>1.9031047999999998E-2</c:v>
                      </c:pt>
                      <c:pt idx="3">
                        <c:v>2.0858049E-2</c:v>
                      </c:pt>
                      <c:pt idx="4">
                        <c:v>5.6239127999999999E-2</c:v>
                      </c:pt>
                      <c:pt idx="5">
                        <c:v>5.9569119999999996E-2</c:v>
                      </c:pt>
                      <c:pt idx="6">
                        <c:v>8.0135107000000011E-2</c:v>
                      </c:pt>
                      <c:pt idx="7">
                        <c:v>0.10459494599999999</c:v>
                      </c:pt>
                      <c:pt idx="8">
                        <c:v>8.8835954999999994E-2</c:v>
                      </c:pt>
                      <c:pt idx="9">
                        <c:v>0.133059978</c:v>
                      </c:pt>
                      <c:pt idx="10">
                        <c:v>0.148036957</c:v>
                      </c:pt>
                      <c:pt idx="11">
                        <c:v>0.29036092800000002</c:v>
                      </c:pt>
                      <c:pt idx="12">
                        <c:v>0.82085609400000004</c:v>
                      </c:pt>
                      <c:pt idx="13">
                        <c:v>1.2322809700000001</c:v>
                      </c:pt>
                      <c:pt idx="14">
                        <c:v>1.018948078</c:v>
                      </c:pt>
                    </c:numCache>
                  </c:numRef>
                </c:val>
                <c:extLst xmlns:c15="http://schemas.microsoft.com/office/drawing/2012/chart">
                  <c:ext xmlns:c16="http://schemas.microsoft.com/office/drawing/2014/chart" uri="{C3380CC4-5D6E-409C-BE32-E72D297353CC}">
                    <c16:uniqueId val="{00000009-66AC-44EA-AB2F-C4CB40FA1A94}"/>
                  </c:ext>
                </c:extLst>
              </c15:ser>
            </c15:filteredBarSeries>
          </c:ext>
        </c:extLst>
      </c:barChart>
      <c:catAx>
        <c:axId val="222881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Graph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880760"/>
        <c:crossesAt val="1.0000000000000002E-2"/>
        <c:auto val="1"/>
        <c:lblAlgn val="ctr"/>
        <c:lblOffset val="100"/>
        <c:noMultiLvlLbl val="0"/>
      </c:catAx>
      <c:valAx>
        <c:axId val="22288076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Runtime (sec)</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881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6B568F27-F3CC-4EBB-8F13-A3C006DADC1F}" type="datetimeFigureOut">
              <a:rPr lang="en-US" smtClean="0"/>
              <a:t>12/17/2017</a:t>
            </a:fld>
            <a:endParaRPr lang="en-US" dirty="0"/>
          </a:p>
        </p:txBody>
      </p:sp>
      <p:sp>
        <p:nvSpPr>
          <p:cNvPr id="4" name="Footer Placeholder 3"/>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166C33FD-A9EE-4B05-A68A-910069E7CD91}" type="slidenum">
              <a:rPr lang="en-US" smtClean="0"/>
              <a:t>‹#›</a:t>
            </a:fld>
            <a:endParaRPr lang="en-US" dirty="0"/>
          </a:p>
        </p:txBody>
      </p:sp>
    </p:spTree>
    <p:extLst>
      <p:ext uri="{BB962C8B-B14F-4D97-AF65-F5344CB8AC3E}">
        <p14:creationId xmlns:p14="http://schemas.microsoft.com/office/powerpoint/2010/main" val="4150468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6FCADF20-7A89-46F4-B8D1-258ED5A4C1B5}" type="datetimeFigureOut">
              <a:rPr lang="en-US" smtClean="0"/>
              <a:t>12/17/2017</a:t>
            </a:fld>
            <a:endParaRPr lang="en-US" dirty="0"/>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B80C1E01-E58D-4471-8A50-930B8A2C4E7C}" type="slidenum">
              <a:rPr lang="en-US" smtClean="0"/>
              <a:t>‹#›</a:t>
            </a:fld>
            <a:endParaRPr lang="en-US" dirty="0"/>
          </a:p>
        </p:txBody>
      </p:sp>
    </p:spTree>
    <p:extLst>
      <p:ext uri="{BB962C8B-B14F-4D97-AF65-F5344CB8AC3E}">
        <p14:creationId xmlns:p14="http://schemas.microsoft.com/office/powerpoint/2010/main" val="27897302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Numbers x</a:t>
            </a:r>
            <a:endParaRPr lang="en-US" baseline="0" dirty="0"/>
          </a:p>
          <a:p>
            <a:r>
              <a:rPr lang="en-US" baseline="0" dirty="0"/>
              <a:t>Title Capt X</a:t>
            </a:r>
            <a:endParaRPr lang="en-US" dirty="0"/>
          </a:p>
        </p:txBody>
      </p:sp>
    </p:spTree>
    <p:extLst>
      <p:ext uri="{BB962C8B-B14F-4D97-AF65-F5344CB8AC3E}">
        <p14:creationId xmlns:p14="http://schemas.microsoft.com/office/powerpoint/2010/main" val="635004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Units X</a:t>
            </a:r>
          </a:p>
        </p:txBody>
      </p:sp>
    </p:spTree>
    <p:extLst>
      <p:ext uri="{BB962C8B-B14F-4D97-AF65-F5344CB8AC3E}">
        <p14:creationId xmlns:p14="http://schemas.microsoft.com/office/powerpoint/2010/main" val="324534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strike="noStrike" spc="-1" dirty="0">
                <a:solidFill>
                  <a:srgbClr val="000000"/>
                </a:solidFill>
                <a:uFill>
                  <a:solidFill>
                    <a:srgbClr val="FFFFFF"/>
                  </a:solidFill>
                </a:uFill>
                <a:latin typeface="Arial"/>
              </a:rPr>
              <a:t>On average this improved from our baseline 30%</a:t>
            </a:r>
          </a:p>
          <a:p>
            <a:r>
              <a:rPr lang="en-US" sz="1200" b="0" strike="noStrike" spc="-1" dirty="0">
                <a:solidFill>
                  <a:srgbClr val="000000"/>
                </a:solidFill>
                <a:uFill>
                  <a:solidFill>
                    <a:srgbClr val="FFFFFF"/>
                  </a:solidFill>
                </a:uFill>
                <a:latin typeface="Arial"/>
              </a:rPr>
              <a:t>Fix lead</a:t>
            </a:r>
          </a:p>
          <a:p>
            <a:endParaRPr lang="en-US" sz="1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445162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solidFill>
                  <a:srgbClr val="000000"/>
                </a:solidFill>
                <a:uFill>
                  <a:solidFill>
                    <a:srgbClr val="FFFFFF"/>
                  </a:solidFill>
                </a:uFill>
                <a:latin typeface="Arial"/>
              </a:rPr>
              <a:t>On average this improved from our baseline 15%</a:t>
            </a:r>
          </a:p>
          <a:p>
            <a:endParaRPr lang="en-US" dirty="0"/>
          </a:p>
        </p:txBody>
      </p:sp>
    </p:spTree>
    <p:extLst>
      <p:ext uri="{BB962C8B-B14F-4D97-AF65-F5344CB8AC3E}">
        <p14:creationId xmlns:p14="http://schemas.microsoft.com/office/powerpoint/2010/main" val="498776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core</a:t>
            </a:r>
            <a:r>
              <a:rPr lang="en-US" baseline="0" dirty="0"/>
              <a:t> numbers</a:t>
            </a:r>
            <a:endParaRPr lang="en-US" dirty="0"/>
          </a:p>
        </p:txBody>
      </p:sp>
    </p:spTree>
    <p:extLst>
      <p:ext uri="{BB962C8B-B14F-4D97-AF65-F5344CB8AC3E}">
        <p14:creationId xmlns:p14="http://schemas.microsoft.com/office/powerpoint/2010/main" val="266270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results</a:t>
            </a:r>
          </a:p>
          <a:p>
            <a:endParaRPr lang="en-US" dirty="0"/>
          </a:p>
        </p:txBody>
      </p:sp>
    </p:spTree>
    <p:extLst>
      <p:ext uri="{BB962C8B-B14F-4D97-AF65-F5344CB8AC3E}">
        <p14:creationId xmlns:p14="http://schemas.microsoft.com/office/powerpoint/2010/main" val="235121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Titles one line</a:t>
            </a:r>
          </a:p>
        </p:txBody>
      </p:sp>
    </p:spTree>
    <p:extLst>
      <p:ext uri="{BB962C8B-B14F-4D97-AF65-F5344CB8AC3E}">
        <p14:creationId xmlns:p14="http://schemas.microsoft.com/office/powerpoint/2010/main" val="262683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font size 3 -4</a:t>
            </a:r>
          </a:p>
        </p:txBody>
      </p:sp>
    </p:spTree>
    <p:extLst>
      <p:ext uri="{BB962C8B-B14F-4D97-AF65-F5344CB8AC3E}">
        <p14:creationId xmlns:p14="http://schemas.microsoft.com/office/powerpoint/2010/main" val="235891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solidFill>
                  <a:srgbClr val="000000"/>
                </a:solidFill>
                <a:uFill>
                  <a:solidFill>
                    <a:srgbClr val="FFFFFF"/>
                  </a:solidFill>
                </a:uFill>
                <a:latin typeface="Arial"/>
              </a:rPr>
              <a:t>You then find the lightest edge connected to a node in the MST to a node outside of the MST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solidFill>
                  <a:srgbClr val="000000"/>
                </a:solidFill>
                <a:uFill>
                  <a:solidFill>
                    <a:srgbClr val="FFFFFF"/>
                  </a:solidFill>
                </a:uFill>
                <a:latin typeface="Arial"/>
              </a:rPr>
              <a:t>Find the lightest edge that connects to a node outside of the tree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solidFill>
                  <a:srgbClr val="000000"/>
                </a:solidFill>
                <a:uFill>
                  <a:solidFill>
                    <a:srgbClr val="FFFFFF"/>
                  </a:solidFill>
                </a:uFill>
                <a:latin typeface="Arial"/>
              </a:rPr>
              <a:t>You then add the outside node to the tree and repeat adding edges (step 2) until you have the number of nodes – 1 edges</a:t>
            </a:r>
          </a:p>
          <a:p>
            <a:endParaRPr lang="en-US" dirty="0"/>
          </a:p>
        </p:txBody>
      </p:sp>
    </p:spTree>
    <p:extLst>
      <p:ext uri="{BB962C8B-B14F-4D97-AF65-F5344CB8AC3E}">
        <p14:creationId xmlns:p14="http://schemas.microsoft.com/office/powerpoint/2010/main" val="162452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solidFill>
                  <a:srgbClr val="000000"/>
                </a:solidFill>
                <a:uFill>
                  <a:solidFill>
                    <a:srgbClr val="FFFFFF"/>
                  </a:solidFill>
                </a:uFill>
                <a:latin typeface="Arial"/>
              </a:rPr>
              <a:t>You first take your edge list and sort it from lightest to heaviest edge</a:t>
            </a:r>
          </a:p>
          <a:p>
            <a:pPr marL="997200" lvl="1" indent="-457200">
              <a:spcAft>
                <a:spcPts val="918"/>
              </a:spcAft>
              <a:buClr>
                <a:srgbClr val="000000"/>
              </a:buClr>
              <a:buSzPct val="75000"/>
              <a:buFont typeface="+mj-lt"/>
              <a:buAutoNum type="arabicPeriod"/>
            </a:pPr>
            <a:r>
              <a:rPr lang="en-US" sz="2280" b="0" strike="noStrike" spc="-1" dirty="0">
                <a:solidFill>
                  <a:srgbClr val="000000"/>
                </a:solidFill>
                <a:uFill>
                  <a:solidFill>
                    <a:srgbClr val="FFFFFF"/>
                  </a:solidFill>
                </a:uFill>
                <a:latin typeface="Arial"/>
              </a:rPr>
              <a:t>You then will go through from the lightest edge and you will add it as long as it doesn’t create a cycle</a:t>
            </a:r>
          </a:p>
          <a:p>
            <a:pPr marL="997200" lvl="1" indent="-457200">
              <a:spcAft>
                <a:spcPts val="918"/>
              </a:spcAft>
              <a:buClr>
                <a:srgbClr val="000000"/>
              </a:buClr>
              <a:buSzPct val="75000"/>
              <a:buFont typeface="+mj-lt"/>
              <a:buAutoNum type="arabicPeriod"/>
            </a:pPr>
            <a:r>
              <a:rPr lang="en-US" sz="2280" b="0" strike="noStrike" spc="-1" dirty="0">
                <a:solidFill>
                  <a:srgbClr val="000000"/>
                </a:solidFill>
                <a:uFill>
                  <a:solidFill>
                    <a:srgbClr val="FFFFFF"/>
                  </a:solidFill>
                </a:uFill>
                <a:latin typeface="Arial"/>
              </a:rPr>
              <a:t>You will repeat until you have nodes – 1 edges in the MST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trike="noStrike" spc="-1" dirty="0">
              <a:solidFill>
                <a:srgbClr val="000000"/>
              </a:solidFill>
              <a:uFill>
                <a:solidFill>
                  <a:srgbClr val="FFFFFF"/>
                </a:solidFill>
              </a:uFill>
              <a:latin typeface="Arial"/>
            </a:endParaRPr>
          </a:p>
          <a:p>
            <a:endParaRPr lang="en-US" dirty="0"/>
          </a:p>
        </p:txBody>
      </p:sp>
    </p:spTree>
    <p:extLst>
      <p:ext uri="{BB962C8B-B14F-4D97-AF65-F5344CB8AC3E}">
        <p14:creationId xmlns:p14="http://schemas.microsoft.com/office/powerpoint/2010/main" val="207596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97200" lvl="1" indent="-457200">
              <a:spcAft>
                <a:spcPts val="918"/>
              </a:spcAft>
              <a:buClr>
                <a:srgbClr val="000000"/>
              </a:buClr>
              <a:buSzPct val="75000"/>
              <a:buFont typeface="+mj-lt"/>
              <a:buAutoNum type="arabicPeriod"/>
            </a:pPr>
            <a:r>
              <a:rPr lang="en-US" sz="2280" b="0" strike="noStrike" spc="-1" dirty="0">
                <a:solidFill>
                  <a:srgbClr val="000000"/>
                </a:solidFill>
                <a:uFill>
                  <a:solidFill>
                    <a:srgbClr val="FFFFFF"/>
                  </a:solidFill>
                </a:uFill>
                <a:latin typeface="Arial"/>
              </a:rPr>
              <a:t>You will start out by going to every node and finding its lightest edge</a:t>
            </a:r>
          </a:p>
          <a:p>
            <a:pPr marL="997200" lvl="1" indent="-457200">
              <a:spcAft>
                <a:spcPts val="918"/>
              </a:spcAft>
              <a:buClr>
                <a:srgbClr val="000000"/>
              </a:buClr>
              <a:buSzPct val="75000"/>
              <a:buFont typeface="+mj-lt"/>
              <a:buAutoNum type="arabicPeriod"/>
            </a:pPr>
            <a:r>
              <a:rPr lang="en-US" sz="2280" b="0" strike="noStrike" spc="-1" dirty="0">
                <a:solidFill>
                  <a:srgbClr val="000000"/>
                </a:solidFill>
                <a:uFill>
                  <a:solidFill>
                    <a:srgbClr val="FFFFFF"/>
                  </a:solidFill>
                </a:uFill>
                <a:latin typeface="Arial"/>
              </a:rPr>
              <a:t>You then will use these edges to merge nodes connected into trees</a:t>
            </a:r>
          </a:p>
          <a:p>
            <a:pPr marL="997200" lvl="1" indent="-457200">
              <a:spcAft>
                <a:spcPts val="918"/>
              </a:spcAft>
              <a:buClr>
                <a:srgbClr val="000000"/>
              </a:buClr>
              <a:buSzPct val="75000"/>
              <a:buFont typeface="+mj-lt"/>
              <a:buAutoNum type="arabicPeriod"/>
            </a:pPr>
            <a:r>
              <a:rPr lang="en-US" sz="2280" b="0" strike="noStrike" spc="-1" dirty="0">
                <a:solidFill>
                  <a:srgbClr val="000000"/>
                </a:solidFill>
                <a:uFill>
                  <a:solidFill>
                    <a:srgbClr val="FFFFFF"/>
                  </a:solidFill>
                </a:uFill>
                <a:latin typeface="Arial"/>
              </a:rPr>
              <a:t>For the next step you will find the lightest weight for the tree and then continue until you have a single tree and only nodes – 1 edges left</a:t>
            </a:r>
          </a:p>
          <a:p>
            <a:endParaRPr lang="en-US" dirty="0"/>
          </a:p>
        </p:txBody>
      </p:sp>
    </p:spTree>
    <p:extLst>
      <p:ext uri="{BB962C8B-B14F-4D97-AF65-F5344CB8AC3E}">
        <p14:creationId xmlns:p14="http://schemas.microsoft.com/office/powerpoint/2010/main" val="52279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of these graphs they have a large amount of Nodes that only connect to 1 Edge (10% - 20% on average)</a:t>
            </a:r>
          </a:p>
          <a:p>
            <a:r>
              <a:rPr lang="en-US" dirty="0"/>
              <a:t>We can add these edges to the MST from the start because we know that they are bridge edge (If you remove them then you end up with more components then what you started with)</a:t>
            </a:r>
          </a:p>
          <a:p>
            <a:r>
              <a:rPr lang="en-US" dirty="0"/>
              <a:t>But we can take this one step further if this one edged node is connected to a 2 edged node then we can add the other edge to the MST because we will know that the other edge is also a bridge (This removes around another 5% – 10%)</a:t>
            </a:r>
          </a:p>
          <a:p>
            <a:r>
              <a:rPr lang="en-US" dirty="0"/>
              <a:t>But Another thing to notice is that this also helps through out the runtime due to you having to tract less information due to you not having to worry about these nodes trees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 dirty="0">
                <a:solidFill>
                  <a:srgbClr val="000000"/>
                </a:solidFill>
                <a:uFill>
                  <a:solidFill>
                    <a:srgbClr val="FFFFFF"/>
                  </a:solidFill>
                </a:uFill>
                <a:latin typeface="Arial"/>
              </a:rPr>
              <a:t>If using Kruskal in combination with bucket sorting you can reduce the number of buckets you sort</a:t>
            </a:r>
          </a:p>
          <a:p>
            <a:endParaRPr lang="en-US" dirty="0"/>
          </a:p>
        </p:txBody>
      </p:sp>
    </p:spTree>
    <p:extLst>
      <p:ext uri="{BB962C8B-B14F-4D97-AF65-F5344CB8AC3E}">
        <p14:creationId xmlns:p14="http://schemas.microsoft.com/office/powerpoint/2010/main" val="401863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2000" lvl="0" indent="-324000">
              <a:spcAft>
                <a:spcPts val="1148"/>
              </a:spcAft>
              <a:buClr>
                <a:srgbClr val="000000"/>
              </a:buClr>
              <a:buSzPct val="45000"/>
              <a:buFont typeface="Wingdings" charset="2"/>
              <a:buChar char=""/>
            </a:pPr>
            <a:r>
              <a:rPr lang="en-US" sz="1200" spc="-1" dirty="0">
                <a:solidFill>
                  <a:srgbClr val="000000"/>
                </a:solidFill>
                <a:uFill>
                  <a:solidFill>
                    <a:srgbClr val="FFFFFF"/>
                  </a:solidFill>
                </a:uFill>
              </a:rPr>
              <a:t>In Boruvka you will add edges to the MST and can determine that some edges can not be in the MST. (Due to the edge going and coming from the same tree)</a:t>
            </a:r>
          </a:p>
          <a:p>
            <a:pPr marL="432000" lvl="0" indent="-324000">
              <a:spcAft>
                <a:spcPts val="1148"/>
              </a:spcAft>
              <a:buClr>
                <a:srgbClr val="000000"/>
              </a:buClr>
              <a:buSzPct val="45000"/>
              <a:buFont typeface="Wingdings" charset="2"/>
              <a:buChar char=""/>
            </a:pPr>
            <a:r>
              <a:rPr lang="en-US" sz="1200" spc="-1" dirty="0">
                <a:solidFill>
                  <a:srgbClr val="000000"/>
                </a:solidFill>
                <a:uFill>
                  <a:solidFill>
                    <a:srgbClr val="FFFFFF"/>
                  </a:solidFill>
                </a:uFill>
              </a:rPr>
              <a:t>If you remove these edges then you can shorten the list of edges that you go through in each step of Boruvka</a:t>
            </a:r>
          </a:p>
          <a:p>
            <a:pPr marL="432000" lvl="0" indent="-324000">
              <a:spcAft>
                <a:spcPts val="1148"/>
              </a:spcAft>
              <a:buClr>
                <a:srgbClr val="000000"/>
              </a:buClr>
              <a:buSzPct val="45000"/>
              <a:buFont typeface="Wingdings" charset="2"/>
              <a:buChar char=""/>
            </a:pPr>
            <a:r>
              <a:rPr lang="en-US" sz="1200" spc="-1" dirty="0">
                <a:solidFill>
                  <a:srgbClr val="000000"/>
                </a:solidFill>
                <a:uFill>
                  <a:solidFill>
                    <a:srgbClr val="FFFFFF"/>
                  </a:solidFill>
                </a:uFill>
              </a:rPr>
              <a:t>You can take this further and if all of a node’s edges have either been added or determined to not be in the MST you can also remove these edges from the list</a:t>
            </a:r>
          </a:p>
          <a:p>
            <a:endParaRPr lang="en-US" dirty="0"/>
          </a:p>
        </p:txBody>
      </p:sp>
    </p:spTree>
    <p:extLst>
      <p:ext uri="{BB962C8B-B14F-4D97-AF65-F5344CB8AC3E}">
        <p14:creationId xmlns:p14="http://schemas.microsoft.com/office/powerpoint/2010/main" val="310256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lvl="2" indent="-228600">
              <a:lnSpc>
                <a:spcPct val="90000"/>
              </a:lnSpc>
              <a:spcBef>
                <a:spcPts val="500"/>
              </a:spcBef>
              <a:buFont typeface="Arial" panose="020B0604020202020204" pitchFamily="34" charset="0"/>
              <a:buChar char="•"/>
            </a:pPr>
            <a:r>
              <a:rPr lang="en-US" sz="1900" dirty="0">
                <a:solidFill>
                  <a:prstClr val="black"/>
                </a:solidFill>
              </a:rPr>
              <a:t>This is a industry standard that is a c++ library written to quickly solve graphing problems</a:t>
            </a:r>
          </a:p>
          <a:p>
            <a:pPr marL="1143000" lvl="2" indent="-228600">
              <a:lnSpc>
                <a:spcPct val="90000"/>
              </a:lnSpc>
              <a:spcBef>
                <a:spcPts val="500"/>
              </a:spcBef>
              <a:buFont typeface="Arial" panose="020B0604020202020204" pitchFamily="34" charset="0"/>
              <a:buChar char="•"/>
            </a:pPr>
            <a:r>
              <a:rPr lang="en-US" sz="1900" dirty="0">
                <a:solidFill>
                  <a:prstClr val="black"/>
                </a:solidFill>
              </a:rPr>
              <a:t>There is a Kruskal version and a Prim Version</a:t>
            </a:r>
          </a:p>
          <a:p>
            <a:pPr marL="1143000" lvl="2" indent="-228600">
              <a:lnSpc>
                <a:spcPct val="90000"/>
              </a:lnSpc>
              <a:spcBef>
                <a:spcPts val="500"/>
              </a:spcBef>
              <a:buFont typeface="Arial" panose="020B0604020202020204" pitchFamily="34" charset="0"/>
              <a:buChar char="•"/>
            </a:pPr>
            <a:endParaRPr lang="en-US" sz="1900" dirty="0">
              <a:solidFill>
                <a:prstClr val="black"/>
              </a:solidFill>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200" dirty="0">
                <a:solidFill>
                  <a:prstClr val="black"/>
                </a:solidFill>
              </a:rPr>
              <a:t>This parallel code solves many different graph problems. It comes from the University of Texas and Texas State and was one of the only open and recent codes in CUDA</a:t>
            </a:r>
          </a:p>
          <a:p>
            <a:pPr marL="914400" lvl="2" indent="0">
              <a:lnSpc>
                <a:spcPct val="90000"/>
              </a:lnSpc>
              <a:spcBef>
                <a:spcPts val="500"/>
              </a:spcBef>
              <a:buFont typeface="Arial" panose="020B0604020202020204" pitchFamily="34" charset="0"/>
              <a:buNone/>
            </a:pPr>
            <a:r>
              <a:rPr lang="en-US" dirty="0"/>
              <a:t>Result not result’s</a:t>
            </a:r>
          </a:p>
        </p:txBody>
      </p:sp>
    </p:spTree>
    <p:extLst>
      <p:ext uri="{BB962C8B-B14F-4D97-AF65-F5344CB8AC3E}">
        <p14:creationId xmlns:p14="http://schemas.microsoft.com/office/powerpoint/2010/main" val="255838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endParaRPr lang="en-US" sz="1400" b="0" strike="noStrike" spc="-1" dirty="0">
              <a:solidFill>
                <a:srgbClr val="000000"/>
              </a:solidFill>
              <a:uFill>
                <a:solidFill>
                  <a:srgbClr val="FFFFFF"/>
                </a:solidFill>
              </a:uFill>
              <a:latin typeface="Arial"/>
            </a:endParaRPr>
          </a:p>
        </p:txBody>
      </p:sp>
      <p:sp>
        <p:nvSpPr>
          <p:cNvPr id="3" name="Footer Placeholder 2"/>
          <p:cNvSpPr>
            <a:spLocks noGrp="1"/>
          </p:cNvSpPr>
          <p:nvPr>
            <p:ph type="ftr" idx="11"/>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fld id="{E8E899A7-7C8F-4151-8517-E68C92CAD95A}" type="slidenum">
              <a:rPr lang="en-US" sz="1400" spc="-1" smtClean="0">
                <a:solidFill>
                  <a:srgbClr val="000000"/>
                </a:solidFill>
                <a:uFill>
                  <a:solidFill>
                    <a:srgbClr val="FFFFFF"/>
                  </a:solidFill>
                </a:uFill>
              </a:rPr>
              <a:pPr/>
              <a:t>‹#›</a:t>
            </a:fld>
            <a:endParaRPr lang="en-US" sz="1400" spc="-1" dirty="0">
              <a:solidFill>
                <a:srgbClr val="000000"/>
              </a:solidFill>
              <a:uFill>
                <a:solidFill>
                  <a:srgbClr val="FFFFFF"/>
                </a:solidFill>
              </a:u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216000"/>
            <a:ext cx="7020000" cy="936000"/>
          </a:xfrm>
          <a:prstGeom prst="rect">
            <a:avLst/>
          </a:prstGeom>
        </p:spPr>
        <p:txBody>
          <a:bodyPr lIns="0" tIns="0" rIns="0" bIns="0" anchor="ctr"/>
          <a:lstStyle/>
          <a:p>
            <a:endParaRPr lang="en-US" sz="3570" b="0" strike="noStrike" spc="-1">
              <a:solidFill>
                <a:srgbClr val="FFFFFF"/>
              </a:solidFill>
              <a:uFill>
                <a:solidFill>
                  <a:srgbClr val="FFFFFF"/>
                </a:solidFill>
              </a:uFill>
              <a:latin typeface="Arial"/>
            </a:endParaRPr>
          </a:p>
        </p:txBody>
      </p:sp>
      <p:sp>
        <p:nvSpPr>
          <p:cNvPr id="31"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32"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33"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34" name="PlaceHolder 5"/>
          <p:cNvSpPr>
            <a:spLocks noGrp="1"/>
          </p:cNvSpPr>
          <p:nvPr>
            <p:ph type="body"/>
          </p:nvPr>
        </p:nvSpPr>
        <p:spPr>
          <a:xfrm>
            <a:off x="504000" y="3085560"/>
            <a:ext cx="442692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 name="Date Placeholder 1"/>
          <p:cNvSpPr>
            <a:spLocks noGrp="1"/>
          </p:cNvSpPr>
          <p:nvPr>
            <p:ph type="dt" idx="10"/>
          </p:nvPr>
        </p:nvSpPr>
        <p:spPr/>
        <p:txBody>
          <a:bodyPr/>
          <a:lstStyle/>
          <a:p>
            <a:endParaRPr lang="en-US" sz="1400" b="0" strike="noStrike" spc="-1" dirty="0">
              <a:solidFill>
                <a:srgbClr val="000000"/>
              </a:solidFill>
              <a:uFill>
                <a:solidFill>
                  <a:srgbClr val="FFFFFF"/>
                </a:solidFill>
              </a:uFill>
              <a:latin typeface="Arial"/>
            </a:endParaRPr>
          </a:p>
        </p:txBody>
      </p:sp>
      <p:sp>
        <p:nvSpPr>
          <p:cNvPr id="3" name="Footer Placeholder 2"/>
          <p:cNvSpPr>
            <a:spLocks noGrp="1"/>
          </p:cNvSpPr>
          <p:nvPr>
            <p:ph type="ftr" idx="11"/>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a:t>
            </a:fld>
            <a:endParaRPr lang="en-US" sz="1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216000"/>
            <a:ext cx="7020000" cy="936000"/>
          </a:xfrm>
          <a:prstGeom prst="rect">
            <a:avLst/>
          </a:prstGeom>
        </p:spPr>
        <p:txBody>
          <a:bodyPr lIns="0" tIns="0" rIns="0" bIns="0" anchor="ctr"/>
          <a:lstStyle/>
          <a:p>
            <a:endParaRPr lang="en-US" sz="3570" b="0" strike="noStrike" spc="-1">
              <a:solidFill>
                <a:srgbClr val="FFFFFF"/>
              </a:solidFill>
              <a:uFill>
                <a:solidFill>
                  <a:srgbClr val="FFFFFF"/>
                </a:solidFill>
              </a:uFill>
              <a:latin typeface="Arial"/>
            </a:endParaRPr>
          </a:p>
        </p:txBody>
      </p:sp>
      <p:sp>
        <p:nvSpPr>
          <p:cNvPr id="36" name="PlaceHolder 2"/>
          <p:cNvSpPr>
            <a:spLocks noGrp="1"/>
          </p:cNvSpPr>
          <p:nvPr>
            <p:ph type="body"/>
          </p:nvPr>
        </p:nvSpPr>
        <p:spPr>
          <a:xfrm>
            <a:off x="504000" y="1368000"/>
            <a:ext cx="292104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37" name="PlaceHolder 3"/>
          <p:cNvSpPr>
            <a:spLocks noGrp="1"/>
          </p:cNvSpPr>
          <p:nvPr>
            <p:ph type="body"/>
          </p:nvPr>
        </p:nvSpPr>
        <p:spPr>
          <a:xfrm>
            <a:off x="3571560" y="1368000"/>
            <a:ext cx="292104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38" name="PlaceHolder 4"/>
          <p:cNvSpPr>
            <a:spLocks noGrp="1"/>
          </p:cNvSpPr>
          <p:nvPr>
            <p:ph type="body"/>
          </p:nvPr>
        </p:nvSpPr>
        <p:spPr>
          <a:xfrm>
            <a:off x="6639120" y="1368000"/>
            <a:ext cx="292104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39" name="PlaceHolder 5"/>
          <p:cNvSpPr>
            <a:spLocks noGrp="1"/>
          </p:cNvSpPr>
          <p:nvPr>
            <p:ph type="body"/>
          </p:nvPr>
        </p:nvSpPr>
        <p:spPr>
          <a:xfrm>
            <a:off x="6639120" y="3085560"/>
            <a:ext cx="292104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40" name="PlaceHolder 6"/>
          <p:cNvSpPr>
            <a:spLocks noGrp="1"/>
          </p:cNvSpPr>
          <p:nvPr>
            <p:ph type="body"/>
          </p:nvPr>
        </p:nvSpPr>
        <p:spPr>
          <a:xfrm>
            <a:off x="3571560" y="3085560"/>
            <a:ext cx="292104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41" name="PlaceHolder 7"/>
          <p:cNvSpPr>
            <a:spLocks noGrp="1"/>
          </p:cNvSpPr>
          <p:nvPr>
            <p:ph type="body"/>
          </p:nvPr>
        </p:nvSpPr>
        <p:spPr>
          <a:xfrm>
            <a:off x="504000" y="3085560"/>
            <a:ext cx="292104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 name="Date Placeholder 1"/>
          <p:cNvSpPr>
            <a:spLocks noGrp="1"/>
          </p:cNvSpPr>
          <p:nvPr>
            <p:ph type="dt" idx="10"/>
          </p:nvPr>
        </p:nvSpPr>
        <p:spPr/>
        <p:txBody>
          <a:bodyPr/>
          <a:lstStyle/>
          <a:p>
            <a:endParaRPr lang="en-US" sz="1400" b="0" strike="noStrike" spc="-1" dirty="0">
              <a:solidFill>
                <a:srgbClr val="000000"/>
              </a:solidFill>
              <a:uFill>
                <a:solidFill>
                  <a:srgbClr val="FFFFFF"/>
                </a:solidFill>
              </a:uFill>
              <a:latin typeface="Arial"/>
            </a:endParaRPr>
          </a:p>
        </p:txBody>
      </p:sp>
      <p:sp>
        <p:nvSpPr>
          <p:cNvPr id="3" name="Footer Placeholder 2"/>
          <p:cNvSpPr>
            <a:spLocks noGrp="1"/>
          </p:cNvSpPr>
          <p:nvPr>
            <p:ph type="ftr" idx="11"/>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a:t>
            </a:fld>
            <a:endParaRPr lang="en-US" sz="1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way">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216000"/>
            <a:ext cx="7020000" cy="936000"/>
          </a:xfrm>
          <a:prstGeom prst="rect">
            <a:avLst/>
          </a:prstGeom>
        </p:spPr>
        <p:txBody>
          <a:bodyPr lIns="0" tIns="0" rIns="0" bIns="0" anchor="ctr"/>
          <a:lstStyle/>
          <a:p>
            <a:endParaRPr lang="en-US" sz="3570" b="0" strike="noStrike" spc="-1">
              <a:solidFill>
                <a:srgbClr val="FFFFFF"/>
              </a:solidFill>
              <a:uFill>
                <a:solidFill>
                  <a:srgbClr val="FFFFFF"/>
                </a:solidFill>
              </a:uFill>
              <a:latin typeface="Arial"/>
            </a:endParaRPr>
          </a:p>
        </p:txBody>
      </p:sp>
      <p:sp>
        <p:nvSpPr>
          <p:cNvPr id="36" name="PlaceHolder 2"/>
          <p:cNvSpPr>
            <a:spLocks noGrp="1"/>
          </p:cNvSpPr>
          <p:nvPr>
            <p:ph type="body"/>
          </p:nvPr>
        </p:nvSpPr>
        <p:spPr>
          <a:xfrm>
            <a:off x="504000" y="1368000"/>
            <a:ext cx="2921040" cy="3285720"/>
          </a:xfrm>
          <a:prstGeom prst="rect">
            <a:avLst/>
          </a:prstGeom>
        </p:spPr>
        <p:txBody>
          <a:bodyPr lIns="0" tIns="0" rIns="0" bIns="0">
            <a:normAutofit/>
          </a:bodyPr>
          <a:lstStyle/>
          <a:p>
            <a:endParaRPr lang="en-US" sz="2600" b="0" strike="noStrike" spc="-1" dirty="0">
              <a:solidFill>
                <a:srgbClr val="000000"/>
              </a:solidFill>
              <a:uFill>
                <a:solidFill>
                  <a:srgbClr val="FFFFFF"/>
                </a:solidFill>
              </a:uFill>
              <a:latin typeface="Arial"/>
            </a:endParaRPr>
          </a:p>
        </p:txBody>
      </p:sp>
      <p:sp>
        <p:nvSpPr>
          <p:cNvPr id="37" name="PlaceHolder 3"/>
          <p:cNvSpPr>
            <a:spLocks noGrp="1"/>
          </p:cNvSpPr>
          <p:nvPr>
            <p:ph type="body"/>
          </p:nvPr>
        </p:nvSpPr>
        <p:spPr>
          <a:xfrm>
            <a:off x="3571560" y="1368000"/>
            <a:ext cx="2921040" cy="3285720"/>
          </a:xfrm>
          <a:prstGeom prst="rect">
            <a:avLst/>
          </a:prstGeom>
        </p:spPr>
        <p:txBody>
          <a:bodyPr lIns="0" tIns="0" rIns="0" bIns="0">
            <a:normAutofit/>
          </a:bodyPr>
          <a:lstStyle/>
          <a:p>
            <a:endParaRPr lang="en-US" sz="2600" b="0" strike="noStrike" spc="-1" dirty="0">
              <a:solidFill>
                <a:srgbClr val="000000"/>
              </a:solidFill>
              <a:uFill>
                <a:solidFill>
                  <a:srgbClr val="FFFFFF"/>
                </a:solidFill>
              </a:uFill>
              <a:latin typeface="Arial"/>
            </a:endParaRPr>
          </a:p>
        </p:txBody>
      </p:sp>
      <p:sp>
        <p:nvSpPr>
          <p:cNvPr id="38" name="PlaceHolder 4"/>
          <p:cNvSpPr>
            <a:spLocks noGrp="1"/>
          </p:cNvSpPr>
          <p:nvPr>
            <p:ph type="body"/>
          </p:nvPr>
        </p:nvSpPr>
        <p:spPr>
          <a:xfrm>
            <a:off x="6639120" y="1368000"/>
            <a:ext cx="2921040" cy="328572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 name="Date Placeholder 1"/>
          <p:cNvSpPr>
            <a:spLocks noGrp="1"/>
          </p:cNvSpPr>
          <p:nvPr>
            <p:ph type="dt" idx="10"/>
          </p:nvPr>
        </p:nvSpPr>
        <p:spPr/>
        <p:txBody>
          <a:bodyPr/>
          <a:lstStyle/>
          <a:p>
            <a:endParaRPr lang="en-US" sz="1400" b="0" strike="noStrike" spc="-1" dirty="0">
              <a:solidFill>
                <a:srgbClr val="000000"/>
              </a:solidFill>
              <a:uFill>
                <a:solidFill>
                  <a:srgbClr val="FFFFFF"/>
                </a:solidFill>
              </a:uFill>
              <a:latin typeface="Arial"/>
            </a:endParaRPr>
          </a:p>
        </p:txBody>
      </p:sp>
      <p:sp>
        <p:nvSpPr>
          <p:cNvPr id="3" name="Footer Placeholder 2"/>
          <p:cNvSpPr>
            <a:spLocks noGrp="1"/>
          </p:cNvSpPr>
          <p:nvPr>
            <p:ph type="ftr" idx="11"/>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a:t>
            </a:fld>
            <a:endParaRPr lang="en-US"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84538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Way">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216000"/>
            <a:ext cx="7020000" cy="936000"/>
          </a:xfrm>
          <a:prstGeom prst="rect">
            <a:avLst/>
          </a:prstGeom>
        </p:spPr>
        <p:txBody>
          <a:bodyPr lIns="0" tIns="0" rIns="0" bIns="0" anchor="ctr"/>
          <a:lstStyle/>
          <a:p>
            <a:endParaRPr lang="en-US" sz="3570" b="0" strike="noStrike" spc="-1">
              <a:solidFill>
                <a:srgbClr val="FFFFFF"/>
              </a:solidFill>
              <a:uFill>
                <a:solidFill>
                  <a:srgbClr val="FFFFFF"/>
                </a:solidFill>
              </a:uFill>
              <a:latin typeface="Arial"/>
            </a:endParaRPr>
          </a:p>
        </p:txBody>
      </p:sp>
      <p:sp>
        <p:nvSpPr>
          <p:cNvPr id="36" name="PlaceHolder 2"/>
          <p:cNvSpPr>
            <a:spLocks noGrp="1"/>
          </p:cNvSpPr>
          <p:nvPr>
            <p:ph type="body"/>
          </p:nvPr>
        </p:nvSpPr>
        <p:spPr>
          <a:xfrm>
            <a:off x="504000" y="1368000"/>
            <a:ext cx="2921040" cy="328572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37" name="PlaceHolder 3"/>
          <p:cNvSpPr>
            <a:spLocks noGrp="1"/>
          </p:cNvSpPr>
          <p:nvPr>
            <p:ph type="body"/>
          </p:nvPr>
        </p:nvSpPr>
        <p:spPr>
          <a:xfrm>
            <a:off x="3571560" y="1367999"/>
            <a:ext cx="2921040" cy="1940195"/>
          </a:xfrm>
          <a:prstGeom prst="rect">
            <a:avLst/>
          </a:prstGeom>
        </p:spPr>
        <p:txBody>
          <a:bodyPr lIns="0" tIns="0" rIns="0" bIns="0">
            <a:normAutofit/>
          </a:bodyPr>
          <a:lstStyle/>
          <a:p>
            <a:endParaRPr lang="en-US" sz="2600" b="0" strike="noStrike" spc="-1" dirty="0">
              <a:solidFill>
                <a:srgbClr val="000000"/>
              </a:solidFill>
              <a:uFill>
                <a:solidFill>
                  <a:srgbClr val="FFFFFF"/>
                </a:solidFill>
              </a:uFill>
              <a:latin typeface="Arial"/>
            </a:endParaRPr>
          </a:p>
        </p:txBody>
      </p:sp>
      <p:sp>
        <p:nvSpPr>
          <p:cNvPr id="38" name="PlaceHolder 4"/>
          <p:cNvSpPr>
            <a:spLocks noGrp="1"/>
          </p:cNvSpPr>
          <p:nvPr>
            <p:ph type="body"/>
          </p:nvPr>
        </p:nvSpPr>
        <p:spPr>
          <a:xfrm>
            <a:off x="6639120" y="1368000"/>
            <a:ext cx="2921040" cy="1940194"/>
          </a:xfrm>
          <a:prstGeom prst="rect">
            <a:avLst/>
          </a:prstGeom>
        </p:spPr>
        <p:txBody>
          <a:bodyPr lIns="0" tIns="0" rIns="0" bIns="0">
            <a:normAutofit/>
          </a:bodyPr>
          <a:lstStyle/>
          <a:p>
            <a:endParaRPr lang="en-US" sz="2600" b="0" strike="noStrike" spc="-1" dirty="0">
              <a:solidFill>
                <a:srgbClr val="000000"/>
              </a:solidFill>
              <a:uFill>
                <a:solidFill>
                  <a:srgbClr val="FFFFFF"/>
                </a:solidFill>
              </a:uFill>
              <a:latin typeface="Arial"/>
            </a:endParaRPr>
          </a:p>
        </p:txBody>
      </p:sp>
      <p:sp>
        <p:nvSpPr>
          <p:cNvPr id="40" name="PlaceHolder 6"/>
          <p:cNvSpPr>
            <a:spLocks noGrp="1"/>
          </p:cNvSpPr>
          <p:nvPr>
            <p:ph type="body"/>
          </p:nvPr>
        </p:nvSpPr>
        <p:spPr>
          <a:xfrm>
            <a:off x="3571560" y="3479180"/>
            <a:ext cx="5988600" cy="117454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 name="Date Placeholder 1"/>
          <p:cNvSpPr>
            <a:spLocks noGrp="1"/>
          </p:cNvSpPr>
          <p:nvPr>
            <p:ph type="dt" idx="10"/>
          </p:nvPr>
        </p:nvSpPr>
        <p:spPr/>
        <p:txBody>
          <a:bodyPr/>
          <a:lstStyle/>
          <a:p>
            <a:endParaRPr lang="en-US" sz="1400" b="0" strike="noStrike" spc="-1" dirty="0">
              <a:solidFill>
                <a:srgbClr val="000000"/>
              </a:solidFill>
              <a:uFill>
                <a:solidFill>
                  <a:srgbClr val="FFFFFF"/>
                </a:solidFill>
              </a:uFill>
              <a:latin typeface="Arial"/>
            </a:endParaRPr>
          </a:p>
        </p:txBody>
      </p:sp>
      <p:sp>
        <p:nvSpPr>
          <p:cNvPr id="3" name="Footer Placeholder 2"/>
          <p:cNvSpPr>
            <a:spLocks noGrp="1"/>
          </p:cNvSpPr>
          <p:nvPr>
            <p:ph type="ftr" idx="11"/>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a:t>
            </a:fld>
            <a:endParaRPr lang="en-US"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70788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16000"/>
            <a:ext cx="7020000" cy="936000"/>
          </a:xfrm>
          <a:prstGeom prst="rect">
            <a:avLst/>
          </a:prstGeom>
        </p:spPr>
        <p:txBody>
          <a:bodyPr lIns="0" tIns="0" rIns="0" bIns="0" anchor="ctr"/>
          <a:lstStyle/>
          <a:p>
            <a:endParaRPr lang="en-US" sz="3570" b="0" strike="noStrike" spc="-1">
              <a:solidFill>
                <a:srgbClr val="FFFFFF"/>
              </a:solidFill>
              <a:uFill>
                <a:solidFill>
                  <a:srgbClr val="FFFFFF"/>
                </a:solidFill>
              </a:uFill>
              <a:latin typeface="Arial"/>
            </a:endParaRPr>
          </a:p>
        </p:txBody>
      </p:sp>
      <p:sp>
        <p:nvSpPr>
          <p:cNvPr id="7" name="PlaceHolder 2"/>
          <p:cNvSpPr>
            <a:spLocks noGrp="1"/>
          </p:cNvSpPr>
          <p:nvPr>
            <p:ph type="subTitle"/>
          </p:nvPr>
        </p:nvSpPr>
        <p:spPr>
          <a:xfrm>
            <a:off x="504000" y="1368000"/>
            <a:ext cx="9072000" cy="32882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
        <p:nvSpPr>
          <p:cNvPr id="2" name="Date Placeholder 1"/>
          <p:cNvSpPr>
            <a:spLocks noGrp="1"/>
          </p:cNvSpPr>
          <p:nvPr>
            <p:ph type="dt" idx="10"/>
          </p:nvPr>
        </p:nvSpPr>
        <p:spPr/>
        <p:txBody>
          <a:bodyPr/>
          <a:lstStyle/>
          <a:p>
            <a:endParaRPr lang="en-US" sz="1400" b="0" strike="noStrike" spc="-1" dirty="0">
              <a:solidFill>
                <a:srgbClr val="000000"/>
              </a:solidFill>
              <a:uFill>
                <a:solidFill>
                  <a:srgbClr val="FFFFFF"/>
                </a:solidFill>
              </a:uFill>
              <a:latin typeface="Arial"/>
            </a:endParaRPr>
          </a:p>
        </p:txBody>
      </p:sp>
      <p:sp>
        <p:nvSpPr>
          <p:cNvPr id="3" name="Footer Placeholder 2"/>
          <p:cNvSpPr>
            <a:spLocks noGrp="1"/>
          </p:cNvSpPr>
          <p:nvPr>
            <p:ph type="ftr" idx="11"/>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fld id="{E8E899A7-7C8F-4151-8517-E68C92CAD95A}" type="slidenum">
              <a:rPr lang="en-US" sz="1400" spc="-1" smtClean="0">
                <a:solidFill>
                  <a:srgbClr val="000000"/>
                </a:solidFill>
                <a:uFill>
                  <a:solidFill>
                    <a:srgbClr val="FFFFFF"/>
                  </a:solidFill>
                </a:uFill>
              </a:rPr>
              <a:pPr/>
              <a:t>‹#›</a:t>
            </a:fld>
            <a:endParaRPr lang="en-US" sz="1400" spc="-1" dirty="0">
              <a:solidFill>
                <a:srgbClr val="000000"/>
              </a:solidFill>
              <a:uFill>
                <a:solidFill>
                  <a:srgbClr val="FFFFFF"/>
                </a:solidFill>
              </a:u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216000"/>
            <a:ext cx="7020000" cy="936000"/>
          </a:xfrm>
          <a:prstGeom prst="rect">
            <a:avLst/>
          </a:prstGeom>
        </p:spPr>
        <p:txBody>
          <a:bodyPr lIns="0" tIns="0" rIns="0" bIns="0" anchor="ctr"/>
          <a:lstStyle>
            <a:lvl1pPr>
              <a:defRPr/>
            </a:lvl1pPr>
          </a:lstStyle>
          <a:p>
            <a:endParaRPr lang="en-US" sz="3570" b="0" strike="noStrike" spc="-1" dirty="0">
              <a:solidFill>
                <a:srgbClr val="FFFFFF"/>
              </a:solidFill>
              <a:uFill>
                <a:solidFill>
                  <a:srgbClr val="FFFFFF"/>
                </a:solidFill>
              </a:uFill>
              <a:latin typeface="Arial"/>
            </a:endParaRPr>
          </a:p>
        </p:txBody>
      </p:sp>
      <p:sp>
        <p:nvSpPr>
          <p:cNvPr id="9" name="PlaceHolder 2"/>
          <p:cNvSpPr>
            <a:spLocks noGrp="1"/>
          </p:cNvSpPr>
          <p:nvPr>
            <p:ph type="body"/>
          </p:nvPr>
        </p:nvSpPr>
        <p:spPr>
          <a:xfrm>
            <a:off x="504000" y="1368000"/>
            <a:ext cx="9072000" cy="328824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 name="Date Placeholder 1"/>
          <p:cNvSpPr>
            <a:spLocks noGrp="1"/>
          </p:cNvSpPr>
          <p:nvPr>
            <p:ph type="dt" idx="10"/>
          </p:nvPr>
        </p:nvSpPr>
        <p:spPr/>
        <p:txBody>
          <a:bodyPr/>
          <a:lstStyle/>
          <a:p>
            <a:endParaRPr lang="en-US" sz="1400" b="0" strike="noStrike" spc="-1" dirty="0">
              <a:solidFill>
                <a:srgbClr val="000000"/>
              </a:solidFill>
              <a:uFill>
                <a:solidFill>
                  <a:srgbClr val="FFFFFF"/>
                </a:solidFill>
              </a:uFill>
              <a:latin typeface="Arial"/>
            </a:endParaRPr>
          </a:p>
        </p:txBody>
      </p:sp>
      <p:sp>
        <p:nvSpPr>
          <p:cNvPr id="3" name="Footer Placeholder 2"/>
          <p:cNvSpPr>
            <a:spLocks noGrp="1"/>
          </p:cNvSpPr>
          <p:nvPr>
            <p:ph type="ftr" idx="11"/>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a:t>
            </a:fld>
            <a:endParaRPr lang="en-US" sz="1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16000"/>
            <a:ext cx="7020000" cy="936000"/>
          </a:xfrm>
          <a:prstGeom prst="rect">
            <a:avLst/>
          </a:prstGeom>
        </p:spPr>
        <p:txBody>
          <a:bodyPr lIns="0" tIns="0" rIns="0" bIns="0" anchor="ctr"/>
          <a:lstStyle/>
          <a:p>
            <a:endParaRPr lang="en-US" sz="3570" b="0" strike="noStrike" spc="-1">
              <a:solidFill>
                <a:srgbClr val="FFFFFF"/>
              </a:solidFill>
              <a:uFill>
                <a:solidFill>
                  <a:srgbClr val="FFFFFF"/>
                </a:solidFill>
              </a:uFill>
              <a:latin typeface="Arial"/>
            </a:endParaRPr>
          </a:p>
        </p:txBody>
      </p:sp>
      <p:sp>
        <p:nvSpPr>
          <p:cNvPr id="11" name="PlaceHolder 2"/>
          <p:cNvSpPr>
            <a:spLocks noGrp="1"/>
          </p:cNvSpPr>
          <p:nvPr>
            <p:ph type="body"/>
          </p:nvPr>
        </p:nvSpPr>
        <p:spPr>
          <a:xfrm>
            <a:off x="504000" y="1368000"/>
            <a:ext cx="4426920" cy="328824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12" name="PlaceHolder 3"/>
          <p:cNvSpPr>
            <a:spLocks noGrp="1"/>
          </p:cNvSpPr>
          <p:nvPr>
            <p:ph type="body"/>
          </p:nvPr>
        </p:nvSpPr>
        <p:spPr>
          <a:xfrm>
            <a:off x="5152680" y="1368000"/>
            <a:ext cx="4426920" cy="328824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 name="Date Placeholder 1"/>
          <p:cNvSpPr>
            <a:spLocks noGrp="1"/>
          </p:cNvSpPr>
          <p:nvPr>
            <p:ph type="dt" idx="10"/>
          </p:nvPr>
        </p:nvSpPr>
        <p:spPr/>
        <p:txBody>
          <a:bodyPr/>
          <a:lstStyle/>
          <a:p>
            <a:endParaRPr lang="en-US" sz="1400" b="0" strike="noStrike" spc="-1" dirty="0">
              <a:solidFill>
                <a:srgbClr val="000000"/>
              </a:solidFill>
              <a:uFill>
                <a:solidFill>
                  <a:srgbClr val="FFFFFF"/>
                </a:solidFill>
              </a:uFill>
              <a:latin typeface="Arial"/>
            </a:endParaRPr>
          </a:p>
        </p:txBody>
      </p:sp>
      <p:sp>
        <p:nvSpPr>
          <p:cNvPr id="3" name="Footer Placeholder 2"/>
          <p:cNvSpPr>
            <a:spLocks noGrp="1"/>
          </p:cNvSpPr>
          <p:nvPr>
            <p:ph type="ftr" idx="11"/>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a:t>
            </a:fld>
            <a:endParaRPr lang="en-US" sz="1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216000"/>
            <a:ext cx="7020000" cy="936000"/>
          </a:xfrm>
          <a:prstGeom prst="rect">
            <a:avLst/>
          </a:prstGeom>
        </p:spPr>
        <p:txBody>
          <a:bodyPr lIns="0" tIns="0" rIns="0" bIns="0" anchor="ctr"/>
          <a:lstStyle/>
          <a:p>
            <a:endParaRPr lang="en-US" sz="3570" b="0" strike="noStrike" spc="-1">
              <a:solidFill>
                <a:srgbClr val="FFFFFF"/>
              </a:solidFill>
              <a:uFill>
                <a:solidFill>
                  <a:srgbClr val="FFFFFF"/>
                </a:solidFill>
              </a:uFill>
              <a:latin typeface="Arial"/>
            </a:endParaRPr>
          </a:p>
        </p:txBody>
      </p:sp>
      <p:sp>
        <p:nvSpPr>
          <p:cNvPr id="3" name="PlaceHolder 1"/>
          <p:cNvSpPr>
            <a:spLocks noGrp="1"/>
          </p:cNvSpPr>
          <p:nvPr>
            <p:ph type="subTitle" idx="10"/>
          </p:nvPr>
        </p:nvSpPr>
        <p:spPr>
          <a:xfrm>
            <a:off x="502477" y="1330390"/>
            <a:ext cx="9072803" cy="3741795"/>
          </a:xfrm>
          <a:prstGeom prst="rect">
            <a:avLst/>
          </a:prstGeom>
        </p:spPr>
        <p:txBody>
          <a:bodyPr lIns="0" tIns="0" rIns="0" bIns="0" anchor="ctr"/>
          <a:lstStyle/>
          <a:p>
            <a:pPr algn="ctr"/>
            <a:endParaRPr lang="en-US" sz="3200" b="0" strike="noStrike" spc="-1" dirty="0">
              <a:solidFill>
                <a:srgbClr val="000000"/>
              </a:solidFill>
              <a:uFill>
                <a:solidFill>
                  <a:srgbClr val="FFFFFF"/>
                </a:solidFill>
              </a:uFill>
              <a:latin typeface="Arial"/>
            </a:endParaRPr>
          </a:p>
        </p:txBody>
      </p:sp>
      <p:sp>
        <p:nvSpPr>
          <p:cNvPr id="2" name="Date Placeholder 1"/>
          <p:cNvSpPr>
            <a:spLocks noGrp="1"/>
          </p:cNvSpPr>
          <p:nvPr>
            <p:ph type="dt" idx="11"/>
          </p:nvPr>
        </p:nvSpPr>
        <p:spPr/>
        <p:txBody>
          <a:bodyPr/>
          <a:lstStyle/>
          <a:p>
            <a:endParaRPr lang="en-US" sz="1400" b="0" strike="noStrike" spc="-1" dirty="0">
              <a:solidFill>
                <a:srgbClr val="000000"/>
              </a:solidFill>
              <a:uFill>
                <a:solidFill>
                  <a:srgbClr val="FFFFFF"/>
                </a:solidFill>
              </a:uFill>
              <a:latin typeface="Arial"/>
            </a:endParaRPr>
          </a:p>
        </p:txBody>
      </p:sp>
      <p:sp>
        <p:nvSpPr>
          <p:cNvPr id="4" name="Footer Placeholder 3"/>
          <p:cNvSpPr>
            <a:spLocks noGrp="1"/>
          </p:cNvSpPr>
          <p:nvPr>
            <p:ph type="ftr" idx="12"/>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5" name="Slide Number Placeholder 4"/>
          <p:cNvSpPr>
            <a:spLocks noGrp="1"/>
          </p:cNvSpPr>
          <p:nvPr>
            <p:ph type="sldNum" idx="13"/>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a:t>
            </a:fld>
            <a:endParaRPr lang="en-US" sz="1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16000"/>
            <a:ext cx="7020000" cy="936000"/>
          </a:xfrm>
          <a:prstGeom prst="rect">
            <a:avLst/>
          </a:prstGeom>
        </p:spPr>
        <p:txBody>
          <a:bodyPr lIns="0" tIns="0" rIns="0" bIns="0" anchor="ctr"/>
          <a:lstStyle/>
          <a:p>
            <a:endParaRPr lang="en-US" sz="3570" b="0" strike="noStrike" spc="-1">
              <a:solidFill>
                <a:srgbClr val="FFFFFF"/>
              </a:solidFill>
              <a:uFill>
                <a:solidFill>
                  <a:srgbClr val="FFFFFF"/>
                </a:solidFill>
              </a:uFill>
              <a:latin typeface="Arial"/>
            </a:endParaRPr>
          </a:p>
        </p:txBody>
      </p:sp>
      <p:sp>
        <p:nvSpPr>
          <p:cNvPr id="16"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504000" y="3085560"/>
            <a:ext cx="442692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5152680" y="1368000"/>
            <a:ext cx="4426920" cy="328824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 name="Date Placeholder 1"/>
          <p:cNvSpPr>
            <a:spLocks noGrp="1"/>
          </p:cNvSpPr>
          <p:nvPr>
            <p:ph type="dt" idx="10"/>
          </p:nvPr>
        </p:nvSpPr>
        <p:spPr/>
        <p:txBody>
          <a:bodyPr/>
          <a:lstStyle/>
          <a:p>
            <a:endParaRPr lang="en-US" sz="1400" b="0" strike="noStrike" spc="-1" dirty="0">
              <a:solidFill>
                <a:srgbClr val="000000"/>
              </a:solidFill>
              <a:uFill>
                <a:solidFill>
                  <a:srgbClr val="FFFFFF"/>
                </a:solidFill>
              </a:uFill>
              <a:latin typeface="Arial"/>
            </a:endParaRPr>
          </a:p>
        </p:txBody>
      </p:sp>
      <p:sp>
        <p:nvSpPr>
          <p:cNvPr id="3" name="Footer Placeholder 2"/>
          <p:cNvSpPr>
            <a:spLocks noGrp="1"/>
          </p:cNvSpPr>
          <p:nvPr>
            <p:ph type="ftr" idx="11"/>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a:t>
            </a:fld>
            <a:endParaRPr lang="en-US" sz="1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16000"/>
            <a:ext cx="7020000" cy="936000"/>
          </a:xfrm>
          <a:prstGeom prst="rect">
            <a:avLst/>
          </a:prstGeom>
        </p:spPr>
        <p:txBody>
          <a:bodyPr lIns="0" tIns="0" rIns="0" bIns="0" anchor="ctr"/>
          <a:lstStyle/>
          <a:p>
            <a:endParaRPr lang="en-US" sz="3570" b="0" strike="noStrike" spc="-1">
              <a:solidFill>
                <a:srgbClr val="FFFFFF"/>
              </a:solidFill>
              <a:uFill>
                <a:solidFill>
                  <a:srgbClr val="FFFFFF"/>
                </a:solidFill>
              </a:uFill>
              <a:latin typeface="Arial"/>
            </a:endParaRPr>
          </a:p>
        </p:txBody>
      </p:sp>
      <p:sp>
        <p:nvSpPr>
          <p:cNvPr id="20" name="PlaceHolder 2"/>
          <p:cNvSpPr>
            <a:spLocks noGrp="1"/>
          </p:cNvSpPr>
          <p:nvPr>
            <p:ph type="body"/>
          </p:nvPr>
        </p:nvSpPr>
        <p:spPr>
          <a:xfrm>
            <a:off x="504000" y="1368000"/>
            <a:ext cx="4426920" cy="328824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5152680" y="3085560"/>
            <a:ext cx="442692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 name="Date Placeholder 1"/>
          <p:cNvSpPr>
            <a:spLocks noGrp="1"/>
          </p:cNvSpPr>
          <p:nvPr>
            <p:ph type="dt" idx="10"/>
          </p:nvPr>
        </p:nvSpPr>
        <p:spPr/>
        <p:txBody>
          <a:bodyPr/>
          <a:lstStyle/>
          <a:p>
            <a:endParaRPr lang="en-US" sz="1400" b="0" strike="noStrike" spc="-1" dirty="0">
              <a:solidFill>
                <a:srgbClr val="000000"/>
              </a:solidFill>
              <a:uFill>
                <a:solidFill>
                  <a:srgbClr val="FFFFFF"/>
                </a:solidFill>
              </a:uFill>
              <a:latin typeface="Arial"/>
            </a:endParaRPr>
          </a:p>
        </p:txBody>
      </p:sp>
      <p:sp>
        <p:nvSpPr>
          <p:cNvPr id="3" name="Footer Placeholder 2"/>
          <p:cNvSpPr>
            <a:spLocks noGrp="1"/>
          </p:cNvSpPr>
          <p:nvPr>
            <p:ph type="ftr" idx="11"/>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a:t>
            </a:fld>
            <a:endParaRPr lang="en-US" sz="1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16000"/>
            <a:ext cx="7020000" cy="936000"/>
          </a:xfrm>
          <a:prstGeom prst="rect">
            <a:avLst/>
          </a:prstGeom>
        </p:spPr>
        <p:txBody>
          <a:bodyPr lIns="0" tIns="0" rIns="0" bIns="0" anchor="ctr"/>
          <a:lstStyle/>
          <a:p>
            <a:endParaRPr lang="en-US" sz="3570" b="0" strike="noStrike" spc="-1">
              <a:solidFill>
                <a:srgbClr val="FFFFFF"/>
              </a:solidFill>
              <a:uFill>
                <a:solidFill>
                  <a:srgbClr val="FFFFFF"/>
                </a:solidFill>
              </a:uFill>
              <a:latin typeface="Arial"/>
            </a:endParaRPr>
          </a:p>
        </p:txBody>
      </p:sp>
      <p:sp>
        <p:nvSpPr>
          <p:cNvPr id="24" name="PlaceHolder 2"/>
          <p:cNvSpPr>
            <a:spLocks noGrp="1"/>
          </p:cNvSpPr>
          <p:nvPr>
            <p:ph type="body"/>
          </p:nvPr>
        </p:nvSpPr>
        <p:spPr>
          <a:xfrm>
            <a:off x="504000" y="1368000"/>
            <a:ext cx="442692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5152680" y="1368000"/>
            <a:ext cx="442692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6" name="PlaceHolder 4"/>
          <p:cNvSpPr>
            <a:spLocks noGrp="1"/>
          </p:cNvSpPr>
          <p:nvPr>
            <p:ph type="body"/>
          </p:nvPr>
        </p:nvSpPr>
        <p:spPr>
          <a:xfrm>
            <a:off x="504000" y="3085560"/>
            <a:ext cx="907200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 name="Date Placeholder 1"/>
          <p:cNvSpPr>
            <a:spLocks noGrp="1"/>
          </p:cNvSpPr>
          <p:nvPr>
            <p:ph type="dt" idx="10"/>
          </p:nvPr>
        </p:nvSpPr>
        <p:spPr/>
        <p:txBody>
          <a:bodyPr/>
          <a:lstStyle/>
          <a:p>
            <a:endParaRPr lang="en-US" sz="1400" b="0" strike="noStrike" spc="-1" dirty="0">
              <a:solidFill>
                <a:srgbClr val="000000"/>
              </a:solidFill>
              <a:uFill>
                <a:solidFill>
                  <a:srgbClr val="FFFFFF"/>
                </a:solidFill>
              </a:uFill>
              <a:latin typeface="Arial"/>
            </a:endParaRPr>
          </a:p>
        </p:txBody>
      </p:sp>
      <p:sp>
        <p:nvSpPr>
          <p:cNvPr id="3" name="Footer Placeholder 2"/>
          <p:cNvSpPr>
            <a:spLocks noGrp="1"/>
          </p:cNvSpPr>
          <p:nvPr>
            <p:ph type="ftr" idx="11"/>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a:t>
            </a:fld>
            <a:endParaRPr lang="en-US" sz="1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16000"/>
            <a:ext cx="7020000" cy="936000"/>
          </a:xfrm>
          <a:prstGeom prst="rect">
            <a:avLst/>
          </a:prstGeom>
        </p:spPr>
        <p:txBody>
          <a:bodyPr lIns="0" tIns="0" rIns="0" bIns="0" anchor="ctr"/>
          <a:lstStyle/>
          <a:p>
            <a:endParaRPr lang="en-US" sz="3570" b="0" strike="noStrike" spc="-1">
              <a:solidFill>
                <a:srgbClr val="FFFFFF"/>
              </a:solidFill>
              <a:uFill>
                <a:solidFill>
                  <a:srgbClr val="FFFFFF"/>
                </a:solidFill>
              </a:uFill>
              <a:latin typeface="Arial"/>
            </a:endParaRPr>
          </a:p>
        </p:txBody>
      </p:sp>
      <p:sp>
        <p:nvSpPr>
          <p:cNvPr id="28" name="PlaceHolder 2"/>
          <p:cNvSpPr>
            <a:spLocks noGrp="1"/>
          </p:cNvSpPr>
          <p:nvPr>
            <p:ph type="body"/>
          </p:nvPr>
        </p:nvSpPr>
        <p:spPr>
          <a:xfrm>
            <a:off x="504000" y="1368000"/>
            <a:ext cx="907200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504000" y="3085560"/>
            <a:ext cx="9072000" cy="1568160"/>
          </a:xfrm>
          <a:prstGeom prst="rect">
            <a:avLst/>
          </a:prstGeom>
        </p:spPr>
        <p:txBody>
          <a:bodyPr lIns="0" tIns="0" rIns="0" bIns="0">
            <a:normAutofit/>
          </a:bodyPr>
          <a:lstStyle/>
          <a:p>
            <a:endParaRPr lang="en-US" sz="2600" b="0" strike="noStrike" spc="-1">
              <a:solidFill>
                <a:srgbClr val="000000"/>
              </a:solidFill>
              <a:uFill>
                <a:solidFill>
                  <a:srgbClr val="FFFFFF"/>
                </a:solidFill>
              </a:uFill>
              <a:latin typeface="Arial"/>
            </a:endParaRPr>
          </a:p>
        </p:txBody>
      </p:sp>
      <p:sp>
        <p:nvSpPr>
          <p:cNvPr id="2" name="Date Placeholder 1"/>
          <p:cNvSpPr>
            <a:spLocks noGrp="1"/>
          </p:cNvSpPr>
          <p:nvPr>
            <p:ph type="dt" idx="10"/>
          </p:nvPr>
        </p:nvSpPr>
        <p:spPr/>
        <p:txBody>
          <a:bodyPr/>
          <a:lstStyle/>
          <a:p>
            <a:endParaRPr lang="en-US" sz="1400" b="0" strike="noStrike" spc="-1" dirty="0">
              <a:solidFill>
                <a:srgbClr val="000000"/>
              </a:solidFill>
              <a:uFill>
                <a:solidFill>
                  <a:srgbClr val="FFFFFF"/>
                </a:solidFill>
              </a:uFill>
              <a:latin typeface="Arial"/>
            </a:endParaRPr>
          </a:p>
        </p:txBody>
      </p:sp>
      <p:sp>
        <p:nvSpPr>
          <p:cNvPr id="3" name="Footer Placeholder 2"/>
          <p:cNvSpPr>
            <a:spLocks noGrp="1"/>
          </p:cNvSpPr>
          <p:nvPr>
            <p:ph type="ftr" idx="11"/>
          </p:nvPr>
        </p:nvSpPr>
        <p:spPr/>
        <p:txBody>
          <a:bodyPr/>
          <a:lstStyle/>
          <a:p>
            <a:pPr algn="ctr"/>
            <a:endParaRPr lang="en-US" sz="14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fld id="{E8E899A7-7C8F-4151-8517-E68C92CAD95A}" type="slidenum">
              <a:rPr lang="en-US" sz="1400" spc="-1" smtClean="0">
                <a:solidFill>
                  <a:srgbClr val="000000"/>
                </a:solidFill>
                <a:uFill>
                  <a:solidFill>
                    <a:srgbClr val="FFFFFF"/>
                  </a:solidFill>
                </a:uFill>
              </a:rPr>
              <a:pPr/>
              <a:t>‹#›</a:t>
            </a:fld>
            <a:endParaRPr lang="en-US" sz="1400" spc="-1" dirty="0">
              <a:solidFill>
                <a:srgbClr val="000000"/>
              </a:solidFill>
              <a:uFill>
                <a:solidFill>
                  <a:srgbClr val="FFFFFF"/>
                </a:solidFill>
              </a:u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p:nvPr/>
        </p:nvPicPr>
        <p:blipFill>
          <a:blip r:embed="rId15"/>
          <a:stretch/>
        </p:blipFill>
        <p:spPr>
          <a:xfrm>
            <a:off x="-58320" y="81000"/>
            <a:ext cx="7794360" cy="1205640"/>
          </a:xfrm>
          <a:prstGeom prst="rect">
            <a:avLst/>
          </a:prstGeom>
          <a:ln>
            <a:noFill/>
          </a:ln>
        </p:spPr>
      </p:pic>
      <p:sp>
        <p:nvSpPr>
          <p:cNvPr id="7" name="PlaceHolder 1"/>
          <p:cNvSpPr>
            <a:spLocks noGrp="1"/>
          </p:cNvSpPr>
          <p:nvPr>
            <p:ph type="title"/>
          </p:nvPr>
        </p:nvSpPr>
        <p:spPr>
          <a:xfrm>
            <a:off x="504000" y="216000"/>
            <a:ext cx="7020000" cy="936000"/>
          </a:xfrm>
          <a:prstGeom prst="rect">
            <a:avLst/>
          </a:prstGeom>
        </p:spPr>
        <p:txBody>
          <a:bodyPr lIns="0" tIns="0" rIns="0" bIns="0" anchor="ctr"/>
          <a:lstStyle/>
          <a:p>
            <a:r>
              <a:rPr lang="en-US" sz="3570" b="0" strike="noStrike" spc="-1">
                <a:solidFill>
                  <a:srgbClr val="FFFFFF"/>
                </a:solidFill>
                <a:uFill>
                  <a:solidFill>
                    <a:srgbClr val="FFFFFF"/>
                  </a:solidFill>
                </a:uFill>
                <a:latin typeface="Arial"/>
              </a:rPr>
              <a:t>Click to edit the title text format</a:t>
            </a:r>
          </a:p>
        </p:txBody>
      </p:sp>
      <p:sp>
        <p:nvSpPr>
          <p:cNvPr id="2" name="PlaceHolder 2"/>
          <p:cNvSpPr>
            <a:spLocks noGrp="1"/>
          </p:cNvSpPr>
          <p:nvPr>
            <p:ph type="body"/>
          </p:nvPr>
        </p:nvSpPr>
        <p:spPr>
          <a:xfrm>
            <a:off x="504000" y="1368000"/>
            <a:ext cx="9072000" cy="3288240"/>
          </a:xfrm>
          <a:prstGeom prst="rect">
            <a:avLst/>
          </a:prstGeom>
        </p:spPr>
        <p:txBody>
          <a:bodyPr lIns="0" tIns="0" rIns="0" bIns="0">
            <a:normAutofit/>
          </a:bodyPr>
          <a:lstStyle/>
          <a:p>
            <a:pPr marL="432000" indent="-324000">
              <a:spcAft>
                <a:spcPts val="1148"/>
              </a:spcAft>
              <a:buClr>
                <a:srgbClr val="000000"/>
              </a:buClr>
              <a:buSzPct val="45000"/>
              <a:buFont typeface="Wingdings" charset="2"/>
              <a:buChar char=""/>
            </a:pPr>
            <a:r>
              <a:rPr lang="en-US" sz="2600" b="0" strike="noStrike" spc="-1">
                <a:solidFill>
                  <a:srgbClr val="000000"/>
                </a:solidFill>
                <a:uFill>
                  <a:solidFill>
                    <a:srgbClr val="FFFFFF"/>
                  </a:solidFill>
                </a:uFill>
                <a:latin typeface="Arial"/>
              </a:rPr>
              <a:t>Click to edit the outline text format</a:t>
            </a:r>
          </a:p>
          <a:p>
            <a:pPr marL="864000" lvl="1" indent="-324000">
              <a:spcAft>
                <a:spcPts val="918"/>
              </a:spcAft>
              <a:buClr>
                <a:srgbClr val="000000"/>
              </a:buClr>
              <a:buSzPct val="75000"/>
              <a:buFont typeface="Symbol" charset="2"/>
              <a:buChar char=""/>
            </a:pPr>
            <a:r>
              <a:rPr lang="en-US" sz="2280" b="0" strike="noStrike" spc="-1">
                <a:solidFill>
                  <a:srgbClr val="000000"/>
                </a:solidFill>
                <a:uFill>
                  <a:solidFill>
                    <a:srgbClr val="FFFFFF"/>
                  </a:solidFill>
                </a:uFill>
                <a:latin typeface="Arial"/>
              </a:rPr>
              <a:t>Second Outline Level</a:t>
            </a:r>
          </a:p>
          <a:p>
            <a:pPr marL="1296000" lvl="2" indent="-288000">
              <a:spcAft>
                <a:spcPts val="689"/>
              </a:spcAft>
              <a:buClr>
                <a:srgbClr val="000000"/>
              </a:buClr>
              <a:buSzPct val="45000"/>
              <a:buFont typeface="Wingdings" charset="2"/>
              <a:buChar char=""/>
            </a:pPr>
            <a:r>
              <a:rPr lang="en-US" sz="1950" b="0" strike="noStrike" spc="-1">
                <a:solidFill>
                  <a:srgbClr val="000000"/>
                </a:solidFill>
                <a:uFill>
                  <a:solidFill>
                    <a:srgbClr val="FFFFFF"/>
                  </a:solidFill>
                </a:uFill>
                <a:latin typeface="Arial"/>
              </a:rPr>
              <a:t>Third Outline Level</a:t>
            </a:r>
          </a:p>
          <a:p>
            <a:pPr marL="1728000" lvl="3" indent="-216000">
              <a:spcAft>
                <a:spcPts val="459"/>
              </a:spcAft>
              <a:buClr>
                <a:srgbClr val="000000"/>
              </a:buClr>
              <a:buSzPct val="75000"/>
              <a:buFont typeface="Symbol" charset="2"/>
              <a:buChar char=""/>
            </a:pPr>
            <a:r>
              <a:rPr lang="en-US" sz="1629" b="0" strike="noStrike" spc="-1">
                <a:solidFill>
                  <a:srgbClr val="000000"/>
                </a:solidFill>
                <a:uFill>
                  <a:solidFill>
                    <a:srgbClr val="FFFFFF"/>
                  </a:solidFill>
                </a:uFill>
                <a:latin typeface="Arial"/>
              </a:rPr>
              <a:t>Fourth Outline Level</a:t>
            </a:r>
          </a:p>
          <a:p>
            <a:pPr marL="2160000" lvl="4" indent="-216000">
              <a:spcAft>
                <a:spcPts val="230"/>
              </a:spcAft>
              <a:buClr>
                <a:srgbClr val="000000"/>
              </a:buClr>
              <a:buSzPct val="45000"/>
              <a:buFont typeface="Wingdings" charset="2"/>
              <a:buChar char=""/>
            </a:pPr>
            <a:r>
              <a:rPr lang="en-US" sz="1629" b="0" strike="noStrike" spc="-1">
                <a:solidFill>
                  <a:srgbClr val="000000"/>
                </a:solidFill>
                <a:uFill>
                  <a:solidFill>
                    <a:srgbClr val="FFFFFF"/>
                  </a:solidFill>
                </a:uFill>
                <a:latin typeface="Arial"/>
              </a:rPr>
              <a:t>Fifth Outline Level</a:t>
            </a:r>
          </a:p>
          <a:p>
            <a:pPr marL="2592000" lvl="5" indent="-216000">
              <a:spcAft>
                <a:spcPts val="230"/>
              </a:spcAft>
              <a:buClr>
                <a:srgbClr val="000000"/>
              </a:buClr>
              <a:buSzPct val="45000"/>
              <a:buFont typeface="Wingdings" charset="2"/>
              <a:buChar char=""/>
            </a:pPr>
            <a:r>
              <a:rPr lang="en-US" sz="1629" b="0" strike="noStrike" spc="-1">
                <a:solidFill>
                  <a:srgbClr val="000000"/>
                </a:solidFill>
                <a:uFill>
                  <a:solidFill>
                    <a:srgbClr val="FFFFFF"/>
                  </a:solidFill>
                </a:uFill>
                <a:latin typeface="Arial"/>
              </a:rPr>
              <a:t>Sixth Outline Level</a:t>
            </a:r>
          </a:p>
          <a:p>
            <a:pPr marL="3024000" lvl="6" indent="-216000">
              <a:spcAft>
                <a:spcPts val="230"/>
              </a:spcAft>
              <a:buClr>
                <a:srgbClr val="000000"/>
              </a:buClr>
              <a:buSzPct val="45000"/>
              <a:buFont typeface="Wingdings" charset="2"/>
              <a:buChar char=""/>
            </a:pPr>
            <a:r>
              <a:rPr lang="en-US" sz="1629" b="0" strike="noStrike" spc="-1">
                <a:solidFill>
                  <a:srgbClr val="000000"/>
                </a:solidFill>
                <a:uFill>
                  <a:solidFill>
                    <a:srgbClr val="FFFFFF"/>
                  </a:solidFill>
                </a:uFill>
                <a:latin typeface="Arial"/>
              </a:rPr>
              <a:t>Seventh Outline Level</a:t>
            </a:r>
          </a:p>
        </p:txBody>
      </p:sp>
      <p:sp>
        <p:nvSpPr>
          <p:cNvPr id="3" name="PlaceHolder 3"/>
          <p:cNvSpPr>
            <a:spLocks noGrp="1"/>
          </p:cNvSpPr>
          <p:nvPr>
            <p:ph type="dt"/>
          </p:nvPr>
        </p:nvSpPr>
        <p:spPr>
          <a:xfrm>
            <a:off x="504000" y="5164920"/>
            <a:ext cx="2348280" cy="390600"/>
          </a:xfrm>
          <a:prstGeom prst="rect">
            <a:avLst/>
          </a:prstGeom>
        </p:spPr>
        <p:txBody>
          <a:bodyPr lIns="0" tIns="0" rIns="0" bIns="0"/>
          <a:lstStyle/>
          <a:p>
            <a:endParaRPr lang="en-US" sz="1400" b="0" strike="noStrike" spc="-1" dirty="0">
              <a:solidFill>
                <a:srgbClr val="000000"/>
              </a:solidFill>
              <a:uFill>
                <a:solidFill>
                  <a:srgbClr val="FFFFFF"/>
                </a:solidFill>
              </a:uFill>
              <a:latin typeface="Arial"/>
            </a:endParaRPr>
          </a:p>
        </p:txBody>
      </p:sp>
      <p:sp>
        <p:nvSpPr>
          <p:cNvPr id="4" name="PlaceHolder 4"/>
          <p:cNvSpPr>
            <a:spLocks noGrp="1"/>
          </p:cNvSpPr>
          <p:nvPr>
            <p:ph type="ftr"/>
          </p:nvPr>
        </p:nvSpPr>
        <p:spPr>
          <a:xfrm>
            <a:off x="3447000" y="5164920"/>
            <a:ext cx="3195000" cy="390600"/>
          </a:xfrm>
          <a:prstGeom prst="rect">
            <a:avLst/>
          </a:prstGeom>
        </p:spPr>
        <p:txBody>
          <a:bodyPr lIns="0" tIns="0" rIns="0" bIns="0"/>
          <a:lstStyle/>
          <a:p>
            <a:pPr algn="ctr"/>
            <a:endParaRPr lang="en-US" sz="1400" b="0" strike="noStrike" spc="-1" dirty="0">
              <a:solidFill>
                <a:srgbClr val="000000"/>
              </a:solidFill>
              <a:uFill>
                <a:solidFill>
                  <a:srgbClr val="FFFFFF"/>
                </a:solidFill>
              </a:uFill>
              <a:latin typeface="Arial"/>
            </a:endParaRPr>
          </a:p>
        </p:txBody>
      </p:sp>
      <p:sp>
        <p:nvSpPr>
          <p:cNvPr id="5" name="PlaceHolder 5"/>
          <p:cNvSpPr>
            <a:spLocks noGrp="1"/>
          </p:cNvSpPr>
          <p:nvPr>
            <p:ph type="sldNum"/>
          </p:nvPr>
        </p:nvSpPr>
        <p:spPr>
          <a:xfrm>
            <a:off x="7885723" y="216000"/>
            <a:ext cx="2008554" cy="936000"/>
          </a:xfrm>
          <a:prstGeom prst="rect">
            <a:avLst/>
          </a:prstGeom>
        </p:spPr>
        <p:txBody>
          <a:bodyPr lIns="0" tIns="0" rIns="0" bIns="0"/>
          <a:lstStyle>
            <a:lvl1pPr algn="r">
              <a:defRPr/>
            </a:lvl1pPr>
          </a:lstStyle>
          <a:p>
            <a:fld id="{E8E899A7-7C8F-4151-8517-E68C92CAD95A}" type="slidenum">
              <a:rPr lang="en-US" sz="1400" spc="-1" smtClean="0">
                <a:solidFill>
                  <a:srgbClr val="000000"/>
                </a:solidFill>
                <a:uFill>
                  <a:solidFill>
                    <a:srgbClr val="FFFFFF"/>
                  </a:solidFill>
                </a:uFill>
              </a:rPr>
              <a:pPr/>
              <a:t>‹#›</a:t>
            </a:fld>
            <a:endParaRPr lang="en-US" sz="1400" spc="-1" dirty="0">
              <a:solidFill>
                <a:srgbClr val="000000"/>
              </a:solidFill>
              <a:uFill>
                <a:solidFill>
                  <a:srgbClr val="FFFFFF"/>
                </a:solidFill>
              </a:u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2"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commons.wikimedia.org/wiki/File:PrimAlgDemo.gif" TargetMode="External"/><Relationship Id="rId13" Type="http://schemas.openxmlformats.org/officeDocument/2006/relationships/hyperlink" Target="https://www.cs.unm.edu/~moret/mst.ps" TargetMode="External"/><Relationship Id="rId18" Type="http://schemas.openxmlformats.org/officeDocument/2006/relationships/hyperlink" Target="https://www.cc.gatech.edu/~bader/papers/MST-JPDC.pdf" TargetMode="External"/><Relationship Id="rId3" Type="http://schemas.openxmlformats.org/officeDocument/2006/relationships/hyperlink" Target="http://www.geeksforgeeks.org/applications-of-minimum-spanning-tree/" TargetMode="External"/><Relationship Id="rId21" Type="http://schemas.openxmlformats.org/officeDocument/2006/relationships/hyperlink" Target="https://archive.org/details/oeloglogvalgorit691yaoa" TargetMode="External"/><Relationship Id="rId7" Type="http://schemas.openxmlformats.org/officeDocument/2006/relationships/hyperlink" Target="https://www.wired.com/2013/01/traveling-salesman-problem/" TargetMode="External"/><Relationship Id="rId12" Type="http://schemas.openxmlformats.org/officeDocument/2006/relationships/hyperlink" Target="http://www.boost.org/doc/libs/1_59_0/libs/graph/doc/graph_theory_review.html" TargetMode="External"/><Relationship Id="rId17" Type="http://schemas.openxmlformats.org/officeDocument/2006/relationships/hyperlink" Target="http://algo2.iti.kit.edu/documents/algo1-2014/alenex09filterkruskal.pdf" TargetMode="External"/><Relationship Id="rId2" Type="http://schemas.openxmlformats.org/officeDocument/2006/relationships/hyperlink" Target="https://stackoverflow.com/questions/8025342/undirected-graph-conversion-to-tree" TargetMode="External"/><Relationship Id="rId16" Type="http://schemas.openxmlformats.org/officeDocument/2006/relationships/hyperlink" Target="http://ac.els-cdn.com/0167642383900114/1-s2.0-0167642383900114-main.pdf?_tid=f200c8f4-425b-11e7-95d3-00000aab0f27&amp;acdnat=1495835012_236fc24bc29774a56e01a8ba89a593ea" TargetMode="External"/><Relationship Id="rId20" Type="http://schemas.openxmlformats.org/officeDocument/2006/relationships/hyperlink" Target="http://ac.els-cdn.com/S1877050916316325/1-s2.0-S1877050916316325-main.pdf?_tid=c3b1986e-464a-11e7-9cef-00000aacb35e&amp;acdnat=1496267438_7e5a27fcc1cb7355a9d540720f4c7c73" TargetMode="External"/><Relationship Id="rId1" Type="http://schemas.openxmlformats.org/officeDocument/2006/relationships/slideLayout" Target="../slideLayouts/slideLayout3.xml"/><Relationship Id="rId6" Type="http://schemas.openxmlformats.org/officeDocument/2006/relationships/hyperlink" Target="http://www.pnas.org/content/104/22/9404/F2.expansion.html" TargetMode="External"/><Relationship Id="rId11" Type="http://schemas.openxmlformats.org/officeDocument/2006/relationships/hyperlink" Target="https://upload.wikimedia.org/wikipedia/commons/c/cd/Boost.png" TargetMode="External"/><Relationship Id="rId5" Type="http://schemas.openxmlformats.org/officeDocument/2006/relationships/hyperlink" Target="http://cs-pages.blogspot.com/2011/10/what-is-real-world-scenario-where.html" TargetMode="External"/><Relationship Id="rId15" Type="http://schemas.openxmlformats.org/officeDocument/2006/relationships/hyperlink" Target="https://www.cs.princeton.edu/courses/archive/fall03/cs528/handouts/fibonacci%20heaps.pdf" TargetMode="External"/><Relationship Id="rId10" Type="http://schemas.openxmlformats.org/officeDocument/2006/relationships/hyperlink" Target="https://commons.wikimedia.org/wiki/File:Boruvka's_algorithm_(Sollin's_algorithm)_Anim.gif" TargetMode="External"/><Relationship Id="rId19" Type="http://schemas.openxmlformats.org/officeDocument/2006/relationships/hyperlink" Target="http://leeds-faculty.colorado.edu/glover/221%20-%20An_in-depth_empirical_investigation_of_non-greedy_approaches_to_the_MST.pdf" TargetMode="External"/><Relationship Id="rId4" Type="http://schemas.openxmlformats.org/officeDocument/2006/relationships/hyperlink" Target="https://www.researchgate.net/figure/236240895_fig2_Fig-2-Minimum-spanning-tree-of-46-mitochondrial-DNA-haplotypes-of-Ctenomys-talarum-is" TargetMode="External"/><Relationship Id="rId9" Type="http://schemas.openxmlformats.org/officeDocument/2006/relationships/hyperlink" Target="https://commons.wikimedia.org/wiki/File:KruskalDemo.gif" TargetMode="External"/><Relationship Id="rId14" Type="http://schemas.openxmlformats.org/officeDocument/2006/relationships/hyperlink" Target="http://www.cs.princeton.edu/~wayne/cs423/lectures/fibonacci-4up.pdf" TargetMode="External"/><Relationship Id="rId22" Type="http://schemas.openxmlformats.org/officeDocument/2006/relationships/hyperlink" Target="https://pdfs.semanticscholar.org/2574/a87cb4e36d0bf8994ce2bf02243a5eefb278.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504000" y="177840"/>
            <a:ext cx="7020000" cy="1012680"/>
          </a:xfrm>
          <a:prstGeom prst="rect">
            <a:avLst/>
          </a:prstGeom>
          <a:noFill/>
          <a:ln>
            <a:noFill/>
          </a:ln>
        </p:spPr>
        <p:txBody>
          <a:bodyPr lIns="0" tIns="0" rIns="0" bIns="0" anchor="ctr"/>
          <a:lstStyle/>
          <a:p>
            <a:r>
              <a:rPr lang="en-US" sz="3200" b="0" strike="noStrike" spc="-1" dirty="0">
                <a:solidFill>
                  <a:srgbClr val="FFFFFF"/>
                </a:solidFill>
                <a:uFill>
                  <a:solidFill>
                    <a:srgbClr val="FFFFFF"/>
                  </a:solidFill>
                </a:uFill>
                <a:latin typeface="Arial"/>
              </a:rPr>
              <a:t>Minimum </a:t>
            </a:r>
            <a:r>
              <a:rPr lang="en-US" sz="3200" spc="-1" dirty="0">
                <a:solidFill>
                  <a:srgbClr val="FFFFFF"/>
                </a:solidFill>
                <a:uFill>
                  <a:solidFill>
                    <a:srgbClr val="FFFFFF"/>
                  </a:solidFill>
                </a:uFill>
                <a:latin typeface="Arial"/>
              </a:rPr>
              <a:t>Spanning</a:t>
            </a:r>
            <a:r>
              <a:rPr lang="en-US" sz="3200" b="0" strike="noStrike" spc="-1" dirty="0">
                <a:solidFill>
                  <a:srgbClr val="FFFFFF"/>
                </a:solidFill>
                <a:uFill>
                  <a:solidFill>
                    <a:srgbClr val="FFFFFF"/>
                  </a:solidFill>
                </a:uFill>
                <a:latin typeface="Arial"/>
              </a:rPr>
              <a:t> </a:t>
            </a:r>
            <a:r>
              <a:rPr lang="en-US" sz="3200" spc="-1" dirty="0">
                <a:solidFill>
                  <a:srgbClr val="FFFFFF"/>
                </a:solidFill>
                <a:uFill>
                  <a:solidFill>
                    <a:srgbClr val="FFFFFF"/>
                  </a:solidFill>
                </a:uFill>
                <a:latin typeface="Arial"/>
              </a:rPr>
              <a:t>Tree</a:t>
            </a:r>
            <a:r>
              <a:rPr lang="en-US" sz="3200" b="0" strike="noStrike" spc="-1" dirty="0">
                <a:solidFill>
                  <a:srgbClr val="FFFFFF"/>
                </a:solidFill>
                <a:uFill>
                  <a:solidFill>
                    <a:srgbClr val="FFFFFF"/>
                  </a:solidFill>
                </a:uFill>
                <a:latin typeface="Arial"/>
              </a:rPr>
              <a:t> </a:t>
            </a:r>
            <a:r>
              <a:rPr lang="en-US" sz="3200" spc="-1" dirty="0">
                <a:solidFill>
                  <a:srgbClr val="FFFFFF"/>
                </a:solidFill>
                <a:uFill>
                  <a:solidFill>
                    <a:srgbClr val="FFFFFF"/>
                  </a:solidFill>
                </a:uFill>
                <a:latin typeface="Arial"/>
              </a:rPr>
              <a:t>Optimizations</a:t>
            </a:r>
            <a:endParaRPr lang="en-US" sz="3200" b="0" strike="noStrike" spc="-1" dirty="0">
              <a:solidFill>
                <a:srgbClr val="FFFFFF"/>
              </a:solidFill>
              <a:uFill>
                <a:solidFill>
                  <a:srgbClr val="FFFFFF"/>
                </a:solidFill>
              </a:uFill>
              <a:latin typeface="Arial"/>
            </a:endParaRPr>
          </a:p>
        </p:txBody>
      </p:sp>
      <p:sp>
        <p:nvSpPr>
          <p:cNvPr id="43" name="TextShape 2"/>
          <p:cNvSpPr txBox="1"/>
          <p:nvPr/>
        </p:nvSpPr>
        <p:spPr>
          <a:xfrm>
            <a:off x="504000" y="1368000"/>
            <a:ext cx="9072000" cy="3288240"/>
          </a:xfrm>
          <a:prstGeom prst="rect">
            <a:avLst/>
          </a:prstGeom>
          <a:noFill/>
          <a:ln>
            <a:noFill/>
          </a:ln>
        </p:spPr>
        <p:txBody>
          <a:bodyPr lIns="0" tIns="0" rIns="0" bIns="0" anchor="ctr"/>
          <a:lstStyle/>
          <a:p>
            <a:pPr algn="ctr"/>
            <a:r>
              <a:rPr lang="en-US" sz="3200" b="0" strike="noStrike" spc="-1" dirty="0">
                <a:solidFill>
                  <a:srgbClr val="000000"/>
                </a:solidFill>
                <a:uFill>
                  <a:solidFill>
                    <a:srgbClr val="FFFFFF"/>
                  </a:solidFill>
                </a:uFill>
                <a:latin typeface="Arial"/>
              </a:rPr>
              <a:t>Randy Cornell </a:t>
            </a:r>
          </a:p>
          <a:p>
            <a:pPr algn="ctr"/>
            <a:r>
              <a:rPr lang="en-US" sz="3200" spc="-1" dirty="0">
                <a:solidFill>
                  <a:srgbClr val="000000"/>
                </a:solidFill>
                <a:uFill>
                  <a:solidFill>
                    <a:srgbClr val="FFFFFF"/>
                  </a:solidFill>
                </a:uFill>
                <a:latin typeface="Arial"/>
              </a:rPr>
              <a:t>Advised by: </a:t>
            </a:r>
            <a:r>
              <a:rPr lang="en-US" sz="3200" b="0" strike="noStrike" spc="-1" dirty="0">
                <a:solidFill>
                  <a:srgbClr val="000000"/>
                </a:solidFill>
                <a:uFill>
                  <a:solidFill>
                    <a:srgbClr val="FFFFFF"/>
                  </a:solidFill>
                </a:uFill>
                <a:latin typeface="Arial"/>
              </a:rPr>
              <a:t>Martin Burtscher</a:t>
            </a:r>
            <a:endParaRPr lang="en-US" sz="3200" b="0" strike="noStrike" dirty="0">
              <a:solidFill>
                <a:srgbClr val="000000"/>
              </a:solidFill>
              <a:latin typeface="Arial"/>
              <a:cs typeface="Arial"/>
            </a:endParaRPr>
          </a:p>
          <a:p>
            <a:pPr algn="ctr"/>
            <a:r>
              <a:rPr lang="en-US" sz="3200" b="0" strike="noStrike" spc="-1" dirty="0">
                <a:solidFill>
                  <a:srgbClr val="000000"/>
                </a:solidFill>
                <a:uFill>
                  <a:solidFill>
                    <a:srgbClr val="FFFFFF"/>
                  </a:solidFill>
                </a:uFill>
                <a:latin typeface="Arial"/>
              </a:rPr>
              <a:t>Department of Computer Science</a:t>
            </a:r>
          </a:p>
          <a:p>
            <a:pPr algn="ctr"/>
            <a:endParaRPr lang="en-US" sz="3200" spc="-1" dirty="0">
              <a:solidFill>
                <a:srgbClr val="000000"/>
              </a:solidFill>
              <a:uFill>
                <a:solidFill>
                  <a:srgbClr val="FFFFFF"/>
                </a:solidFill>
              </a:uFill>
              <a:latin typeface="Arial"/>
            </a:endParaRPr>
          </a:p>
          <a:p>
            <a:pPr algn="ctr"/>
            <a:r>
              <a:rPr lang="en-US" sz="3200" b="0" strike="noStrike" spc="-1" dirty="0">
                <a:solidFill>
                  <a:srgbClr val="000000"/>
                </a:solidFill>
                <a:uFill>
                  <a:solidFill>
                    <a:srgbClr val="FFFFFF"/>
                  </a:solidFill>
                </a:uFill>
                <a:latin typeface="Arial"/>
              </a:rPr>
              <a:t>CS 4299: Undergraduate Research </a:t>
            </a:r>
          </a:p>
        </p:txBody>
      </p:sp>
      <p:pic>
        <p:nvPicPr>
          <p:cNvPr id="44" name="Picture 43"/>
          <p:cNvPicPr/>
          <p:nvPr/>
        </p:nvPicPr>
        <p:blipFill>
          <a:blip r:embed="rId3"/>
          <a:stretch/>
        </p:blipFill>
        <p:spPr>
          <a:xfrm>
            <a:off x="176340" y="4564800"/>
            <a:ext cx="1650060" cy="948593"/>
          </a:xfrm>
          <a:prstGeom prst="rect">
            <a:avLst/>
          </a:prstGeom>
          <a:ln>
            <a:noFill/>
          </a:ln>
        </p:spPr>
      </p:pic>
      <p:sp>
        <p:nvSpPr>
          <p:cNvPr id="2" name="Slide Number Placeholder 1"/>
          <p:cNvSpPr>
            <a:spLocks noGrp="1"/>
          </p:cNvSpPr>
          <p:nvPr>
            <p:ph type="sldNum" idx="12"/>
          </p:nvPr>
        </p:nvSpPr>
        <p:spPr/>
        <p:txBody>
          <a:bodyPr/>
          <a:lstStyle/>
          <a:p>
            <a:fld id="{E8E899A7-7C8F-4151-8517-E68C92CAD95A}" type="slidenum">
              <a:rPr lang="en-US" sz="1400" spc="-1" smtClean="0">
                <a:solidFill>
                  <a:srgbClr val="000000"/>
                </a:solidFill>
                <a:uFill>
                  <a:solidFill>
                    <a:srgbClr val="FFFFFF"/>
                  </a:solidFill>
                </a:uFill>
              </a:rPr>
              <a:pPr/>
              <a:t>1</a:t>
            </a:fld>
            <a:endParaRPr lang="en-US" sz="1400" spc="-1" dirty="0">
              <a:solidFill>
                <a:srgbClr val="000000"/>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Shape 1"/>
          <p:cNvSpPr txBox="1"/>
          <p:nvPr/>
        </p:nvSpPr>
        <p:spPr>
          <a:xfrm>
            <a:off x="504000" y="216000"/>
            <a:ext cx="7020000" cy="936000"/>
          </a:xfrm>
          <a:prstGeom prst="rect">
            <a:avLst/>
          </a:prstGeom>
          <a:noFill/>
          <a:ln>
            <a:noFill/>
          </a:ln>
        </p:spPr>
        <p:txBody>
          <a:bodyPr lIns="0" tIns="0" rIns="0" bIns="0" anchor="ctr"/>
          <a:lstStyle/>
          <a:p>
            <a:pPr lvl="0"/>
            <a:r>
              <a:rPr lang="en-US" sz="3570" spc="-1" dirty="0">
                <a:solidFill>
                  <a:srgbClr val="FFFFFF"/>
                </a:solidFill>
                <a:uFill>
                  <a:solidFill>
                    <a:srgbClr val="FFFFFF"/>
                  </a:solidFill>
                </a:uFill>
              </a:rPr>
              <a:t>Our Approaches: Skipping Edges</a:t>
            </a:r>
            <a:endParaRPr kumimoji="0" lang="en-US" sz="3570" b="0" i="0" u="none" strike="noStrike" kern="1200" cap="none" spc="-1" normalizeH="0" baseline="0" noProof="0" dirty="0">
              <a:ln>
                <a:noFill/>
              </a:ln>
              <a:solidFill>
                <a:srgbClr val="FFFFFF"/>
              </a:solidFill>
              <a:effectLst/>
              <a:uLnTx/>
              <a:uFill>
                <a:solidFill>
                  <a:srgbClr val="FFFFFF"/>
                </a:solidFill>
              </a:uFill>
              <a:latin typeface="Arial"/>
            </a:endParaRPr>
          </a:p>
        </p:txBody>
      </p:sp>
      <p:sp>
        <p:nvSpPr>
          <p:cNvPr id="78" name="TextShape 2"/>
          <p:cNvSpPr txBox="1"/>
          <p:nvPr/>
        </p:nvSpPr>
        <p:spPr>
          <a:xfrm>
            <a:off x="504000" y="1368000"/>
            <a:ext cx="4426920" cy="3288240"/>
          </a:xfrm>
          <a:prstGeom prst="rect">
            <a:avLst/>
          </a:prstGeom>
          <a:noFill/>
          <a:ln>
            <a:noFill/>
          </a:ln>
        </p:spPr>
        <p:txBody>
          <a:bodyPr lIns="0" tIns="0" rIns="0" bIns="0" anchor="t">
            <a:normAutofit fontScale="85000" lnSpcReduction="10000"/>
          </a:bodyPr>
          <a:lstStyle/>
          <a:p>
            <a:pPr marL="431800" lvl="0"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rPr>
              <a:t>With Boruvka you can determine that certain edges cannot be in the MST</a:t>
            </a:r>
            <a:endParaRPr lang="en-US" dirty="0"/>
          </a:p>
          <a:p>
            <a:pPr marL="889000" lvl="1"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rPr>
              <a:t>The edge creates a cycle</a:t>
            </a:r>
            <a:endParaRPr lang="en-US" sz="2600" dirty="0">
              <a:solidFill>
                <a:srgbClr val="000000"/>
              </a:solidFill>
              <a:cs typeface="Arial"/>
            </a:endParaRPr>
          </a:p>
          <a:p>
            <a:pPr marL="889000" lvl="1"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rPr>
              <a:t>The non-lightest edge connecting the same trees </a:t>
            </a:r>
            <a:endParaRPr lang="en-US" sz="2600" dirty="0">
              <a:solidFill>
                <a:srgbClr val="000000"/>
              </a:solidFill>
              <a:cs typeface="Arial"/>
            </a:endParaRPr>
          </a:p>
          <a:p>
            <a:pPr marL="431800"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rPr>
              <a:t>You can also determine the same thing about nodes as well</a:t>
            </a:r>
            <a:endParaRPr lang="en-US" sz="2600" dirty="0">
              <a:solidFill>
                <a:srgbClr val="000000"/>
              </a:solidFill>
              <a:cs typeface="Arial"/>
            </a:endParaRPr>
          </a:p>
          <a:p>
            <a:pPr marL="889000" lvl="1"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rPr>
              <a:t>If there are no viable edges</a:t>
            </a:r>
            <a:endParaRPr lang="en-US" sz="2600" dirty="0">
              <a:solidFill>
                <a:srgbClr val="000000"/>
              </a:solidFill>
              <a:cs typeface="Arial"/>
            </a:endParaRPr>
          </a:p>
        </p:txBody>
      </p:sp>
      <p:sp>
        <p:nvSpPr>
          <p:cNvPr id="6" name="TextShape 3"/>
          <p:cNvSpPr txBox="1"/>
          <p:nvPr/>
        </p:nvSpPr>
        <p:spPr>
          <a:xfrm>
            <a:off x="6351468" y="1350360"/>
            <a:ext cx="2692943" cy="261000"/>
          </a:xfrm>
          <a:prstGeom prst="rect">
            <a:avLst/>
          </a:prstGeom>
          <a:noFill/>
          <a:ln>
            <a:noFill/>
          </a:ln>
        </p:spPr>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1" normalizeH="0" baseline="0" noProof="0" dirty="0">
                <a:ln>
                  <a:noFill/>
                </a:ln>
                <a:solidFill>
                  <a:srgbClr val="000000"/>
                </a:solidFill>
                <a:effectLst/>
                <a:uLnTx/>
                <a:uFill>
                  <a:solidFill>
                    <a:srgbClr val="FFFFFF"/>
                  </a:solidFill>
                </a:uFill>
                <a:latin typeface="Arial"/>
              </a:rPr>
              <a:t>Different Cases with Skipping Edges</a:t>
            </a:r>
            <a:endParaRPr kumimoji="0" lang="en-US" sz="1200" b="0" i="0" u="none" strike="noStrike" kern="1200" cap="none" spc="-1" normalizeH="0" baseline="0" noProof="0" dirty="0">
              <a:ln>
                <a:noFill/>
              </a:ln>
              <a:solidFill>
                <a:srgbClr val="000000"/>
              </a:solidFill>
              <a:effectLst/>
              <a:uLnTx/>
              <a:uFill>
                <a:solidFill>
                  <a:srgbClr val="FFFFFF"/>
                </a:solidFill>
              </a:uFill>
              <a:latin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569" y="1933545"/>
            <a:ext cx="2874911" cy="323493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568" y="1666955"/>
            <a:ext cx="3036831" cy="350322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9568" y="1647904"/>
            <a:ext cx="3060604" cy="353064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857" y="1590753"/>
            <a:ext cx="3145135" cy="362815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3723" y="1921822"/>
            <a:ext cx="2886069" cy="3247492"/>
          </a:xfrm>
          <a:prstGeom prst="rect">
            <a:avLst/>
          </a:prstGeom>
        </p:spPr>
      </p:pic>
      <p:sp>
        <p:nvSpPr>
          <p:cNvPr id="10" name="Rectangle 9"/>
          <p:cNvSpPr/>
          <p:nvPr/>
        </p:nvSpPr>
        <p:spPr>
          <a:xfrm>
            <a:off x="8075364" y="374573"/>
            <a:ext cx="1465243" cy="683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10</a:t>
            </a:fld>
            <a:endParaRPr lang="en-US"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053419232"/>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504000" y="216000"/>
            <a:ext cx="7020000" cy="936000"/>
          </a:xfrm>
          <a:prstGeom prst="rect">
            <a:avLst/>
          </a:prstGeom>
          <a:noFill/>
          <a:ln>
            <a:noFill/>
          </a:ln>
        </p:spPr>
        <p:txBody>
          <a:bodyPr lIns="0" tIns="0" rIns="0" bIns="0" anchor="ctr"/>
          <a:lstStyle/>
          <a:p>
            <a:r>
              <a:rPr lang="en-US" sz="3570" b="0" strike="noStrike" spc="-1" dirty="0">
                <a:solidFill>
                  <a:srgbClr val="FFFFFF"/>
                </a:solidFill>
                <a:uFill>
                  <a:solidFill>
                    <a:srgbClr val="FFFFFF"/>
                  </a:solidFill>
                </a:uFill>
                <a:latin typeface="Arial"/>
              </a:rPr>
              <a:t>Input Graphs: Edge &amp; Nodes</a:t>
            </a:r>
          </a:p>
        </p:txBody>
      </p:sp>
      <p:graphicFrame>
        <p:nvGraphicFramePr>
          <p:cNvPr id="88" name="Chart 87"/>
          <p:cNvGraphicFramePr/>
          <p:nvPr/>
        </p:nvGraphicFramePr>
        <p:xfrm>
          <a:off x="340560" y="1371600"/>
          <a:ext cx="9332640" cy="412596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11</a:t>
            </a:fld>
            <a:endParaRPr lang="en-US"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EDAD9978-3A8B-4234-B515-9A1419BD4473}"/>
              </a:ext>
            </a:extLst>
          </p:cNvPr>
          <p:cNvGraphicFramePr>
            <a:graphicFrameLocks/>
          </p:cNvGraphicFramePr>
          <p:nvPr>
            <p:extLst>
              <p:ext uri="{D42A27DB-BD31-4B8C-83A1-F6EECF244321}">
                <p14:modId xmlns:p14="http://schemas.microsoft.com/office/powerpoint/2010/main" val="714299537"/>
              </p:ext>
            </p:extLst>
          </p:nvPr>
        </p:nvGraphicFramePr>
        <p:xfrm>
          <a:off x="340560" y="1371600"/>
          <a:ext cx="9332640" cy="41259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3600" spc="-1" dirty="0">
                <a:solidFill>
                  <a:srgbClr val="FFFFFF"/>
                </a:solidFill>
                <a:uFill>
                  <a:solidFill>
                    <a:srgbClr val="FFFFFF"/>
                  </a:solidFill>
                </a:uFill>
              </a:rPr>
              <a:t>Input Graphs: Degree Distribution</a:t>
            </a:r>
            <a:endParaRPr lang="en-US" sz="3600" dirty="0"/>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12</a:t>
            </a:fld>
            <a:endParaRPr lang="en-US"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33500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504000" y="216000"/>
            <a:ext cx="7020000" cy="936000"/>
          </a:xfrm>
          <a:prstGeom prst="rect">
            <a:avLst/>
          </a:prstGeom>
          <a:noFill/>
          <a:ln>
            <a:noFill/>
          </a:ln>
        </p:spPr>
        <p:txBody>
          <a:bodyPr lIns="0" tIns="0" rIns="0" bIns="0" anchor="ctr"/>
          <a:lstStyle/>
          <a:p>
            <a:pPr marL="216000" lvl="1">
              <a:buClr>
                <a:srgbClr val="000000"/>
              </a:buClr>
              <a:buSzPct val="45000"/>
            </a:pPr>
            <a:r>
              <a:rPr lang="en-US" sz="3570" spc="-1" dirty="0">
                <a:solidFill>
                  <a:srgbClr val="FFFFFF"/>
                </a:solidFill>
                <a:uFill>
                  <a:solidFill>
                    <a:srgbClr val="FFFFFF"/>
                  </a:solidFill>
                </a:uFill>
              </a:rPr>
              <a:t>ECL Codes Comparison</a:t>
            </a:r>
          </a:p>
        </p:txBody>
      </p:sp>
      <p:sp>
        <p:nvSpPr>
          <p:cNvPr id="81" name="TextShape 2"/>
          <p:cNvSpPr txBox="1"/>
          <p:nvPr/>
        </p:nvSpPr>
        <p:spPr>
          <a:xfrm>
            <a:off x="504000" y="1375620"/>
            <a:ext cx="2921040" cy="3295440"/>
          </a:xfrm>
          <a:prstGeom prst="rect">
            <a:avLst/>
          </a:prstGeom>
          <a:noFill/>
          <a:ln>
            <a:noFill/>
          </a:ln>
        </p:spPr>
        <p:txBody>
          <a:bodyPr lIns="0" tIns="0" rIns="0" bIns="0">
            <a:normAutofit fontScale="92500" lnSpcReduction="10000"/>
          </a:bodyPr>
          <a:lstStyle/>
          <a:p>
            <a:pPr marL="432000" marR="0" lvl="0" indent="-324000" algn="l" defTabSz="914400" rtl="0" eaLnBrk="1" fontAlgn="auto" latinLnBrk="0" hangingPunct="1">
              <a:lnSpc>
                <a:spcPct val="100000"/>
              </a:lnSpc>
              <a:spcBef>
                <a:spcPts val="0"/>
              </a:spcBef>
              <a:spcAft>
                <a:spcPts val="1148"/>
              </a:spcAft>
              <a:buClr>
                <a:srgbClr val="000000"/>
              </a:buClr>
              <a:buSzPct val="45000"/>
              <a:buFont typeface="Wingdings" charset="2"/>
              <a:buChar char=""/>
              <a:tabLst/>
              <a:defRPr/>
            </a:pPr>
            <a:r>
              <a:rPr kumimoji="0" lang="en-US" sz="2600" b="0" i="0" u="none" strike="noStrike" kern="1200" cap="none" spc="-1" normalizeH="0" baseline="0" noProof="0" dirty="0">
                <a:ln>
                  <a:noFill/>
                </a:ln>
                <a:solidFill>
                  <a:srgbClr val="000000"/>
                </a:solidFill>
                <a:effectLst/>
                <a:uLnTx/>
                <a:uFill>
                  <a:solidFill>
                    <a:srgbClr val="FFFFFF"/>
                  </a:solidFill>
                </a:uFill>
                <a:latin typeface="Arial"/>
              </a:rPr>
              <a:t>Serial Version</a:t>
            </a:r>
          </a:p>
          <a:p>
            <a:pPr lvl="1"/>
            <a:r>
              <a:rPr lang="en-US" dirty="0"/>
              <a:t>Boruvka</a:t>
            </a:r>
          </a:p>
          <a:p>
            <a:pPr lvl="2"/>
            <a:r>
              <a:rPr lang="en-US" dirty="0"/>
              <a:t>Baseline</a:t>
            </a:r>
          </a:p>
          <a:p>
            <a:pPr lvl="2"/>
            <a:r>
              <a:rPr lang="en-US" dirty="0"/>
              <a:t>Edge Skipping</a:t>
            </a:r>
          </a:p>
          <a:p>
            <a:pPr lvl="2"/>
            <a:r>
              <a:rPr lang="en-US" dirty="0"/>
              <a:t>Linked List Removal</a:t>
            </a:r>
          </a:p>
          <a:p>
            <a:pPr lvl="1"/>
            <a:r>
              <a:rPr lang="en-US" dirty="0"/>
              <a:t>Kruskal</a:t>
            </a:r>
          </a:p>
          <a:p>
            <a:pPr lvl="2"/>
            <a:r>
              <a:rPr lang="en-US" dirty="0"/>
              <a:t>Baseline</a:t>
            </a:r>
          </a:p>
          <a:p>
            <a:pPr lvl="2"/>
            <a:r>
              <a:rPr lang="en-US" dirty="0"/>
              <a:t>Bucket Sorting</a:t>
            </a:r>
          </a:p>
          <a:p>
            <a:pPr lvl="2"/>
            <a:r>
              <a:rPr lang="en-US" dirty="0"/>
              <a:t>Linked List Removal</a:t>
            </a:r>
          </a:p>
          <a:p>
            <a:pPr lvl="1"/>
            <a:r>
              <a:rPr lang="en-US" dirty="0"/>
              <a:t>Prim</a:t>
            </a:r>
          </a:p>
          <a:p>
            <a:pPr lvl="2"/>
            <a:r>
              <a:rPr lang="en-US" dirty="0"/>
              <a:t>Edge based</a:t>
            </a:r>
          </a:p>
          <a:p>
            <a:pPr lvl="2"/>
            <a:r>
              <a:rPr lang="en-US" dirty="0"/>
              <a:t>Node based</a:t>
            </a:r>
            <a:r>
              <a:rPr kumimoji="0" lang="en-US" sz="2280" b="0" i="0" u="none" strike="noStrike" kern="1200" cap="none" spc="-1" normalizeH="0" baseline="0" noProof="0" dirty="0">
                <a:ln>
                  <a:noFill/>
                </a:ln>
                <a:solidFill>
                  <a:srgbClr val="000000"/>
                </a:solidFill>
                <a:effectLst/>
                <a:uLnTx/>
                <a:uFill>
                  <a:solidFill>
                    <a:srgbClr val="FFFFFF"/>
                  </a:solidFill>
                </a:uFill>
                <a:latin typeface="Arial"/>
              </a:rPr>
              <a:t> </a:t>
            </a:r>
          </a:p>
        </p:txBody>
      </p:sp>
      <p:sp>
        <p:nvSpPr>
          <p:cNvPr id="82" name="TextShape 3"/>
          <p:cNvSpPr txBox="1"/>
          <p:nvPr/>
        </p:nvSpPr>
        <p:spPr>
          <a:xfrm>
            <a:off x="3571560" y="1368000"/>
            <a:ext cx="2921040" cy="3295440"/>
          </a:xfrm>
          <a:prstGeom prst="rect">
            <a:avLst/>
          </a:prstGeom>
          <a:noFill/>
          <a:ln>
            <a:noFill/>
          </a:ln>
        </p:spPr>
        <p:txBody>
          <a:bodyPr lIns="0" tIns="0" rIns="0" bIns="0">
            <a:normAutofit/>
          </a:bodyPr>
          <a:lstStyle/>
          <a:p>
            <a:pPr marL="432000" marR="0" lvl="0" indent="-324000" algn="l" defTabSz="914400" rtl="0" eaLnBrk="1" fontAlgn="auto" latinLnBrk="0" hangingPunct="1">
              <a:lnSpc>
                <a:spcPct val="100000"/>
              </a:lnSpc>
              <a:spcBef>
                <a:spcPts val="0"/>
              </a:spcBef>
              <a:spcAft>
                <a:spcPts val="1148"/>
              </a:spcAft>
              <a:buClr>
                <a:srgbClr val="000000"/>
              </a:buClr>
              <a:buSzPct val="45000"/>
              <a:buFont typeface="Wingdings" charset="2"/>
              <a:buChar char=""/>
              <a:tabLst/>
              <a:defRPr/>
            </a:pPr>
            <a:r>
              <a:rPr kumimoji="0" lang="en-US" sz="2600" b="0" i="0" u="none" strike="noStrike" kern="1200" cap="none" spc="-1" normalizeH="0" baseline="0" noProof="0" dirty="0">
                <a:ln>
                  <a:noFill/>
                </a:ln>
                <a:solidFill>
                  <a:srgbClr val="000000"/>
                </a:solidFill>
                <a:effectLst/>
                <a:uLnTx/>
                <a:uFill>
                  <a:solidFill>
                    <a:srgbClr val="FFFFFF"/>
                  </a:solidFill>
                </a:uFill>
                <a:latin typeface="Arial"/>
              </a:rPr>
              <a:t>OpenMP</a:t>
            </a:r>
          </a:p>
          <a:p>
            <a:pPr marL="540000" marR="0" lvl="1" algn="l" defTabSz="914400" rtl="0" eaLnBrk="1" fontAlgn="auto" latinLnBrk="0" hangingPunct="1">
              <a:lnSpc>
                <a:spcPct val="100000"/>
              </a:lnSpc>
              <a:spcBef>
                <a:spcPts val="0"/>
              </a:spcBef>
              <a:spcAft>
                <a:spcPts val="918"/>
              </a:spcAft>
              <a:buClr>
                <a:srgbClr val="000000"/>
              </a:buClr>
              <a:buSzPct val="75000"/>
              <a:tabLst/>
              <a:defRPr/>
            </a:pPr>
            <a:r>
              <a:rPr kumimoji="0" lang="en-US" sz="1700" b="0" i="0" u="none" strike="noStrike" kern="1200" cap="none" spc="-1" normalizeH="0" baseline="0" noProof="0" dirty="0">
                <a:ln>
                  <a:noFill/>
                </a:ln>
                <a:solidFill>
                  <a:srgbClr val="000000"/>
                </a:solidFill>
                <a:effectLst/>
                <a:uLnTx/>
                <a:uFill>
                  <a:solidFill>
                    <a:srgbClr val="FFFFFF"/>
                  </a:solidFill>
                </a:uFill>
                <a:latin typeface="Arial"/>
              </a:rPr>
              <a:t>Boruvka</a:t>
            </a:r>
          </a:p>
          <a:p>
            <a:pPr marL="540000" marR="0" lvl="1" algn="l" defTabSz="914400" rtl="0" eaLnBrk="1" fontAlgn="auto" latinLnBrk="0" hangingPunct="1">
              <a:lnSpc>
                <a:spcPct val="100000"/>
              </a:lnSpc>
              <a:spcBef>
                <a:spcPts val="0"/>
              </a:spcBef>
              <a:spcAft>
                <a:spcPts val="918"/>
              </a:spcAft>
              <a:buClr>
                <a:srgbClr val="000000"/>
              </a:buClr>
              <a:buSzPct val="75000"/>
              <a:tabLst/>
              <a:defRPr/>
            </a:pPr>
            <a:r>
              <a:rPr kumimoji="0" lang="en-US" sz="1700" b="0" i="0" u="none" strike="noStrike" kern="1200" cap="none" spc="-1" normalizeH="0" baseline="0" noProof="0" dirty="0">
                <a:ln>
                  <a:noFill/>
                </a:ln>
                <a:solidFill>
                  <a:srgbClr val="000000"/>
                </a:solidFill>
                <a:effectLst/>
                <a:uLnTx/>
                <a:uFill>
                  <a:solidFill>
                    <a:srgbClr val="FFFFFF"/>
                  </a:solidFill>
                </a:uFill>
                <a:latin typeface="Arial"/>
              </a:rPr>
              <a:t>Kruskal</a:t>
            </a:r>
          </a:p>
          <a:p>
            <a:pPr marL="540000" marR="0" lvl="1" algn="l" defTabSz="914400" rtl="0" eaLnBrk="1" fontAlgn="auto" latinLnBrk="0" hangingPunct="1">
              <a:lnSpc>
                <a:spcPct val="100000"/>
              </a:lnSpc>
              <a:spcBef>
                <a:spcPts val="0"/>
              </a:spcBef>
              <a:spcAft>
                <a:spcPts val="918"/>
              </a:spcAft>
              <a:buClr>
                <a:srgbClr val="000000"/>
              </a:buClr>
              <a:buSzPct val="75000"/>
              <a:tabLst/>
              <a:defRPr/>
            </a:pPr>
            <a:r>
              <a:rPr lang="en-US" sz="1700" spc="-1" dirty="0">
                <a:solidFill>
                  <a:srgbClr val="000000"/>
                </a:solidFill>
                <a:uFill>
                  <a:solidFill>
                    <a:srgbClr val="FFFFFF"/>
                  </a:solidFill>
                </a:uFill>
                <a:latin typeface="Arial"/>
              </a:rPr>
              <a:t>Prim</a:t>
            </a:r>
            <a:endParaRPr kumimoji="0" lang="en-US" sz="1700" b="0" i="0" u="none" strike="noStrike" kern="1200" cap="none" spc="-1" normalizeH="0" baseline="0" noProof="0" dirty="0">
              <a:ln>
                <a:noFill/>
              </a:ln>
              <a:solidFill>
                <a:srgbClr val="000000"/>
              </a:solidFill>
              <a:effectLst/>
              <a:uLnTx/>
              <a:uFill>
                <a:solidFill>
                  <a:srgbClr val="FFFFFF"/>
                </a:solidFill>
              </a:uFill>
              <a:latin typeface="Arial"/>
            </a:endParaRPr>
          </a:p>
        </p:txBody>
      </p:sp>
      <p:sp>
        <p:nvSpPr>
          <p:cNvPr id="2" name="Slide Number Placeholder 1"/>
          <p:cNvSpPr>
            <a:spLocks noGrp="1"/>
          </p:cNvSpPr>
          <p:nvPr>
            <p:ph type="sldNum" idx="12"/>
          </p:nvPr>
        </p:nvSpPr>
        <p:spPr/>
        <p:txBody>
          <a:bodyPr/>
          <a:lstStyle/>
          <a:p>
            <a:fld id="{E8E899A7-7C8F-4151-8517-E68C92CAD95A}" type="slidenum">
              <a:rPr lang="en-US" sz="1400" spc="-1" smtClean="0">
                <a:solidFill>
                  <a:srgbClr val="000000"/>
                </a:solidFill>
                <a:uFill>
                  <a:solidFill>
                    <a:srgbClr val="FFFFFF"/>
                  </a:solidFill>
                </a:uFill>
              </a:rPr>
              <a:pPr/>
              <a:t>13</a:t>
            </a:fld>
            <a:endParaRPr lang="en-US" sz="1400" spc="-1" dirty="0">
              <a:solidFill>
                <a:srgbClr val="000000"/>
              </a:solidFill>
              <a:uFill>
                <a:solidFill>
                  <a:srgbClr val="FFFFFF"/>
                </a:solidFill>
              </a:uFill>
            </a:endParaRPr>
          </a:p>
        </p:txBody>
      </p:sp>
    </p:spTree>
    <p:extLst>
      <p:ext uri="{BB962C8B-B14F-4D97-AF65-F5344CB8AC3E}">
        <p14:creationId xmlns:p14="http://schemas.microsoft.com/office/powerpoint/2010/main" val="3536606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1"/>
          <p:cNvSpPr txBox="1"/>
          <p:nvPr/>
        </p:nvSpPr>
        <p:spPr>
          <a:xfrm>
            <a:off x="504000" y="216000"/>
            <a:ext cx="7020000" cy="936000"/>
          </a:xfrm>
          <a:prstGeom prst="rect">
            <a:avLst/>
          </a:prstGeom>
          <a:noFill/>
          <a:ln>
            <a:noFill/>
          </a:ln>
        </p:spPr>
        <p:txBody>
          <a:bodyPr lIns="0" tIns="0" rIns="0" bIns="0" anchor="ctr"/>
          <a:lstStyle/>
          <a:p>
            <a:pPr lvl="0"/>
            <a:r>
              <a:rPr lang="en-US" sz="3570" spc="-1" dirty="0">
                <a:solidFill>
                  <a:srgbClr val="FFFFFF"/>
                </a:solidFill>
                <a:uFill>
                  <a:solidFill>
                    <a:srgbClr val="FFFFFF"/>
                  </a:solidFill>
                </a:uFill>
              </a:rPr>
              <a:t>Result Analysis: Comparison Code</a:t>
            </a:r>
            <a:endParaRPr kumimoji="0" lang="en-US" sz="3570" b="0" i="0" u="none" strike="noStrike" kern="1200" cap="none" spc="-1" normalizeH="0" baseline="0" noProof="0" dirty="0">
              <a:ln>
                <a:noFill/>
              </a:ln>
              <a:solidFill>
                <a:srgbClr val="FFFFFF"/>
              </a:solidFill>
              <a:effectLst/>
              <a:uLnTx/>
              <a:uFill>
                <a:solidFill>
                  <a:srgbClr val="FFFFFF"/>
                </a:solidFill>
              </a:uFill>
              <a:latin typeface="Arial"/>
            </a:endParaRPr>
          </a:p>
        </p:txBody>
      </p:sp>
      <p:sp>
        <p:nvSpPr>
          <p:cNvPr id="46" name="TextShape 2"/>
          <p:cNvSpPr txBox="1"/>
          <p:nvPr/>
        </p:nvSpPr>
        <p:spPr>
          <a:xfrm>
            <a:off x="504000" y="1368000"/>
            <a:ext cx="9072000" cy="3288240"/>
          </a:xfrm>
          <a:prstGeom prst="rect">
            <a:avLst/>
          </a:prstGeom>
          <a:noFill/>
          <a:ln>
            <a:noFill/>
          </a:ln>
        </p:spPr>
        <p:txBody>
          <a:bodyPr lIns="0" tIns="0" rIns="0" bIns="0" anchor="t">
            <a:normAutofit/>
          </a:bodyPr>
          <a:lstStyle/>
          <a:p>
            <a:pPr marL="228600" lvl="0" indent="-228600">
              <a:lnSpc>
                <a:spcPct val="90000"/>
              </a:lnSpc>
              <a:spcBef>
                <a:spcPts val="1000"/>
              </a:spcBef>
              <a:buFont typeface="Arial" panose="020B0604020202020204" pitchFamily="34" charset="0"/>
              <a:buChar char="•"/>
            </a:pPr>
            <a:r>
              <a:rPr lang="en-US" sz="2600" dirty="0">
                <a:solidFill>
                  <a:prstClr val="black"/>
                </a:solidFill>
              </a:rPr>
              <a:t>Serial</a:t>
            </a:r>
          </a:p>
          <a:p>
            <a:pPr marL="685800" lvl="1" indent="-228600">
              <a:lnSpc>
                <a:spcPct val="90000"/>
              </a:lnSpc>
              <a:spcBef>
                <a:spcPts val="500"/>
              </a:spcBef>
              <a:buFont typeface="Arial" panose="020B0604020202020204" pitchFamily="34" charset="0"/>
              <a:buChar char="•"/>
            </a:pPr>
            <a:r>
              <a:rPr lang="en-US" sz="2200" dirty="0">
                <a:solidFill>
                  <a:prstClr val="black"/>
                </a:solidFill>
              </a:rPr>
              <a:t>Boost</a:t>
            </a:r>
          </a:p>
          <a:p>
            <a:pPr marL="1143000" lvl="2" indent="-228600">
              <a:lnSpc>
                <a:spcPct val="90000"/>
              </a:lnSpc>
              <a:spcBef>
                <a:spcPts val="500"/>
              </a:spcBef>
              <a:buFont typeface="Arial" panose="020B0604020202020204" pitchFamily="34" charset="0"/>
              <a:buChar char="•"/>
            </a:pPr>
            <a:r>
              <a:rPr lang="en-US" sz="2200" dirty="0">
                <a:solidFill>
                  <a:prstClr val="black"/>
                </a:solidFill>
              </a:rPr>
              <a:t>Industry standard</a:t>
            </a:r>
          </a:p>
          <a:p>
            <a:pPr marL="1143000" lvl="2" indent="-228600">
              <a:lnSpc>
                <a:spcPct val="90000"/>
              </a:lnSpc>
              <a:spcBef>
                <a:spcPts val="500"/>
              </a:spcBef>
              <a:buFont typeface="Arial" panose="020B0604020202020204" pitchFamily="34" charset="0"/>
              <a:buChar char="•"/>
            </a:pPr>
            <a:r>
              <a:rPr lang="en-US" sz="2200" dirty="0">
                <a:solidFill>
                  <a:prstClr val="black"/>
                </a:solidFill>
                <a:cs typeface="Arial"/>
              </a:rPr>
              <a:t>Well documented</a:t>
            </a:r>
          </a:p>
          <a:p>
            <a:pPr marL="1143000" lvl="2" indent="-228600">
              <a:lnSpc>
                <a:spcPct val="90000"/>
              </a:lnSpc>
              <a:spcBef>
                <a:spcPts val="500"/>
              </a:spcBef>
              <a:buFont typeface="Arial" panose="020B0604020202020204" pitchFamily="34" charset="0"/>
              <a:buChar char="•"/>
            </a:pPr>
            <a:r>
              <a:rPr lang="en-US" sz="2200" dirty="0">
                <a:solidFill>
                  <a:prstClr val="black"/>
                </a:solidFill>
              </a:rPr>
              <a:t>General graph solving C++ library</a:t>
            </a:r>
          </a:p>
          <a:p>
            <a:pPr marL="1143000" lvl="2" indent="-228600">
              <a:lnSpc>
                <a:spcPct val="90000"/>
              </a:lnSpc>
              <a:spcBef>
                <a:spcPts val="500"/>
              </a:spcBef>
              <a:buFont typeface="Arial" panose="020B0604020202020204" pitchFamily="34" charset="0"/>
              <a:buChar char="•"/>
            </a:pPr>
            <a:r>
              <a:rPr lang="en-US" sz="2200" dirty="0">
                <a:solidFill>
                  <a:prstClr val="black"/>
                </a:solidFill>
              </a:rPr>
              <a:t>Kruskal and Prim version</a:t>
            </a:r>
            <a:endParaRPr lang="en-US" sz="1900" dirty="0">
              <a:solidFill>
                <a:prstClr val="black"/>
              </a:solidFill>
            </a:endParaRPr>
          </a:p>
        </p:txBody>
      </p:sp>
      <p:sp>
        <p:nvSpPr>
          <p:cNvPr id="3" name="Slide Number Placeholder 2"/>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14</a:t>
            </a:fld>
            <a:endParaRPr lang="en-US" sz="1400" b="0" strike="noStrike" spc="-1" dirty="0">
              <a:solidFill>
                <a:srgbClr val="000000"/>
              </a:solidFill>
              <a:uFill>
                <a:solidFill>
                  <a:srgbClr val="FFFFFF"/>
                </a:solidFill>
              </a:uFill>
              <a:latin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42" y="1368000"/>
            <a:ext cx="3264058" cy="1013390"/>
          </a:xfrm>
          <a:prstGeom prst="rect">
            <a:avLst/>
          </a:prstGeom>
        </p:spPr>
      </p:pic>
    </p:spTree>
    <p:extLst>
      <p:ext uri="{BB962C8B-B14F-4D97-AF65-F5344CB8AC3E}">
        <p14:creationId xmlns:p14="http://schemas.microsoft.com/office/powerpoint/2010/main" val="29300589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504000" y="216000"/>
            <a:ext cx="7020000" cy="936000"/>
          </a:xfrm>
          <a:prstGeom prst="rect">
            <a:avLst/>
          </a:prstGeom>
          <a:noFill/>
          <a:ln>
            <a:noFill/>
          </a:ln>
        </p:spPr>
        <p:txBody>
          <a:bodyPr lIns="0" tIns="0" rIns="0" bIns="0" anchor="ctr"/>
          <a:lstStyle/>
          <a:p>
            <a:r>
              <a:rPr lang="en-US" sz="2800" spc="-1" dirty="0">
                <a:solidFill>
                  <a:srgbClr val="FFFFFF"/>
                </a:solidFill>
                <a:uFill>
                  <a:solidFill>
                    <a:srgbClr val="FFFFFF"/>
                  </a:solidFill>
                </a:uFill>
              </a:rPr>
              <a:t>Result Analysis: Serial Runtime </a:t>
            </a:r>
            <a:r>
              <a:rPr lang="en-US" sz="2800" b="0" strike="noStrike" spc="-1" dirty="0">
                <a:solidFill>
                  <a:srgbClr val="FFFFFF"/>
                </a:solidFill>
                <a:uFill>
                  <a:solidFill>
                    <a:srgbClr val="FFFFFF"/>
                  </a:solidFill>
                </a:uFill>
                <a:latin typeface="Arial"/>
              </a:rPr>
              <a:t>Comparison</a:t>
            </a:r>
          </a:p>
        </p:txBody>
      </p:sp>
      <p:sp>
        <p:nvSpPr>
          <p:cNvPr id="94" name="TextShape 2"/>
          <p:cNvSpPr txBox="1"/>
          <p:nvPr/>
        </p:nvSpPr>
        <p:spPr>
          <a:xfrm>
            <a:off x="6644934" y="1297798"/>
            <a:ext cx="2858574" cy="912001"/>
          </a:xfrm>
          <a:prstGeom prst="rect">
            <a:avLst/>
          </a:prstGeom>
          <a:noFill/>
          <a:ln>
            <a:noFill/>
          </a:ln>
        </p:spPr>
        <p:txBody>
          <a:bodyPr lIns="90000" tIns="45000" rIns="90000" bIns="45000"/>
          <a:lstStyle/>
          <a:p>
            <a:r>
              <a:rPr lang="en-US" sz="1800" b="0" strike="noStrike" spc="-1" dirty="0">
                <a:solidFill>
                  <a:srgbClr val="000000"/>
                </a:solidFill>
                <a:uFill>
                  <a:solidFill>
                    <a:srgbClr val="FFFFFF"/>
                  </a:solidFill>
                </a:uFill>
                <a:latin typeface="Arial"/>
              </a:rPr>
              <a:t>On average </a:t>
            </a:r>
            <a:r>
              <a:rPr lang="en-US" spc="-1" dirty="0">
                <a:solidFill>
                  <a:srgbClr val="000000"/>
                </a:solidFill>
                <a:uFill>
                  <a:solidFill>
                    <a:srgbClr val="FFFFFF"/>
                  </a:solidFill>
                </a:uFill>
                <a:latin typeface="Arial"/>
              </a:rPr>
              <a:t>o</a:t>
            </a:r>
            <a:r>
              <a:rPr lang="en-US" sz="1800" b="0" strike="noStrike" spc="-1" dirty="0">
                <a:solidFill>
                  <a:srgbClr val="000000"/>
                </a:solidFill>
                <a:uFill>
                  <a:solidFill>
                    <a:srgbClr val="FFFFFF"/>
                  </a:solidFill>
                </a:uFill>
                <a:latin typeface="Arial"/>
              </a:rPr>
              <a:t>ur </a:t>
            </a:r>
            <a:r>
              <a:rPr lang="en-US" spc="-1" dirty="0">
                <a:solidFill>
                  <a:srgbClr val="000000"/>
                </a:solidFill>
                <a:uFill>
                  <a:solidFill>
                    <a:srgbClr val="FFFFFF"/>
                  </a:solidFill>
                </a:uFill>
                <a:latin typeface="Arial"/>
              </a:rPr>
              <a:t>B</a:t>
            </a:r>
            <a:r>
              <a:rPr lang="en-US" sz="1800" b="0" strike="noStrike" spc="-1" dirty="0">
                <a:solidFill>
                  <a:srgbClr val="000000"/>
                </a:solidFill>
                <a:uFill>
                  <a:solidFill>
                    <a:srgbClr val="FFFFFF"/>
                  </a:solidFill>
                </a:uFill>
                <a:latin typeface="Arial"/>
              </a:rPr>
              <a:t>oruvka </a:t>
            </a:r>
            <a:r>
              <a:rPr lang="en-US" spc="-1" dirty="0">
                <a:solidFill>
                  <a:srgbClr val="000000"/>
                </a:solidFill>
                <a:uFill>
                  <a:solidFill>
                    <a:srgbClr val="FFFFFF"/>
                  </a:solidFill>
                </a:uFill>
                <a:latin typeface="Arial"/>
              </a:rPr>
              <a:t>b</a:t>
            </a:r>
            <a:r>
              <a:rPr lang="en-US" sz="1800" b="0" strike="noStrike" spc="-1" dirty="0">
                <a:solidFill>
                  <a:srgbClr val="000000"/>
                </a:solidFill>
                <a:uFill>
                  <a:solidFill>
                    <a:srgbClr val="FFFFFF"/>
                  </a:solidFill>
                </a:uFill>
                <a:latin typeface="Arial"/>
              </a:rPr>
              <a:t>aseline </a:t>
            </a:r>
            <a:r>
              <a:rPr lang="en-US" spc="-1" dirty="0">
                <a:solidFill>
                  <a:srgbClr val="000000"/>
                </a:solidFill>
                <a:uFill>
                  <a:solidFill>
                    <a:srgbClr val="FFFFFF"/>
                  </a:solidFill>
                </a:uFill>
                <a:latin typeface="Arial"/>
              </a:rPr>
              <a:t>c</a:t>
            </a:r>
            <a:r>
              <a:rPr lang="en-US" sz="1800" b="0" strike="noStrike" spc="-1" dirty="0">
                <a:solidFill>
                  <a:srgbClr val="000000"/>
                </a:solidFill>
                <a:uFill>
                  <a:solidFill>
                    <a:srgbClr val="FFFFFF"/>
                  </a:solidFill>
                </a:uFill>
                <a:latin typeface="Arial"/>
              </a:rPr>
              <a:t>ode </a:t>
            </a:r>
            <a:r>
              <a:rPr lang="en-US" spc="-1" dirty="0">
                <a:solidFill>
                  <a:srgbClr val="000000"/>
                </a:solidFill>
                <a:uFill>
                  <a:solidFill>
                    <a:srgbClr val="FFFFFF"/>
                  </a:solidFill>
                </a:uFill>
                <a:latin typeface="Arial"/>
              </a:rPr>
              <a:t>w</a:t>
            </a:r>
            <a:r>
              <a:rPr lang="en-US" sz="1800" b="0" strike="noStrike" spc="-1" dirty="0">
                <a:solidFill>
                  <a:srgbClr val="000000"/>
                </a:solidFill>
                <a:uFill>
                  <a:solidFill>
                    <a:srgbClr val="FFFFFF"/>
                  </a:solidFill>
                </a:uFill>
                <a:latin typeface="Arial"/>
              </a:rPr>
              <a:t>as 1.07 times faster than Boost</a:t>
            </a:r>
          </a:p>
        </p:txBody>
      </p:sp>
      <p:graphicFrame>
        <p:nvGraphicFramePr>
          <p:cNvPr id="4" name="Chart 3"/>
          <p:cNvGraphicFramePr>
            <a:graphicFrameLocks/>
          </p:cNvGraphicFramePr>
          <p:nvPr>
            <p:extLst>
              <p:ext uri="{D42A27DB-BD31-4B8C-83A1-F6EECF244321}">
                <p14:modId xmlns:p14="http://schemas.microsoft.com/office/powerpoint/2010/main" val="218541251"/>
              </p:ext>
            </p:extLst>
          </p:nvPr>
        </p:nvGraphicFramePr>
        <p:xfrm>
          <a:off x="504000" y="1789919"/>
          <a:ext cx="8999508" cy="36352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Shape 2"/>
          <p:cNvSpPr txBox="1"/>
          <p:nvPr/>
        </p:nvSpPr>
        <p:spPr>
          <a:xfrm>
            <a:off x="1029750" y="1297797"/>
            <a:ext cx="2858574" cy="912001"/>
          </a:xfrm>
          <a:prstGeom prst="rect">
            <a:avLst/>
          </a:prstGeom>
          <a:noFill/>
          <a:ln>
            <a:noFill/>
          </a:ln>
        </p:spPr>
        <p:txBody>
          <a:bodyPr lIns="90000" tIns="45000" rIns="90000" bIns="4500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0" strike="noStrike" spc="-1" dirty="0">
                <a:solidFill>
                  <a:srgbClr val="000000"/>
                </a:solidFill>
                <a:uFill>
                  <a:solidFill>
                    <a:srgbClr val="FFFFFF"/>
                  </a:solidFill>
                </a:uFill>
                <a:latin typeface="Arial"/>
              </a:rPr>
              <a:t>On average our Kruskal</a:t>
            </a:r>
            <a:r>
              <a:rPr lang="en-US" sz="1800" spc="-1" dirty="0">
                <a:solidFill>
                  <a:srgbClr val="000000"/>
                </a:solidFill>
                <a:uFill>
                  <a:solidFill>
                    <a:srgbClr val="FFFFFF"/>
                  </a:solidFill>
                </a:uFill>
                <a:latin typeface="Arial"/>
              </a:rPr>
              <a:t> baseline code was 4.5 times faster than Boost’s</a:t>
            </a:r>
            <a:endParaRPr lang="en-US" sz="1800" b="0" strike="noStrike" spc="-1" dirty="0">
              <a:solidFill>
                <a:srgbClr val="000000"/>
              </a:solidFill>
              <a:uFill>
                <a:solidFill>
                  <a:srgbClr val="FFFFFF"/>
                </a:solidFill>
              </a:uFill>
              <a:latin typeface="Arial"/>
            </a:endParaRPr>
          </a:p>
        </p:txBody>
      </p:sp>
      <p:sp>
        <p:nvSpPr>
          <p:cNvPr id="3" name="Slide Number Placeholder 2"/>
          <p:cNvSpPr>
            <a:spLocks noGrp="1"/>
          </p:cNvSpPr>
          <p:nvPr>
            <p:ph type="sldNum" idx="13"/>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15</a:t>
            </a:fld>
            <a:endParaRPr lang="en-US"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6413076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504000" y="216000"/>
            <a:ext cx="7020000" cy="936000"/>
          </a:xfrm>
          <a:prstGeom prst="rect">
            <a:avLst/>
          </a:prstGeom>
          <a:noFill/>
          <a:ln>
            <a:noFill/>
          </a:ln>
        </p:spPr>
        <p:txBody>
          <a:bodyPr lIns="0" tIns="0" rIns="0" bIns="0" anchor="ctr"/>
          <a:lstStyle/>
          <a:p>
            <a:r>
              <a:rPr lang="en-US" sz="2400" spc="-1" dirty="0">
                <a:solidFill>
                  <a:srgbClr val="FFFFFF"/>
                </a:solidFill>
                <a:uFill>
                  <a:solidFill>
                    <a:srgbClr val="FFFFFF"/>
                  </a:solidFill>
                </a:uFill>
              </a:rPr>
              <a:t>Result Analysis: Serial Boruvka </a:t>
            </a:r>
            <a:r>
              <a:rPr lang="en-US" sz="2400" b="0" strike="noStrike" spc="-1" dirty="0">
                <a:solidFill>
                  <a:srgbClr val="FFFFFF"/>
                </a:solidFill>
                <a:uFill>
                  <a:solidFill>
                    <a:srgbClr val="FFFFFF"/>
                  </a:solidFill>
                </a:uFill>
                <a:latin typeface="Arial"/>
              </a:rPr>
              <a:t>Comparison</a:t>
            </a:r>
          </a:p>
        </p:txBody>
      </p:sp>
      <p:sp>
        <p:nvSpPr>
          <p:cNvPr id="94" name="TextShape 2"/>
          <p:cNvSpPr txBox="1"/>
          <p:nvPr/>
        </p:nvSpPr>
        <p:spPr>
          <a:xfrm>
            <a:off x="6644934" y="1297798"/>
            <a:ext cx="2858574" cy="635777"/>
          </a:xfrm>
          <a:prstGeom prst="rect">
            <a:avLst/>
          </a:prstGeom>
          <a:noFill/>
          <a:ln>
            <a:noFill/>
          </a:ln>
        </p:spPr>
        <p:txBody>
          <a:bodyPr lIns="90000" tIns="45000" rIns="90000" bIns="45000"/>
          <a:lstStyle/>
          <a:p>
            <a:endParaRPr lang="en-US" sz="1800" b="0" strike="noStrike" spc="-1" dirty="0">
              <a:solidFill>
                <a:srgbClr val="000000"/>
              </a:solidFill>
              <a:uFill>
                <a:solidFill>
                  <a:srgbClr val="FFFFFF"/>
                </a:solidFill>
              </a:uFill>
              <a:latin typeface="Arial"/>
            </a:endParaRPr>
          </a:p>
        </p:txBody>
      </p:sp>
      <p:graphicFrame>
        <p:nvGraphicFramePr>
          <p:cNvPr id="6" name="Chart 5"/>
          <p:cNvGraphicFramePr>
            <a:graphicFrameLocks/>
          </p:cNvGraphicFramePr>
          <p:nvPr>
            <p:extLst>
              <p:ext uri="{D42A27DB-BD31-4B8C-83A1-F6EECF244321}">
                <p14:modId xmlns:p14="http://schemas.microsoft.com/office/powerpoint/2010/main" val="1785758295"/>
              </p:ext>
            </p:extLst>
          </p:nvPr>
        </p:nvGraphicFramePr>
        <p:xfrm>
          <a:off x="504000" y="1789918"/>
          <a:ext cx="8999508" cy="363525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Shape 2"/>
          <p:cNvSpPr txBox="1"/>
          <p:nvPr/>
        </p:nvSpPr>
        <p:spPr>
          <a:xfrm>
            <a:off x="504000" y="1297798"/>
            <a:ext cx="2858574" cy="635777"/>
          </a:xfrm>
          <a:prstGeom prst="rect">
            <a:avLst/>
          </a:prstGeom>
          <a:noFill/>
          <a:ln>
            <a:noFill/>
          </a:ln>
        </p:spPr>
        <p:txBody>
          <a:bodyPr lIns="90000" tIns="45000" rIns="90000" bIns="45000"/>
          <a:lstStyle/>
          <a:p>
            <a:r>
              <a:rPr lang="en-US" sz="1800" b="0" strike="noStrike" spc="-1" dirty="0">
                <a:solidFill>
                  <a:srgbClr val="000000"/>
                </a:solidFill>
                <a:uFill>
                  <a:solidFill>
                    <a:srgbClr val="FFFFFF"/>
                  </a:solidFill>
                </a:uFill>
                <a:latin typeface="Arial"/>
              </a:rPr>
              <a:t>This led to a 1.5 times improvement over Boost</a:t>
            </a:r>
          </a:p>
        </p:txBody>
      </p:sp>
      <p:sp>
        <p:nvSpPr>
          <p:cNvPr id="8" name="Rectangle 7"/>
          <p:cNvSpPr/>
          <p:nvPr/>
        </p:nvSpPr>
        <p:spPr>
          <a:xfrm>
            <a:off x="8075364" y="374573"/>
            <a:ext cx="1465243" cy="683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idx="13"/>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16</a:t>
            </a:fld>
            <a:endParaRPr lang="en-US"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772593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504000" y="216000"/>
            <a:ext cx="7020000" cy="936000"/>
          </a:xfrm>
          <a:prstGeom prst="rect">
            <a:avLst/>
          </a:prstGeom>
          <a:noFill/>
          <a:ln>
            <a:noFill/>
          </a:ln>
        </p:spPr>
        <p:txBody>
          <a:bodyPr lIns="0" tIns="0" rIns="0" bIns="0" anchor="ctr"/>
          <a:lstStyle/>
          <a:p>
            <a:r>
              <a:rPr lang="en-US" sz="2400" spc="-1" dirty="0">
                <a:solidFill>
                  <a:srgbClr val="FFFFFF"/>
                </a:solidFill>
                <a:uFill>
                  <a:solidFill>
                    <a:srgbClr val="FFFFFF"/>
                  </a:solidFill>
                </a:uFill>
              </a:rPr>
              <a:t>Result Analysis: Serial Kruskal </a:t>
            </a:r>
            <a:r>
              <a:rPr lang="en-US" sz="2400" b="0" strike="noStrike" spc="-1" dirty="0">
                <a:solidFill>
                  <a:srgbClr val="FFFFFF"/>
                </a:solidFill>
                <a:uFill>
                  <a:solidFill>
                    <a:srgbClr val="FFFFFF"/>
                  </a:solidFill>
                </a:uFill>
                <a:latin typeface="Arial"/>
              </a:rPr>
              <a:t>Comparison</a:t>
            </a:r>
          </a:p>
        </p:txBody>
      </p:sp>
      <p:sp>
        <p:nvSpPr>
          <p:cNvPr id="7" name="TextShape 2"/>
          <p:cNvSpPr txBox="1"/>
          <p:nvPr/>
        </p:nvSpPr>
        <p:spPr>
          <a:xfrm>
            <a:off x="504000" y="1297798"/>
            <a:ext cx="2858574" cy="635777"/>
          </a:xfrm>
          <a:prstGeom prst="rect">
            <a:avLst/>
          </a:prstGeom>
          <a:noFill/>
          <a:ln>
            <a:noFill/>
          </a:ln>
        </p:spPr>
        <p:txBody>
          <a:bodyPr lIns="90000" tIns="45000" rIns="90000" bIns="45000" anchor="t"/>
          <a:lstStyle/>
          <a:p>
            <a:r>
              <a:rPr lang="en-US" sz="1800" b="0" strike="noStrike" spc="-1" dirty="0">
                <a:solidFill>
                  <a:srgbClr val="000000"/>
                </a:solidFill>
                <a:uFill>
                  <a:solidFill>
                    <a:srgbClr val="FFFFFF"/>
                  </a:solidFill>
                </a:uFill>
                <a:latin typeface="Arial"/>
              </a:rPr>
              <a:t>This </a:t>
            </a:r>
            <a:r>
              <a:rPr lang="en-US" spc="-1" dirty="0">
                <a:solidFill>
                  <a:srgbClr val="000000"/>
                </a:solidFill>
                <a:uFill>
                  <a:solidFill>
                    <a:srgbClr val="FFFFFF"/>
                  </a:solidFill>
                </a:uFill>
                <a:latin typeface="Arial"/>
              </a:rPr>
              <a:t>led</a:t>
            </a:r>
            <a:r>
              <a:rPr lang="en-US" sz="1800" b="0" strike="noStrike" spc="-1" dirty="0">
                <a:solidFill>
                  <a:srgbClr val="000000"/>
                </a:solidFill>
                <a:uFill>
                  <a:solidFill>
                    <a:srgbClr val="FFFFFF"/>
                  </a:solidFill>
                </a:uFill>
                <a:latin typeface="Arial"/>
              </a:rPr>
              <a:t> to a 5.5 times improvement over Boost</a:t>
            </a:r>
          </a:p>
        </p:txBody>
      </p:sp>
      <p:graphicFrame>
        <p:nvGraphicFramePr>
          <p:cNvPr id="10" name="Chart 9"/>
          <p:cNvGraphicFramePr>
            <a:graphicFrameLocks/>
          </p:cNvGraphicFramePr>
          <p:nvPr>
            <p:extLst>
              <p:ext uri="{D42A27DB-BD31-4B8C-83A1-F6EECF244321}">
                <p14:modId xmlns:p14="http://schemas.microsoft.com/office/powerpoint/2010/main" val="368621245"/>
              </p:ext>
            </p:extLst>
          </p:nvPr>
        </p:nvGraphicFramePr>
        <p:xfrm>
          <a:off x="504000" y="1789918"/>
          <a:ext cx="8999508" cy="363525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idx="13"/>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17</a:t>
            </a:fld>
            <a:endParaRPr lang="en-US"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216066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504000" y="216000"/>
            <a:ext cx="7020000" cy="936000"/>
          </a:xfrm>
          <a:prstGeom prst="rect">
            <a:avLst/>
          </a:prstGeom>
          <a:noFill/>
          <a:ln>
            <a:noFill/>
          </a:ln>
        </p:spPr>
        <p:txBody>
          <a:bodyPr lIns="0" tIns="0" rIns="0" bIns="0" anchor="ctr"/>
          <a:lstStyle/>
          <a:p>
            <a:r>
              <a:rPr lang="en-US" sz="2400" spc="-1" dirty="0">
                <a:solidFill>
                  <a:srgbClr val="FFFFFF"/>
                </a:solidFill>
                <a:uFill>
                  <a:solidFill>
                    <a:srgbClr val="FFFFFF"/>
                  </a:solidFill>
                </a:uFill>
              </a:rPr>
              <a:t>Result Analysis: OpenMP Runtime </a:t>
            </a:r>
            <a:r>
              <a:rPr lang="en-US" sz="2400" b="0" strike="noStrike" spc="-1" dirty="0">
                <a:solidFill>
                  <a:srgbClr val="FFFFFF"/>
                </a:solidFill>
                <a:uFill>
                  <a:solidFill>
                    <a:srgbClr val="FFFFFF"/>
                  </a:solidFill>
                </a:uFill>
                <a:latin typeface="Arial"/>
              </a:rPr>
              <a:t>Comparison</a:t>
            </a:r>
          </a:p>
        </p:txBody>
      </p:sp>
      <p:sp>
        <p:nvSpPr>
          <p:cNvPr id="94" name="TextShape 2"/>
          <p:cNvSpPr txBox="1"/>
          <p:nvPr/>
        </p:nvSpPr>
        <p:spPr>
          <a:xfrm>
            <a:off x="6644934" y="1297798"/>
            <a:ext cx="2858574" cy="912001"/>
          </a:xfrm>
          <a:prstGeom prst="rect">
            <a:avLst/>
          </a:prstGeom>
          <a:noFill/>
          <a:ln>
            <a:noFill/>
          </a:ln>
        </p:spPr>
        <p:txBody>
          <a:bodyPr lIns="90000" tIns="45000" rIns="90000" bIns="45000" anchor="t"/>
          <a:lstStyle/>
          <a:p>
            <a:r>
              <a:rPr lang="en-US" sz="1800" b="0" strike="noStrike" spc="-1" dirty="0">
                <a:solidFill>
                  <a:srgbClr val="000000"/>
                </a:solidFill>
                <a:uFill>
                  <a:solidFill>
                    <a:srgbClr val="FFFFFF"/>
                  </a:solidFill>
                </a:uFill>
                <a:latin typeface="Arial"/>
              </a:rPr>
              <a:t>On average </a:t>
            </a:r>
            <a:r>
              <a:rPr lang="en-US" spc="-1" dirty="0">
                <a:solidFill>
                  <a:srgbClr val="000000"/>
                </a:solidFill>
                <a:uFill>
                  <a:solidFill>
                    <a:srgbClr val="FFFFFF"/>
                  </a:solidFill>
                </a:uFill>
                <a:latin typeface="Arial"/>
              </a:rPr>
              <a:t>o</a:t>
            </a:r>
            <a:r>
              <a:rPr lang="en-US" sz="1800" b="0" strike="noStrike" spc="-1" dirty="0">
                <a:solidFill>
                  <a:srgbClr val="000000"/>
                </a:solidFill>
                <a:uFill>
                  <a:solidFill>
                    <a:srgbClr val="FFFFFF"/>
                  </a:solidFill>
                </a:uFill>
                <a:latin typeface="Arial"/>
              </a:rPr>
              <a:t>ur </a:t>
            </a:r>
            <a:r>
              <a:rPr lang="en-US" spc="-1" dirty="0">
                <a:solidFill>
                  <a:srgbClr val="000000"/>
                </a:solidFill>
                <a:uFill>
                  <a:solidFill>
                    <a:srgbClr val="FFFFFF"/>
                  </a:solidFill>
                </a:uFill>
                <a:latin typeface="Arial"/>
              </a:rPr>
              <a:t>B</a:t>
            </a:r>
            <a:r>
              <a:rPr lang="en-US" sz="1800" b="0" strike="noStrike" spc="-1" dirty="0">
                <a:solidFill>
                  <a:srgbClr val="000000"/>
                </a:solidFill>
                <a:uFill>
                  <a:solidFill>
                    <a:srgbClr val="FFFFFF"/>
                  </a:solidFill>
                </a:uFill>
                <a:latin typeface="Arial"/>
              </a:rPr>
              <a:t>oruvka </a:t>
            </a:r>
            <a:r>
              <a:rPr lang="en-US" spc="-1" dirty="0">
                <a:solidFill>
                  <a:srgbClr val="000000"/>
                </a:solidFill>
                <a:uFill>
                  <a:solidFill>
                    <a:srgbClr val="FFFFFF"/>
                  </a:solidFill>
                </a:uFill>
                <a:latin typeface="Arial"/>
              </a:rPr>
              <a:t>OMP</a:t>
            </a:r>
            <a:r>
              <a:rPr lang="en-US" sz="1800" b="0" strike="noStrike" spc="-1" dirty="0">
                <a:solidFill>
                  <a:srgbClr val="000000"/>
                </a:solidFill>
                <a:uFill>
                  <a:solidFill>
                    <a:srgbClr val="FFFFFF"/>
                  </a:solidFill>
                </a:uFill>
                <a:latin typeface="Arial"/>
              </a:rPr>
              <a:t> </a:t>
            </a:r>
            <a:r>
              <a:rPr lang="en-US" spc="-1" dirty="0">
                <a:solidFill>
                  <a:srgbClr val="000000"/>
                </a:solidFill>
                <a:uFill>
                  <a:solidFill>
                    <a:srgbClr val="FFFFFF"/>
                  </a:solidFill>
                </a:uFill>
                <a:latin typeface="Arial"/>
              </a:rPr>
              <a:t>c</a:t>
            </a:r>
            <a:r>
              <a:rPr lang="en-US" sz="1800" b="0" strike="noStrike" spc="-1" dirty="0">
                <a:solidFill>
                  <a:srgbClr val="000000"/>
                </a:solidFill>
                <a:uFill>
                  <a:solidFill>
                    <a:srgbClr val="FFFFFF"/>
                  </a:solidFill>
                </a:uFill>
                <a:latin typeface="Arial"/>
              </a:rPr>
              <a:t>ode </a:t>
            </a:r>
            <a:r>
              <a:rPr lang="en-US" spc="-1" dirty="0">
                <a:solidFill>
                  <a:srgbClr val="000000"/>
                </a:solidFill>
                <a:uFill>
                  <a:solidFill>
                    <a:srgbClr val="FFFFFF"/>
                  </a:solidFill>
                </a:uFill>
                <a:latin typeface="Arial"/>
              </a:rPr>
              <a:t>w</a:t>
            </a:r>
            <a:r>
              <a:rPr lang="en-US" sz="1800" b="0" strike="noStrike" spc="-1" dirty="0">
                <a:solidFill>
                  <a:srgbClr val="000000"/>
                </a:solidFill>
                <a:uFill>
                  <a:solidFill>
                    <a:srgbClr val="FFFFFF"/>
                  </a:solidFill>
                </a:uFill>
                <a:latin typeface="Arial"/>
              </a:rPr>
              <a:t>as 3 times faster than our </a:t>
            </a:r>
            <a:r>
              <a:rPr lang="en-US" spc="-1" dirty="0">
                <a:solidFill>
                  <a:srgbClr val="000000"/>
                </a:solidFill>
                <a:uFill>
                  <a:solidFill>
                    <a:srgbClr val="FFFFFF"/>
                  </a:solidFill>
                </a:uFill>
                <a:latin typeface="Arial"/>
              </a:rPr>
              <a:t>serial</a:t>
            </a:r>
            <a:endParaRPr lang="en-US" sz="1800" b="0" strike="noStrike" spc="-1" dirty="0">
              <a:solidFill>
                <a:srgbClr val="000000"/>
              </a:solidFill>
              <a:uFill>
                <a:solidFill>
                  <a:srgbClr val="FFFFFF"/>
                </a:solidFill>
              </a:uFill>
              <a:latin typeface="Arial"/>
            </a:endParaRPr>
          </a:p>
        </p:txBody>
      </p:sp>
      <p:sp>
        <p:nvSpPr>
          <p:cNvPr id="6" name="TextShape 2"/>
          <p:cNvSpPr txBox="1"/>
          <p:nvPr/>
        </p:nvSpPr>
        <p:spPr>
          <a:xfrm>
            <a:off x="1029750" y="1297797"/>
            <a:ext cx="2858574" cy="912001"/>
          </a:xfrm>
          <a:prstGeom prst="rect">
            <a:avLst/>
          </a:prstGeom>
          <a:noFill/>
          <a:ln>
            <a:noFill/>
          </a:ln>
        </p:spPr>
        <p:txBody>
          <a:bodyPr lIns="90000" tIns="45000" rIns="90000" bIns="4500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0" strike="noStrike" spc="-1" dirty="0">
                <a:solidFill>
                  <a:srgbClr val="000000"/>
                </a:solidFill>
                <a:uFill>
                  <a:solidFill>
                    <a:srgbClr val="FFFFFF"/>
                  </a:solidFill>
                </a:uFill>
                <a:latin typeface="Arial"/>
              </a:rPr>
              <a:t>On average our Kruskal OMP</a:t>
            </a:r>
            <a:r>
              <a:rPr lang="en-US" sz="1800" spc="-1" dirty="0">
                <a:solidFill>
                  <a:srgbClr val="000000"/>
                </a:solidFill>
                <a:uFill>
                  <a:solidFill>
                    <a:srgbClr val="FFFFFF"/>
                  </a:solidFill>
                </a:uFill>
                <a:latin typeface="Arial"/>
              </a:rPr>
              <a:t> was 2.3 times faster than our serial</a:t>
            </a:r>
            <a:endParaRPr lang="en-US" sz="1800" b="0" strike="noStrike" spc="-1" dirty="0">
              <a:solidFill>
                <a:srgbClr val="000000"/>
              </a:solidFill>
              <a:uFill>
                <a:solidFill>
                  <a:srgbClr val="FFFFFF"/>
                </a:solidFill>
              </a:uFill>
              <a:latin typeface="Arial"/>
            </a:endParaRPr>
          </a:p>
        </p:txBody>
      </p:sp>
      <p:graphicFrame>
        <p:nvGraphicFramePr>
          <p:cNvPr id="8" name="Chart 7"/>
          <p:cNvGraphicFramePr>
            <a:graphicFrameLocks/>
          </p:cNvGraphicFramePr>
          <p:nvPr>
            <p:extLst>
              <p:ext uri="{D42A27DB-BD31-4B8C-83A1-F6EECF244321}">
                <p14:modId xmlns:p14="http://schemas.microsoft.com/office/powerpoint/2010/main" val="3880734075"/>
              </p:ext>
            </p:extLst>
          </p:nvPr>
        </p:nvGraphicFramePr>
        <p:xfrm>
          <a:off x="504000" y="1789918"/>
          <a:ext cx="8999508" cy="363525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idx="13"/>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18</a:t>
            </a:fld>
            <a:endParaRPr lang="en-US"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50114475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504000" y="216000"/>
            <a:ext cx="7020000" cy="936000"/>
          </a:xfrm>
          <a:prstGeom prst="rect">
            <a:avLst/>
          </a:prstGeom>
          <a:noFill/>
          <a:ln>
            <a:noFill/>
          </a:ln>
        </p:spPr>
        <p:txBody>
          <a:bodyPr lIns="0" tIns="0" rIns="0" bIns="0" anchor="ctr"/>
          <a:lstStyle/>
          <a:p>
            <a:r>
              <a:rPr lang="en-US" sz="3570" b="0" strike="noStrike" spc="-1" dirty="0">
                <a:solidFill>
                  <a:srgbClr val="FFFFFF"/>
                </a:solidFill>
                <a:uFill>
                  <a:solidFill>
                    <a:srgbClr val="FFFFFF"/>
                  </a:solidFill>
                </a:uFill>
                <a:latin typeface="Arial"/>
              </a:rPr>
              <a:t>Conclusion</a:t>
            </a:r>
          </a:p>
        </p:txBody>
      </p:sp>
      <p:sp>
        <p:nvSpPr>
          <p:cNvPr id="96" name="TextShape 2"/>
          <p:cNvSpPr txBox="1"/>
          <p:nvPr/>
        </p:nvSpPr>
        <p:spPr>
          <a:xfrm>
            <a:off x="504000" y="1368000"/>
            <a:ext cx="9072000" cy="3285643"/>
          </a:xfrm>
          <a:prstGeom prst="rect">
            <a:avLst/>
          </a:prstGeom>
          <a:noFill/>
          <a:ln>
            <a:noFill/>
          </a:ln>
        </p:spPr>
        <p:txBody>
          <a:bodyPr lIns="0" tIns="0" rIns="0" bIns="0" anchor="t">
            <a:normAutofit fontScale="77500" lnSpcReduction="20000"/>
          </a:bodyPr>
          <a:lstStyle/>
          <a:p>
            <a:pPr marL="431800"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latin typeface="Arial"/>
              </a:rPr>
              <a:t>Our code out performs Boost</a:t>
            </a:r>
          </a:p>
          <a:p>
            <a:pPr marL="889000" lvl="1"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latin typeface="Arial"/>
              </a:rPr>
              <a:t>Our Boruvka is 1.5 times faster</a:t>
            </a:r>
          </a:p>
          <a:p>
            <a:pPr marL="889000" lvl="1"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latin typeface="Arial"/>
              </a:rPr>
              <a:t>Our Kruskal is 5.5 times faster</a:t>
            </a:r>
          </a:p>
          <a:p>
            <a:pPr marL="431800"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latin typeface="Arial"/>
              </a:rPr>
              <a:t>Be careful when relying on big O</a:t>
            </a:r>
            <a:endParaRPr lang="en-US" dirty="0"/>
          </a:p>
          <a:p>
            <a:pPr marL="431800"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latin typeface="Arial"/>
              </a:rPr>
              <a:t>Don’t forget that smaller optimizations can still lead to improvements</a:t>
            </a:r>
            <a:endParaRPr lang="en-US" sz="2600" dirty="0">
              <a:solidFill>
                <a:srgbClr val="000000"/>
              </a:solidFill>
              <a:latin typeface="Arial"/>
              <a:cs typeface="Arial"/>
            </a:endParaRPr>
          </a:p>
          <a:p>
            <a:pPr marL="1454150" lvl="2" indent="-457200">
              <a:spcAft>
                <a:spcPts val="918"/>
              </a:spcAft>
              <a:buClr>
                <a:srgbClr val="000000"/>
              </a:buClr>
              <a:buSzPct val="75000"/>
              <a:buFont typeface="Courier New" panose="02070309020205020404" pitchFamily="49" charset="0"/>
              <a:buChar char="o"/>
            </a:pPr>
            <a:r>
              <a:rPr lang="en-US" sz="1900" spc="-1" dirty="0">
                <a:solidFill>
                  <a:srgbClr val="000000"/>
                </a:solidFill>
                <a:uFill>
                  <a:solidFill>
                    <a:srgbClr val="FFFFFF"/>
                  </a:solidFill>
                </a:uFill>
                <a:latin typeface="Arial"/>
              </a:rPr>
              <a:t>Edge Skipping</a:t>
            </a:r>
            <a:endParaRPr lang="en-US" sz="1900" dirty="0">
              <a:solidFill>
                <a:srgbClr val="000000"/>
              </a:solidFill>
              <a:latin typeface="Arial"/>
              <a:cs typeface="Arial"/>
            </a:endParaRPr>
          </a:p>
          <a:p>
            <a:pPr marL="1454150" lvl="2" indent="-457200">
              <a:spcAft>
                <a:spcPts val="918"/>
              </a:spcAft>
              <a:buClr>
                <a:srgbClr val="000000"/>
              </a:buClr>
              <a:buSzPct val="75000"/>
              <a:buFont typeface="Courier New" panose="02070309020205020404" pitchFamily="49" charset="0"/>
              <a:buChar char="o"/>
            </a:pPr>
            <a:r>
              <a:rPr lang="en-US" sz="1900" spc="-1" dirty="0">
                <a:solidFill>
                  <a:srgbClr val="000000"/>
                </a:solidFill>
                <a:uFill>
                  <a:solidFill>
                    <a:srgbClr val="FFFFFF"/>
                  </a:solidFill>
                </a:uFill>
                <a:latin typeface="Arial"/>
              </a:rPr>
              <a:t>Linked List Removal</a:t>
            </a:r>
            <a:endParaRPr lang="en-US" sz="1900" dirty="0">
              <a:solidFill>
                <a:srgbClr val="000000"/>
              </a:solidFill>
              <a:latin typeface="Arial"/>
              <a:cs typeface="Arial"/>
            </a:endParaRPr>
          </a:p>
          <a:p>
            <a:pPr marL="431800" indent="-32385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Sometimes it is better to break your problem into individual parts if you can</a:t>
            </a:r>
            <a:endParaRPr lang="en-US" sz="2600" b="0" strike="noStrike"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250" b="0" strike="noStrike" spc="-1" dirty="0">
                <a:solidFill>
                  <a:srgbClr val="000000"/>
                </a:solidFill>
                <a:uFill>
                  <a:solidFill>
                    <a:srgbClr val="FFFFFF"/>
                  </a:solidFill>
                </a:uFill>
                <a:latin typeface="Arial"/>
              </a:rPr>
              <a:t>For </a:t>
            </a:r>
            <a:r>
              <a:rPr lang="en-US" sz="2250" spc="-1" dirty="0">
                <a:solidFill>
                  <a:srgbClr val="000000"/>
                </a:solidFill>
                <a:uFill>
                  <a:solidFill>
                    <a:srgbClr val="FFFFFF"/>
                  </a:solidFill>
                </a:uFill>
                <a:latin typeface="Arial"/>
              </a:rPr>
              <a:t>example</a:t>
            </a:r>
            <a:r>
              <a:rPr lang="en-US" sz="2250" b="0" strike="noStrike" spc="-1" dirty="0">
                <a:solidFill>
                  <a:srgbClr val="000000"/>
                </a:solidFill>
                <a:uFill>
                  <a:solidFill>
                    <a:srgbClr val="FFFFFF"/>
                  </a:solidFill>
                </a:uFill>
                <a:latin typeface="Arial"/>
              </a:rPr>
              <a:t>: The connectivity and the weights can be broken into separate problems</a:t>
            </a:r>
            <a:endParaRPr lang="en-US" sz="2250" b="0" strike="noStrike" dirty="0">
              <a:solidFill>
                <a:srgbClr val="000000"/>
              </a:solidFill>
              <a:latin typeface="Arial"/>
              <a:cs typeface="Arial"/>
            </a:endParaRPr>
          </a:p>
          <a:p>
            <a:pPr marL="425450" indent="-342900">
              <a:spcAft>
                <a:spcPts val="918"/>
              </a:spcAft>
              <a:buClr>
                <a:srgbClr val="000000"/>
              </a:buClr>
              <a:buSzPct val="75000"/>
              <a:buFont typeface="Arial" panose="020B0604020202020204" pitchFamily="34" charset="0"/>
              <a:buChar char="•"/>
            </a:pPr>
            <a:endParaRPr lang="en-US" sz="2280" dirty="0">
              <a:solidFill>
                <a:srgbClr val="000000"/>
              </a:solidFill>
              <a:latin typeface="Arial"/>
              <a:cs typeface="Arial"/>
            </a:endParaRPr>
          </a:p>
        </p:txBody>
      </p:sp>
      <p:sp>
        <p:nvSpPr>
          <p:cNvPr id="3" name="Slide Number Placeholder 2"/>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19</a:t>
            </a:fld>
            <a:endParaRPr lang="en-US"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1"/>
          <p:cNvSpPr txBox="1"/>
          <p:nvPr/>
        </p:nvSpPr>
        <p:spPr>
          <a:xfrm>
            <a:off x="504000" y="216000"/>
            <a:ext cx="7020000" cy="936000"/>
          </a:xfrm>
          <a:prstGeom prst="rect">
            <a:avLst/>
          </a:prstGeom>
          <a:noFill/>
          <a:ln>
            <a:noFill/>
          </a:ln>
        </p:spPr>
        <p:txBody>
          <a:bodyPr lIns="0" tIns="0" rIns="0" bIns="0" anchor="ctr"/>
          <a:lstStyle/>
          <a:p>
            <a:r>
              <a:rPr lang="en-US" sz="3570" b="0" strike="noStrike" spc="-1" dirty="0">
                <a:solidFill>
                  <a:srgbClr val="FFFFFF"/>
                </a:solidFill>
                <a:uFill>
                  <a:solidFill>
                    <a:srgbClr val="FFFFFF"/>
                  </a:solidFill>
                </a:uFill>
                <a:latin typeface="Arial"/>
              </a:rPr>
              <a:t>Presentation Structure</a:t>
            </a:r>
          </a:p>
        </p:txBody>
      </p:sp>
      <p:sp>
        <p:nvSpPr>
          <p:cNvPr id="46" name="TextShape 2"/>
          <p:cNvSpPr txBox="1"/>
          <p:nvPr/>
        </p:nvSpPr>
        <p:spPr>
          <a:xfrm>
            <a:off x="504000" y="1368000"/>
            <a:ext cx="9072000" cy="3288240"/>
          </a:xfrm>
          <a:prstGeom prst="rect">
            <a:avLst/>
          </a:prstGeom>
          <a:noFill/>
          <a:ln>
            <a:noFill/>
          </a:ln>
        </p:spPr>
        <p:txBody>
          <a:bodyPr lIns="0" tIns="0" rIns="0" bIns="0" anchor="t">
            <a:normAutofit lnSpcReduction="10000"/>
          </a:bodyPr>
          <a:lstStyle/>
          <a:p>
            <a:pPr marL="431800" indent="-32385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Introduction</a:t>
            </a:r>
            <a:endParaRPr lang="en-US" dirty="0"/>
          </a:p>
          <a:p>
            <a:pPr marL="431800" indent="-32385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Other </a:t>
            </a:r>
            <a:r>
              <a:rPr lang="en-US" sz="2600" spc="-1" dirty="0">
                <a:solidFill>
                  <a:srgbClr val="000000"/>
                </a:solidFill>
                <a:uFill>
                  <a:solidFill>
                    <a:srgbClr val="FFFFFF"/>
                  </a:solidFill>
                </a:uFill>
                <a:latin typeface="Arial"/>
              </a:rPr>
              <a:t>people’s</a:t>
            </a:r>
            <a:r>
              <a:rPr lang="en-US" sz="2600" b="0" strike="noStrike" spc="-1" dirty="0">
                <a:solidFill>
                  <a:srgbClr val="000000"/>
                </a:solidFill>
                <a:uFill>
                  <a:solidFill>
                    <a:srgbClr val="FFFFFF"/>
                  </a:solidFill>
                </a:uFill>
                <a:latin typeface="Arial"/>
              </a:rPr>
              <a:t> </a:t>
            </a:r>
            <a:r>
              <a:rPr lang="en-US" sz="2600" spc="-1" dirty="0">
                <a:solidFill>
                  <a:srgbClr val="000000"/>
                </a:solidFill>
                <a:uFill>
                  <a:solidFill>
                    <a:srgbClr val="FFFFFF"/>
                  </a:solidFill>
                </a:uFill>
                <a:latin typeface="Arial"/>
              </a:rPr>
              <a:t>approaches</a:t>
            </a:r>
            <a:endParaRPr lang="en-US" sz="2600" b="0" strike="noStrike"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250" spc="-1" dirty="0">
                <a:solidFill>
                  <a:srgbClr val="000000"/>
                </a:solidFill>
                <a:uFill>
                  <a:solidFill>
                    <a:srgbClr val="FFFFFF"/>
                  </a:solidFill>
                </a:uFill>
                <a:latin typeface="Arial"/>
              </a:rPr>
              <a:t>Classical</a:t>
            </a:r>
            <a:r>
              <a:rPr lang="en-US" sz="2250" b="0" strike="noStrike" spc="-1" dirty="0">
                <a:solidFill>
                  <a:srgbClr val="000000"/>
                </a:solidFill>
                <a:uFill>
                  <a:solidFill>
                    <a:srgbClr val="FFFFFF"/>
                  </a:solidFill>
                </a:uFill>
                <a:latin typeface="Arial"/>
              </a:rPr>
              <a:t> </a:t>
            </a:r>
            <a:r>
              <a:rPr lang="en-US" sz="2250" spc="-1" dirty="0">
                <a:solidFill>
                  <a:srgbClr val="000000"/>
                </a:solidFill>
                <a:uFill>
                  <a:solidFill>
                    <a:srgbClr val="FFFFFF"/>
                  </a:solidFill>
                </a:uFill>
                <a:latin typeface="Arial"/>
              </a:rPr>
              <a:t>approaches</a:t>
            </a:r>
            <a:endParaRPr lang="en-US" sz="2250" b="0" strike="noStrike"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250" b="0" strike="noStrike" spc="-1" dirty="0">
                <a:solidFill>
                  <a:srgbClr val="000000"/>
                </a:solidFill>
                <a:uFill>
                  <a:solidFill>
                    <a:srgbClr val="FFFFFF"/>
                  </a:solidFill>
                </a:uFill>
                <a:latin typeface="Arial"/>
              </a:rPr>
              <a:t>Modern </a:t>
            </a:r>
            <a:r>
              <a:rPr lang="en-US" sz="2250" spc="-1" dirty="0">
                <a:solidFill>
                  <a:srgbClr val="000000"/>
                </a:solidFill>
                <a:uFill>
                  <a:solidFill>
                    <a:srgbClr val="FFFFFF"/>
                  </a:solidFill>
                </a:uFill>
                <a:latin typeface="Arial"/>
              </a:rPr>
              <a:t>approaches</a:t>
            </a:r>
            <a:endParaRPr lang="en-US" sz="2250" b="0" strike="noStrike" dirty="0">
              <a:solidFill>
                <a:srgbClr val="000000"/>
              </a:solidFill>
              <a:latin typeface="Arial"/>
              <a:cs typeface="Arial"/>
            </a:endParaRPr>
          </a:p>
          <a:p>
            <a:pPr marL="431800" indent="-32385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Our </a:t>
            </a:r>
            <a:r>
              <a:rPr lang="en-US" sz="2600" spc="-1" dirty="0">
                <a:solidFill>
                  <a:srgbClr val="000000"/>
                </a:solidFill>
                <a:uFill>
                  <a:solidFill>
                    <a:srgbClr val="FFFFFF"/>
                  </a:solidFill>
                </a:uFill>
                <a:latin typeface="Arial"/>
              </a:rPr>
              <a:t>approaches</a:t>
            </a:r>
            <a:endParaRPr lang="en-US" sz="2600" b="0" strike="noStrike" dirty="0">
              <a:solidFill>
                <a:srgbClr val="000000"/>
              </a:solidFill>
              <a:latin typeface="Arial"/>
              <a:cs typeface="Arial"/>
            </a:endParaRPr>
          </a:p>
          <a:p>
            <a:pPr marL="431800" indent="-32385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Result </a:t>
            </a:r>
            <a:r>
              <a:rPr lang="en-US" sz="2600" spc="-1" dirty="0">
                <a:solidFill>
                  <a:srgbClr val="000000"/>
                </a:solidFill>
                <a:uFill>
                  <a:solidFill>
                    <a:srgbClr val="FFFFFF"/>
                  </a:solidFill>
                </a:uFill>
                <a:latin typeface="Arial"/>
              </a:rPr>
              <a:t>analysis</a:t>
            </a:r>
            <a:endParaRPr lang="en-US" sz="2600" b="0" strike="noStrike" dirty="0">
              <a:solidFill>
                <a:srgbClr val="000000"/>
              </a:solidFill>
              <a:latin typeface="Arial"/>
              <a:cs typeface="Arial"/>
            </a:endParaRPr>
          </a:p>
          <a:p>
            <a:pPr marL="431800"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latin typeface="Arial"/>
              </a:rPr>
              <a:t>Conclusion</a:t>
            </a:r>
            <a:endParaRPr lang="en-US" sz="2600" b="0" strike="noStrike" dirty="0">
              <a:solidFill>
                <a:srgbClr val="000000"/>
              </a:solidFill>
              <a:latin typeface="Arial"/>
              <a:cs typeface="Arial"/>
            </a:endParaRPr>
          </a:p>
        </p:txBody>
      </p:sp>
      <p:sp>
        <p:nvSpPr>
          <p:cNvPr id="3" name="Slide Number Placeholder 2"/>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2</a:t>
            </a:fld>
            <a:endParaRPr lang="en-US"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Questions?</a:t>
            </a:r>
          </a:p>
        </p:txBody>
      </p:sp>
      <p:sp>
        <p:nvSpPr>
          <p:cNvPr id="5" name="Slide Number Placeholder 4"/>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20</a:t>
            </a:fld>
            <a:endParaRPr lang="en-US"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42986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504000" y="216000"/>
            <a:ext cx="7020000" cy="936000"/>
          </a:xfrm>
          <a:prstGeom prst="rect">
            <a:avLst/>
          </a:prstGeom>
          <a:noFill/>
          <a:ln>
            <a:noFill/>
          </a:ln>
        </p:spPr>
        <p:txBody>
          <a:bodyPr lIns="0" tIns="0" rIns="0" bIns="0" anchor="ctr"/>
          <a:lstStyle/>
          <a:p>
            <a:r>
              <a:rPr lang="en-US" sz="3570" b="0" strike="noStrike" spc="-1" dirty="0">
                <a:solidFill>
                  <a:srgbClr val="FFFFFF"/>
                </a:solidFill>
                <a:uFill>
                  <a:solidFill>
                    <a:srgbClr val="FFFFFF"/>
                  </a:solidFill>
                </a:uFill>
                <a:latin typeface="Arial"/>
              </a:rPr>
              <a:t>References</a:t>
            </a:r>
          </a:p>
        </p:txBody>
      </p:sp>
      <p:sp>
        <p:nvSpPr>
          <p:cNvPr id="98" name="TextShape 2"/>
          <p:cNvSpPr txBox="1"/>
          <p:nvPr/>
        </p:nvSpPr>
        <p:spPr>
          <a:xfrm>
            <a:off x="504000" y="1368000"/>
            <a:ext cx="4247754" cy="3288240"/>
          </a:xfrm>
          <a:prstGeom prst="rect">
            <a:avLst/>
          </a:prstGeom>
          <a:noFill/>
          <a:ln>
            <a:noFill/>
          </a:ln>
        </p:spPr>
        <p:txBody>
          <a:bodyPr lIns="0" tIns="0" rIns="0" bIns="0" anchor="t">
            <a:normAutofit fontScale="25000" lnSpcReduction="20000"/>
          </a:bodyPr>
          <a:lstStyle/>
          <a:p>
            <a:pPr marL="432000" indent="-324000">
              <a:spcAft>
                <a:spcPts val="1148"/>
              </a:spcAft>
              <a:buClr>
                <a:srgbClr val="000000"/>
              </a:buClr>
              <a:buSzPct val="45000"/>
              <a:buFont typeface="Wingdings" charset="2"/>
              <a:buChar char=""/>
            </a:pPr>
            <a:r>
              <a:rPr lang="en-US" sz="2800" b="0" u="sng" strike="noStrike" spc="-1" dirty="0">
                <a:solidFill>
                  <a:srgbClr val="000000"/>
                </a:solidFill>
                <a:uFill>
                  <a:solidFill>
                    <a:schemeClr val="tx2"/>
                  </a:solidFill>
                </a:uFill>
                <a:latin typeface="Arial"/>
                <a:hlinkClick r:id="rId2"/>
              </a:rPr>
              <a:t>https://stackoverflow.com/questions/8025342/undirected-graph-conversion-to-tree</a:t>
            </a:r>
            <a:endParaRPr lang="en-US" sz="2800" b="0" u="sng" strike="noStrike" spc="-1" dirty="0">
              <a:solidFill>
                <a:srgbClr val="000000"/>
              </a:solidFill>
              <a:uFill>
                <a:solidFill>
                  <a:schemeClr val="tx2"/>
                </a:solidFill>
              </a:uFill>
              <a:latin typeface="Arial"/>
            </a:endParaRPr>
          </a:p>
          <a:p>
            <a:pPr marL="432000" indent="-324000">
              <a:spcAft>
                <a:spcPts val="1148"/>
              </a:spcAft>
              <a:buClr>
                <a:srgbClr val="000000"/>
              </a:buClr>
              <a:buSzPct val="45000"/>
              <a:buFont typeface="Wingdings" charset="2"/>
              <a:buChar char=""/>
            </a:pPr>
            <a:r>
              <a:rPr lang="en-US" sz="2800" b="0" u="sng" strike="noStrike" spc="-1" dirty="0">
                <a:solidFill>
                  <a:srgbClr val="000000"/>
                </a:solidFill>
                <a:uFill>
                  <a:solidFill>
                    <a:schemeClr val="tx2"/>
                  </a:solidFill>
                </a:uFill>
                <a:latin typeface="Arial"/>
                <a:hlinkClick r:id="rId3"/>
              </a:rPr>
              <a:t>http://www.geeksforgeeks.org/applications-of-minimum-spanning-tree/</a:t>
            </a:r>
            <a:endParaRPr lang="en-US" sz="2800" b="0" u="sng" strike="noStrike" spc="-1" dirty="0">
              <a:solidFill>
                <a:srgbClr val="000000"/>
              </a:solidFill>
              <a:uFill>
                <a:solidFill>
                  <a:schemeClr val="tx2"/>
                </a:solidFill>
              </a:uFill>
              <a:latin typeface="Arial"/>
            </a:endParaRPr>
          </a:p>
          <a:p>
            <a:pPr marL="432000" indent="-324000">
              <a:spcAft>
                <a:spcPts val="1148"/>
              </a:spcAft>
              <a:buClr>
                <a:srgbClr val="000000"/>
              </a:buClr>
              <a:buSzPct val="45000"/>
              <a:buFont typeface="Wingdings" charset="2"/>
              <a:buChar char=""/>
            </a:pPr>
            <a:r>
              <a:rPr lang="en-US" sz="2800" b="0" u="sng" strike="noStrike" spc="-1" dirty="0">
                <a:solidFill>
                  <a:srgbClr val="000000"/>
                </a:solidFill>
                <a:uFill>
                  <a:solidFill>
                    <a:schemeClr val="tx2"/>
                  </a:solidFill>
                </a:uFill>
                <a:latin typeface="Arial"/>
                <a:hlinkClick r:id="rId3"/>
              </a:rPr>
              <a:t>http://www.geeksforgeeks.org/applications-of-minimum-spanning-tree/</a:t>
            </a:r>
            <a:endParaRPr lang="en-US" sz="2800" b="0" u="sng" strike="noStrike" spc="-1" dirty="0">
              <a:solidFill>
                <a:srgbClr val="000000"/>
              </a:solidFill>
              <a:uFill>
                <a:solidFill>
                  <a:schemeClr val="tx2"/>
                </a:solidFill>
              </a:uFill>
              <a:latin typeface="Arial"/>
            </a:endParaRPr>
          </a:p>
          <a:p>
            <a:pPr marL="432000" indent="-324000">
              <a:spcAft>
                <a:spcPts val="1148"/>
              </a:spcAft>
              <a:buClr>
                <a:srgbClr val="000000"/>
              </a:buClr>
              <a:buSzPct val="45000"/>
              <a:buFont typeface="Wingdings" charset="2"/>
              <a:buChar char=""/>
            </a:pPr>
            <a:r>
              <a:rPr lang="en-US" sz="2800" b="0" u="sng" strike="noStrike" spc="-1" dirty="0">
                <a:solidFill>
                  <a:srgbClr val="000000"/>
                </a:solidFill>
                <a:uFill>
                  <a:solidFill>
                    <a:schemeClr val="tx2"/>
                  </a:solidFill>
                </a:uFill>
                <a:latin typeface="Arial"/>
                <a:hlinkClick r:id="rId4"/>
              </a:rPr>
              <a:t>https://www.researchgate.net/figure/236240895_fig2_Fig-2-Minimum-spanning-tree-of-46-mitochondrial-DNA-haplotypes-of-Ctenomys-talarum-is</a:t>
            </a:r>
            <a:endParaRPr lang="en-US" sz="2800" b="0" u="sng" strike="noStrike" spc="-1" dirty="0">
              <a:solidFill>
                <a:srgbClr val="000000"/>
              </a:solidFill>
              <a:uFill>
                <a:solidFill>
                  <a:schemeClr val="tx2"/>
                </a:solidFill>
              </a:uFill>
              <a:latin typeface="Arial"/>
            </a:endParaRPr>
          </a:p>
          <a:p>
            <a:pPr marL="432000" indent="-324000">
              <a:spcAft>
                <a:spcPts val="1148"/>
              </a:spcAft>
              <a:buClr>
                <a:srgbClr val="000000"/>
              </a:buClr>
              <a:buSzPct val="45000"/>
              <a:buFont typeface="Wingdings" charset="2"/>
              <a:buChar char=""/>
            </a:pPr>
            <a:r>
              <a:rPr lang="en-US" sz="2800" b="0" u="sng" strike="noStrike" spc="-1" dirty="0">
                <a:solidFill>
                  <a:srgbClr val="000000"/>
                </a:solidFill>
                <a:uFill>
                  <a:solidFill>
                    <a:schemeClr val="tx2"/>
                  </a:solidFill>
                </a:uFill>
                <a:latin typeface="Arial"/>
                <a:hlinkClick r:id="rId5"/>
              </a:rPr>
              <a:t>http://cs-pages.blogspot.com/2011/10/what-is-real-world-scenario-where.html</a:t>
            </a:r>
            <a:endParaRPr lang="en-US" sz="2800" b="0" u="sng" strike="noStrike" spc="-1" dirty="0">
              <a:solidFill>
                <a:srgbClr val="000000"/>
              </a:solidFill>
              <a:uFill>
                <a:solidFill>
                  <a:schemeClr val="tx2"/>
                </a:solidFill>
              </a:uFill>
              <a:latin typeface="Arial"/>
            </a:endParaRPr>
          </a:p>
          <a:p>
            <a:pPr marL="432000" indent="-324000">
              <a:spcAft>
                <a:spcPts val="1148"/>
              </a:spcAft>
              <a:buClr>
                <a:srgbClr val="000000"/>
              </a:buClr>
              <a:buSzPct val="45000"/>
              <a:buFont typeface="Wingdings" charset="2"/>
              <a:buChar char=""/>
            </a:pPr>
            <a:r>
              <a:rPr lang="en-US" sz="2800" b="0" u="sng" strike="noStrike" spc="-1" dirty="0">
                <a:solidFill>
                  <a:srgbClr val="000000"/>
                </a:solidFill>
                <a:uFill>
                  <a:solidFill>
                    <a:schemeClr val="tx2"/>
                  </a:solidFill>
                </a:uFill>
                <a:latin typeface="Arial"/>
                <a:hlinkClick r:id="rId6"/>
              </a:rPr>
              <a:t>http://www.pnas.org/content/104/22/9404/F2.expansion.html</a:t>
            </a:r>
            <a:endParaRPr lang="en-US" sz="2800" b="0" u="sng" strike="noStrike" spc="-1" dirty="0">
              <a:solidFill>
                <a:srgbClr val="000000"/>
              </a:solidFill>
              <a:uFill>
                <a:solidFill>
                  <a:schemeClr val="tx2"/>
                </a:solidFill>
              </a:uFill>
              <a:latin typeface="Arial"/>
            </a:endParaRPr>
          </a:p>
          <a:p>
            <a:pPr marL="432000" indent="-324000">
              <a:spcAft>
                <a:spcPts val="1148"/>
              </a:spcAft>
              <a:buClr>
                <a:srgbClr val="000000"/>
              </a:buClr>
              <a:buSzPct val="45000"/>
              <a:buFont typeface="Wingdings" charset="2"/>
              <a:buChar char=""/>
            </a:pPr>
            <a:r>
              <a:rPr lang="en-US" sz="2800" b="0" u="sng" strike="noStrike" spc="-1" dirty="0">
                <a:solidFill>
                  <a:srgbClr val="000000"/>
                </a:solidFill>
                <a:uFill>
                  <a:solidFill>
                    <a:schemeClr val="tx2"/>
                  </a:solidFill>
                </a:uFill>
                <a:latin typeface="Arial"/>
                <a:hlinkClick r:id="rId7"/>
              </a:rPr>
              <a:t>https://www.wired.com/2013/01/traveling-salesman-problem/</a:t>
            </a:r>
            <a:endParaRPr lang="en-US" sz="2800" b="0" u="sng" strike="noStrike" spc="-1" dirty="0">
              <a:solidFill>
                <a:srgbClr val="000000"/>
              </a:solidFill>
              <a:uFill>
                <a:solidFill>
                  <a:schemeClr val="tx2"/>
                </a:solidFill>
              </a:uFill>
              <a:latin typeface="Arial"/>
            </a:endParaRPr>
          </a:p>
          <a:p>
            <a:pPr marL="432000" indent="-324000">
              <a:spcAft>
                <a:spcPts val="1148"/>
              </a:spcAft>
              <a:buClr>
                <a:srgbClr val="000000"/>
              </a:buClr>
              <a:buSzPct val="45000"/>
              <a:buFont typeface="Wingdings" charset="2"/>
              <a:buChar char=""/>
            </a:pPr>
            <a:r>
              <a:rPr lang="en-US" sz="2800" b="0" u="sng" strike="noStrike" spc="-1" dirty="0">
                <a:solidFill>
                  <a:srgbClr val="000000"/>
                </a:solidFill>
                <a:uFill>
                  <a:solidFill>
                    <a:schemeClr val="tx2"/>
                  </a:solidFill>
                </a:uFill>
                <a:latin typeface="Arial"/>
                <a:hlinkClick r:id="rId8"/>
              </a:rPr>
              <a:t>https://commons.wikimedia.org/wiki/File%3APrimAlgDemo.gif</a:t>
            </a:r>
            <a:endParaRPr lang="en-US" sz="2800" b="0" u="sng" strike="noStrike" spc="-1" dirty="0">
              <a:solidFill>
                <a:srgbClr val="000000"/>
              </a:solidFill>
              <a:uFill>
                <a:solidFill>
                  <a:schemeClr val="tx2"/>
                </a:solidFill>
              </a:uFill>
              <a:latin typeface="Arial"/>
            </a:endParaRPr>
          </a:p>
          <a:p>
            <a:pPr marL="432000" indent="-324000">
              <a:spcAft>
                <a:spcPts val="1148"/>
              </a:spcAft>
              <a:buClr>
                <a:srgbClr val="000000"/>
              </a:buClr>
              <a:buSzPct val="45000"/>
              <a:buFont typeface="Wingdings" charset="2"/>
              <a:buChar char=""/>
            </a:pPr>
            <a:r>
              <a:rPr lang="en-US" sz="2800" b="0" u="sng" strike="noStrike" spc="-1" dirty="0">
                <a:solidFill>
                  <a:srgbClr val="000000"/>
                </a:solidFill>
                <a:uFill>
                  <a:solidFill>
                    <a:schemeClr val="tx2"/>
                  </a:solidFill>
                </a:uFill>
                <a:latin typeface="Arial"/>
                <a:hlinkClick r:id="rId9"/>
              </a:rPr>
              <a:t>https://commons.wikimedia.org/wiki/File%3AKruskalDemo.gif</a:t>
            </a:r>
            <a:endParaRPr lang="en-US" sz="2800" b="0" u="sng" strike="noStrike" spc="-1" dirty="0">
              <a:solidFill>
                <a:srgbClr val="000000"/>
              </a:solidFill>
              <a:uFill>
                <a:solidFill>
                  <a:schemeClr val="tx2"/>
                </a:solidFill>
              </a:uFill>
              <a:latin typeface="Arial"/>
            </a:endParaRPr>
          </a:p>
          <a:p>
            <a:pPr marL="432000" indent="-324000">
              <a:spcAft>
                <a:spcPts val="1148"/>
              </a:spcAft>
              <a:buClr>
                <a:srgbClr val="000000"/>
              </a:buClr>
              <a:buSzPct val="45000"/>
              <a:buFont typeface="Wingdings" charset="2"/>
              <a:buChar char=""/>
            </a:pPr>
            <a:r>
              <a:rPr lang="en-US" sz="2800" b="0" u="sng" strike="noStrike" spc="-1" dirty="0">
                <a:solidFill>
                  <a:srgbClr val="000000"/>
                </a:solidFill>
                <a:uFill>
                  <a:solidFill>
                    <a:schemeClr val="tx2"/>
                  </a:solidFill>
                </a:uFill>
                <a:latin typeface="Arial"/>
                <a:hlinkClick r:id="rId10"/>
              </a:rPr>
              <a:t>https://commons.wikimedia.org/wiki/File%3ABoruvka's_algorithm_(Sollin's_algorithm)_Anim.gif</a:t>
            </a:r>
            <a:endParaRPr lang="en-US" sz="2800" b="0" u="sng" strike="noStrike" spc="-1" dirty="0">
              <a:solidFill>
                <a:srgbClr val="000000"/>
              </a:solidFill>
              <a:uFill>
                <a:solidFill>
                  <a:schemeClr val="tx2"/>
                </a:solidFill>
              </a:uFill>
              <a:latin typeface="Arial"/>
            </a:endParaRPr>
          </a:p>
          <a:p>
            <a:pPr marL="432000" indent="-324000">
              <a:spcAft>
                <a:spcPts val="1148"/>
              </a:spcAft>
              <a:buClr>
                <a:srgbClr val="000000"/>
              </a:buClr>
              <a:buSzPct val="45000"/>
              <a:buFont typeface="Wingdings" charset="2"/>
              <a:buChar char=""/>
            </a:pPr>
            <a:r>
              <a:rPr lang="en-US" sz="2800" u="sng" spc="-1" dirty="0">
                <a:solidFill>
                  <a:srgbClr val="000000"/>
                </a:solidFill>
                <a:uFill>
                  <a:solidFill>
                    <a:schemeClr val="tx2"/>
                  </a:solidFill>
                </a:uFill>
                <a:hlinkClick r:id="rId11"/>
              </a:rPr>
              <a:t>https://upload.wikimedia.org/wikipedia/commons/c/cd/Boost.png</a:t>
            </a:r>
            <a:endParaRPr lang="en-US" sz="2800" u="sng" spc="-1" dirty="0">
              <a:solidFill>
                <a:srgbClr val="000000"/>
              </a:solidFill>
              <a:uFill>
                <a:solidFill>
                  <a:schemeClr val="tx2"/>
                </a:solidFill>
              </a:uFill>
            </a:endParaRPr>
          </a:p>
          <a:p>
            <a:pPr marL="431800" indent="-323850">
              <a:spcAft>
                <a:spcPts val="1148"/>
              </a:spcAft>
              <a:buClr>
                <a:srgbClr val="000000"/>
              </a:buClr>
              <a:buSzPct val="45000"/>
              <a:buFont typeface="Wingdings" charset="2"/>
              <a:buChar char=""/>
            </a:pPr>
            <a:r>
              <a:rPr lang="en-US" sz="2800" u="sng" spc="-1" dirty="0">
                <a:solidFill>
                  <a:srgbClr val="000000"/>
                </a:solidFill>
                <a:uFill>
                  <a:solidFill>
                    <a:schemeClr val="tx2"/>
                  </a:solidFill>
                </a:uFill>
                <a:hlinkClick r:id="rId12"/>
              </a:rPr>
              <a:t>http://www.boost.org/doc/libs/1_59_0/libs/graph/doc/graph_theory_review.html</a:t>
            </a:r>
            <a:r>
              <a:rPr lang="en-US" sz="2800" u="sng" spc="-1" dirty="0">
                <a:solidFill>
                  <a:srgbClr val="000000"/>
                </a:solidFill>
                <a:uFill>
                  <a:solidFill>
                    <a:schemeClr val="tx2"/>
                  </a:solidFill>
                </a:uFill>
              </a:rPr>
              <a:t> </a:t>
            </a:r>
            <a:endParaRPr lang="en-US" sz="2800" u="sng" dirty="0">
              <a:solidFill>
                <a:srgbClr val="000000"/>
              </a:solidFill>
              <a:latin typeface="Arial"/>
              <a:cs typeface="Arial"/>
            </a:endParaRPr>
          </a:p>
          <a:p>
            <a:pPr marL="431800" indent="-323850">
              <a:spcAft>
                <a:spcPts val="1100"/>
              </a:spcAft>
              <a:buClr>
                <a:srgbClr val="000000"/>
              </a:buClr>
              <a:buSzPct val="45000"/>
              <a:buFont typeface="Wingdings" charset="2"/>
              <a:buChar char=""/>
            </a:pPr>
            <a:r>
              <a:rPr lang="en-US" sz="2800" dirty="0">
                <a:solidFill>
                  <a:srgbClr val="000000"/>
                </a:solidFill>
                <a:latin typeface="Arial"/>
                <a:cs typeface="Arial"/>
                <a:hlinkClick r:id="rId13"/>
              </a:rPr>
              <a:t>https://www.cs.unm.edu/~moret/mst.ps</a:t>
            </a:r>
            <a:endParaRPr lang="en-US" sz="2800" dirty="0">
              <a:solidFill>
                <a:srgbClr val="000000"/>
              </a:solidFill>
              <a:latin typeface="Arial"/>
              <a:cs typeface="Arial"/>
            </a:endParaRPr>
          </a:p>
          <a:p>
            <a:pPr marL="431800" indent="-323850">
              <a:spcAft>
                <a:spcPts val="1100"/>
              </a:spcAft>
              <a:buClr>
                <a:srgbClr val="000000"/>
              </a:buClr>
              <a:buSzPct val="45000"/>
              <a:buFont typeface="Wingdings" charset="2"/>
              <a:buChar char=""/>
            </a:pPr>
            <a:r>
              <a:rPr lang="en-US" sz="2800" dirty="0">
                <a:solidFill>
                  <a:srgbClr val="000000"/>
                </a:solidFill>
                <a:latin typeface="Arial"/>
                <a:cs typeface="Arial"/>
                <a:hlinkClick r:id="rId14"/>
              </a:rPr>
              <a:t>http://www.cs.princeton.edu/~wayne/cs423/lectures/fibonacci-4up.pdf</a:t>
            </a:r>
            <a:endParaRPr lang="en-US" sz="2800" dirty="0">
              <a:solidFill>
                <a:srgbClr val="000000"/>
              </a:solidFill>
              <a:latin typeface="Arial"/>
              <a:cs typeface="Arial"/>
            </a:endParaRPr>
          </a:p>
          <a:p>
            <a:pPr marL="431800" indent="-323850">
              <a:spcAft>
                <a:spcPts val="1100"/>
              </a:spcAft>
              <a:buClr>
                <a:srgbClr val="000000"/>
              </a:buClr>
              <a:buSzPct val="45000"/>
              <a:buFont typeface="Wingdings" charset="2"/>
              <a:buChar char=""/>
            </a:pPr>
            <a:r>
              <a:rPr lang="en-US" sz="2800" dirty="0">
                <a:solidFill>
                  <a:srgbClr val="000000"/>
                </a:solidFill>
                <a:latin typeface="Arial"/>
                <a:cs typeface="Arial"/>
                <a:hlinkClick r:id="rId15"/>
              </a:rPr>
              <a:t>https</a:t>
            </a:r>
            <a:r>
              <a:rPr lang="en-US" sz="2800" dirty="0">
                <a:cs typeface="Arial"/>
                <a:hlinkClick r:id="rId15"/>
              </a:rPr>
              <a:t>://www.cs.princeton.edu/courses/archive/fall03/cs528/handouts/fibonacci%20heaps.pdf</a:t>
            </a:r>
            <a:endParaRPr lang="en-US" sz="2800" dirty="0">
              <a:cs typeface="Arial"/>
            </a:endParaRPr>
          </a:p>
          <a:p>
            <a:pPr marL="431800" indent="-323850">
              <a:spcAft>
                <a:spcPts val="1100"/>
              </a:spcAft>
              <a:buClr>
                <a:srgbClr val="000000"/>
              </a:buClr>
              <a:buSzPct val="45000"/>
              <a:buFont typeface="Wingdings" charset="2"/>
              <a:buChar char=""/>
            </a:pPr>
            <a:endParaRPr lang="en-US" dirty="0"/>
          </a:p>
          <a:p>
            <a:pPr marL="431800" indent="-323850">
              <a:spcAft>
                <a:spcPts val="1100"/>
              </a:spcAft>
              <a:buClr>
                <a:srgbClr val="000000"/>
              </a:buClr>
              <a:buSzPct val="45000"/>
              <a:buFont typeface="Wingdings" charset="2"/>
              <a:buChar char=""/>
            </a:pPr>
            <a:endParaRPr lang="en-US" dirty="0"/>
          </a:p>
          <a:p>
            <a:pPr marL="431800" indent="-323850">
              <a:spcAft>
                <a:spcPts val="1100"/>
              </a:spcAft>
              <a:buClr>
                <a:srgbClr val="000000"/>
              </a:buClr>
              <a:buSzPct val="45000"/>
              <a:buFont typeface="Wingdings" charset="2"/>
              <a:buChar char=""/>
            </a:pPr>
            <a:endParaRPr lang="en-US" dirty="0"/>
          </a:p>
          <a:p>
            <a:pPr fontAlgn="base"/>
            <a:r>
              <a:rPr lang="en-US" dirty="0"/>
              <a:t> </a:t>
            </a:r>
          </a:p>
          <a:p>
            <a:pPr marL="431800" indent="-323850">
              <a:spcAft>
                <a:spcPts val="1100"/>
              </a:spcAft>
              <a:buClr>
                <a:srgbClr val="000000"/>
              </a:buClr>
              <a:buSzPct val="45000"/>
              <a:buFont typeface="Wingdings" charset="2"/>
              <a:buChar char=""/>
            </a:pPr>
            <a:endParaRPr lang="en-US" dirty="0"/>
          </a:p>
          <a:p>
            <a:pPr marL="431800" indent="-323850">
              <a:spcAft>
                <a:spcPts val="1100"/>
              </a:spcAft>
              <a:buClr>
                <a:srgbClr val="000000"/>
              </a:buClr>
              <a:buSzPct val="45000"/>
              <a:buFont typeface="Wingdings" charset="2"/>
              <a:buChar char=""/>
            </a:pPr>
            <a:endParaRPr lang="en-US" dirty="0" smtClean="0"/>
          </a:p>
          <a:p>
            <a:pPr fontAlgn="base"/>
            <a:r>
              <a:rPr lang="en-US" dirty="0"/>
              <a:t> </a:t>
            </a:r>
          </a:p>
          <a:p>
            <a:pPr marL="431800" indent="-323850">
              <a:spcAft>
                <a:spcPts val="1100"/>
              </a:spcAft>
              <a:buClr>
                <a:srgbClr val="000000"/>
              </a:buClr>
              <a:buSzPct val="45000"/>
              <a:buFont typeface="Wingdings" charset="2"/>
              <a:buChar char=""/>
            </a:pPr>
            <a:endParaRPr lang="en-US" sz="2600" dirty="0" smtClean="0">
              <a:cs typeface="Arial"/>
            </a:endParaRPr>
          </a:p>
          <a:p>
            <a:pPr marL="431800" indent="-323850">
              <a:spcAft>
                <a:spcPts val="1100"/>
              </a:spcAft>
              <a:buClr>
                <a:srgbClr val="000000"/>
              </a:buClr>
              <a:buSzPct val="45000"/>
              <a:buFont typeface="Wingdings" charset="2"/>
              <a:buChar char=""/>
            </a:pPr>
            <a:endParaRPr lang="en-US" sz="2600" dirty="0">
              <a:cs typeface="Arial"/>
            </a:endParaRPr>
          </a:p>
        </p:txBody>
      </p:sp>
      <p:sp>
        <p:nvSpPr>
          <p:cNvPr id="3" name="Slide Number Placeholder 2"/>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21</a:t>
            </a:fld>
            <a:endParaRPr lang="en-US" sz="1400" b="0" strike="noStrike" spc="-1" dirty="0">
              <a:solidFill>
                <a:srgbClr val="000000"/>
              </a:solidFill>
              <a:uFill>
                <a:solidFill>
                  <a:srgbClr val="FFFFFF"/>
                </a:solidFill>
              </a:uFill>
              <a:latin typeface="Arial"/>
            </a:endParaRPr>
          </a:p>
        </p:txBody>
      </p:sp>
      <p:sp>
        <p:nvSpPr>
          <p:cNvPr id="2" name="TextBox 1"/>
          <p:cNvSpPr txBox="1"/>
          <p:nvPr/>
        </p:nvSpPr>
        <p:spPr>
          <a:xfrm>
            <a:off x="5226277" y="1368000"/>
            <a:ext cx="4595446" cy="3100849"/>
          </a:xfrm>
          <a:prstGeom prst="rect">
            <a:avLst/>
          </a:prstGeom>
          <a:noFill/>
        </p:spPr>
        <p:txBody>
          <a:bodyPr wrap="square" rtlCol="0">
            <a:spAutoFit/>
          </a:bodyPr>
          <a:lstStyle/>
          <a:p>
            <a:pPr marL="431800" indent="-323850">
              <a:spcAft>
                <a:spcPts val="1100"/>
              </a:spcAft>
              <a:buClr>
                <a:srgbClr val="000000"/>
              </a:buClr>
              <a:buSzPct val="45000"/>
              <a:buFont typeface="Wingdings" charset="2"/>
              <a:buChar char=""/>
            </a:pPr>
            <a:r>
              <a:rPr lang="en-US" sz="900" dirty="0">
                <a:cs typeface="Arial"/>
                <a:hlinkClick r:id="rId16"/>
              </a:rPr>
              <a:t>http://ac.els-cdn.com/0167642383900114/1-s2.0-0167642383900114-main.pdf?_tid=f200c8f4-425b-11e7-95d3-00000aab0f27&amp;acdnat=1495835012_236fc24bc29774a56e01a8ba89a593ea</a:t>
            </a:r>
            <a:endParaRPr lang="en-US" sz="900" dirty="0">
              <a:cs typeface="Arial"/>
            </a:endParaRPr>
          </a:p>
          <a:p>
            <a:pPr marL="431800" indent="-323850">
              <a:spcAft>
                <a:spcPts val="1100"/>
              </a:spcAft>
              <a:buClr>
                <a:srgbClr val="000000"/>
              </a:buClr>
              <a:buSzPct val="45000"/>
              <a:buFont typeface="Wingdings" charset="2"/>
              <a:buChar char=""/>
            </a:pPr>
            <a:r>
              <a:rPr lang="en-US" sz="900" dirty="0">
                <a:cs typeface="Arial"/>
                <a:hlinkClick r:id="rId17"/>
              </a:rPr>
              <a:t>http://algo2.iti.kit.edu/documents/algo1-2014/alenex09filterkruskal.pdf</a:t>
            </a:r>
            <a:endParaRPr lang="en-US" sz="900" dirty="0">
              <a:cs typeface="Arial"/>
            </a:endParaRPr>
          </a:p>
          <a:p>
            <a:pPr marL="431800" indent="-323850">
              <a:spcAft>
                <a:spcPts val="1100"/>
              </a:spcAft>
              <a:buClr>
                <a:srgbClr val="000000"/>
              </a:buClr>
              <a:buSzPct val="45000"/>
              <a:buFont typeface="Wingdings" charset="2"/>
              <a:buChar char=""/>
            </a:pPr>
            <a:r>
              <a:rPr lang="en-US" sz="700" u="sng" dirty="0">
                <a:hlinkClick r:id="rId18"/>
              </a:rPr>
              <a:t>https://www.cc.gatech.edu/~bader/papers/MST-JPDC.pdf</a:t>
            </a:r>
            <a:r>
              <a:rPr lang="en-US" sz="700" dirty="0"/>
              <a:t>  </a:t>
            </a:r>
          </a:p>
          <a:p>
            <a:pPr marL="431800" indent="-323850">
              <a:spcAft>
                <a:spcPts val="1100"/>
              </a:spcAft>
              <a:buClr>
                <a:srgbClr val="000000"/>
              </a:buClr>
              <a:buSzPct val="45000"/>
              <a:buFont typeface="Wingdings" charset="2"/>
              <a:buChar char=""/>
            </a:pPr>
            <a:r>
              <a:rPr lang="en-US" sz="700" u="sng" dirty="0">
                <a:hlinkClick r:id="rId19"/>
              </a:rPr>
              <a:t>http://leeds-faculty.colorado.edu/glover/221%20-%20An_in-depth_empirical_investigation_of_non-greedy_approaches_to_the_MST.pdf</a:t>
            </a:r>
            <a:r>
              <a:rPr lang="en-US" sz="700" dirty="0"/>
              <a:t> </a:t>
            </a:r>
          </a:p>
          <a:p>
            <a:pPr marL="431800" indent="-323850">
              <a:spcAft>
                <a:spcPts val="1100"/>
              </a:spcAft>
              <a:buClr>
                <a:srgbClr val="000000"/>
              </a:buClr>
              <a:buSzPct val="45000"/>
              <a:buFont typeface="Wingdings" charset="2"/>
              <a:buChar char=""/>
            </a:pPr>
            <a:r>
              <a:rPr lang="en-US" sz="700" u="sng" dirty="0">
                <a:hlinkClick r:id="rId20"/>
              </a:rPr>
              <a:t>http://ac.els-cdn.com/S1877050916316325/1-s2.0-S1877050916316325-main.pdf?_tid=c3b1986e-464a-11e7-9cef-00000aacb35e&amp;acdnat=1496267438_7e5a27fcc1cb7355a9d540720f4c7c73</a:t>
            </a:r>
            <a:r>
              <a:rPr lang="en-US" sz="700" dirty="0"/>
              <a:t>  </a:t>
            </a:r>
          </a:p>
          <a:p>
            <a:pPr marL="431800" indent="-323850">
              <a:spcAft>
                <a:spcPts val="1100"/>
              </a:spcAft>
              <a:buClr>
                <a:srgbClr val="000000"/>
              </a:buClr>
              <a:buSzPct val="45000"/>
              <a:buFont typeface="Wingdings" charset="2"/>
              <a:buChar char=""/>
            </a:pPr>
            <a:r>
              <a:rPr lang="en-US" sz="700" u="sng" dirty="0">
                <a:hlinkClick r:id="rId21"/>
              </a:rPr>
              <a:t>https://archive.org/details/oeloglogvalgorit691yaoa</a:t>
            </a:r>
            <a:r>
              <a:rPr lang="en-US" sz="700" b="1" dirty="0"/>
              <a:t> </a:t>
            </a:r>
          </a:p>
          <a:p>
            <a:pPr marL="431800" indent="-323850">
              <a:spcAft>
                <a:spcPts val="1100"/>
              </a:spcAft>
              <a:buClr>
                <a:srgbClr val="000000"/>
              </a:buClr>
              <a:buSzPct val="45000"/>
              <a:buFont typeface="Wingdings" charset="2"/>
              <a:buChar char=""/>
            </a:pPr>
            <a:r>
              <a:rPr lang="en-US" sz="700" u="sng" dirty="0">
                <a:hlinkClick r:id="rId17"/>
              </a:rPr>
              <a:t>http://algo2.iti.kit.edu/documents/algo1-2014/alenex09filterkruskal.pdf</a:t>
            </a:r>
            <a:r>
              <a:rPr lang="en-US" sz="700" dirty="0"/>
              <a:t>  </a:t>
            </a:r>
          </a:p>
          <a:p>
            <a:pPr marL="431800" indent="-323850">
              <a:spcAft>
                <a:spcPts val="1100"/>
              </a:spcAft>
              <a:buClr>
                <a:srgbClr val="000000"/>
              </a:buClr>
              <a:buSzPct val="45000"/>
              <a:buFont typeface="Wingdings" charset="2"/>
              <a:buChar char=""/>
            </a:pPr>
            <a:r>
              <a:rPr lang="en-US" sz="700" u="sng" dirty="0">
                <a:hlinkClick r:id="rId22"/>
              </a:rPr>
              <a:t>https://pdfs.semanticscholar.org/2574/a87cb4e36d0bf8994ce2bf02243a5eefb278.pdf</a:t>
            </a:r>
            <a:r>
              <a:rPr lang="en-US" sz="700" dirty="0"/>
              <a:t>  </a:t>
            </a:r>
          </a:p>
          <a:p>
            <a:pPr marL="431800" indent="-323850">
              <a:spcAft>
                <a:spcPts val="1100"/>
              </a:spcAft>
              <a:buClr>
                <a:srgbClr val="000000"/>
              </a:buClr>
              <a:buSzPct val="45000"/>
              <a:buFont typeface="Wingdings" charset="2"/>
              <a:buChar char=""/>
            </a:pPr>
            <a:r>
              <a:rPr lang="en-US" sz="700" u="sng" dirty="0">
                <a:hlinkClick r:id="rId16"/>
              </a:rPr>
              <a:t>http://ac.els-cdn.com/0167642383900114/1-s2.0-0167642383900114-main.pdf?_tid=f200c8f4-425b-11e7-95d3-00000aab0f27&amp;acdnat=1495835012_236fc24bc29774a56e01a8ba89a593ea</a:t>
            </a:r>
            <a:r>
              <a:rPr lang="en-US" sz="700" dirty="0"/>
              <a:t>   </a:t>
            </a:r>
          </a:p>
          <a:p>
            <a:endParaRPr lang="en-US" sz="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Shape 1"/>
          <p:cNvSpPr txBox="1"/>
          <p:nvPr/>
        </p:nvSpPr>
        <p:spPr>
          <a:xfrm>
            <a:off x="504000" y="216000"/>
            <a:ext cx="7020000" cy="936000"/>
          </a:xfrm>
          <a:prstGeom prst="rect">
            <a:avLst/>
          </a:prstGeom>
          <a:noFill/>
          <a:ln>
            <a:noFill/>
          </a:ln>
        </p:spPr>
        <p:txBody>
          <a:bodyPr lIns="0" tIns="0" rIns="0" bIns="0" anchor="ctr"/>
          <a:lstStyle/>
          <a:p>
            <a:r>
              <a:rPr lang="en-US" sz="3570" b="0" strike="noStrike" spc="-1" dirty="0">
                <a:solidFill>
                  <a:srgbClr val="FFFFFF"/>
                </a:solidFill>
                <a:uFill>
                  <a:solidFill>
                    <a:srgbClr val="FFFFFF"/>
                  </a:solidFill>
                </a:uFill>
                <a:latin typeface="Arial"/>
              </a:rPr>
              <a:t>Introduction</a:t>
            </a:r>
          </a:p>
        </p:txBody>
      </p:sp>
      <p:sp>
        <p:nvSpPr>
          <p:cNvPr id="48" name="TextShape 2"/>
          <p:cNvSpPr txBox="1"/>
          <p:nvPr/>
        </p:nvSpPr>
        <p:spPr>
          <a:xfrm>
            <a:off x="504000" y="1368000"/>
            <a:ext cx="9072000" cy="2508120"/>
          </a:xfrm>
          <a:prstGeom prst="rect">
            <a:avLst/>
          </a:prstGeom>
          <a:noFill/>
          <a:ln>
            <a:noFill/>
          </a:ln>
        </p:spPr>
        <p:txBody>
          <a:bodyPr lIns="0" tIns="0" rIns="0" bIns="0" anchor="t">
            <a:normAutofit fontScale="55000" lnSpcReduction="20000"/>
          </a:bodyPr>
          <a:lstStyle/>
          <a:p>
            <a:pPr marL="431800" indent="-32385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The Minimum Spanning Tree (MST) </a:t>
            </a:r>
            <a:r>
              <a:rPr lang="en-US" sz="2600" spc="-1" dirty="0">
                <a:solidFill>
                  <a:srgbClr val="000000"/>
                </a:solidFill>
                <a:uFill>
                  <a:solidFill>
                    <a:srgbClr val="FFFFFF"/>
                  </a:solidFill>
                </a:uFill>
                <a:latin typeface="Arial"/>
              </a:rPr>
              <a:t>problem</a:t>
            </a:r>
            <a:r>
              <a:rPr lang="en-US" sz="2600" b="0" strike="noStrike" spc="-1" dirty="0">
                <a:solidFill>
                  <a:srgbClr val="000000"/>
                </a:solidFill>
                <a:uFill>
                  <a:solidFill>
                    <a:srgbClr val="FFFFFF"/>
                  </a:solidFill>
                </a:uFill>
                <a:latin typeface="Arial"/>
              </a:rPr>
              <a:t> is a </a:t>
            </a:r>
            <a:r>
              <a:rPr lang="en-US" sz="2600" spc="-1" dirty="0">
                <a:solidFill>
                  <a:srgbClr val="000000"/>
                </a:solidFill>
                <a:uFill>
                  <a:solidFill>
                    <a:srgbClr val="FFFFFF"/>
                  </a:solidFill>
                </a:uFill>
                <a:latin typeface="Arial"/>
              </a:rPr>
              <a:t>graph</a:t>
            </a:r>
            <a:r>
              <a:rPr lang="en-US" sz="2600" b="0" strike="noStrike" spc="-1" dirty="0">
                <a:solidFill>
                  <a:srgbClr val="000000"/>
                </a:solidFill>
                <a:uFill>
                  <a:solidFill>
                    <a:srgbClr val="FFFFFF"/>
                  </a:solidFill>
                </a:uFill>
                <a:latin typeface="Arial"/>
              </a:rPr>
              <a:t> problem.</a:t>
            </a:r>
            <a:endParaRPr lang="en-US" dirty="0"/>
          </a:p>
          <a:p>
            <a:pPr marL="431800" indent="-32385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The input graph has the following properties.</a:t>
            </a:r>
            <a:r>
              <a:rPr lang="en-US" sz="2600" spc="-1" dirty="0">
                <a:solidFill>
                  <a:srgbClr val="000000"/>
                </a:solidFill>
                <a:uFill>
                  <a:solidFill>
                    <a:srgbClr val="FFFFFF"/>
                  </a:solidFill>
                </a:uFill>
                <a:latin typeface="Arial"/>
              </a:rPr>
              <a:t> </a:t>
            </a:r>
            <a:endParaRPr lang="en-US" sz="2600" b="0" strike="noStrike"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250" b="0" strike="noStrike" spc="-1" dirty="0">
                <a:solidFill>
                  <a:srgbClr val="000000"/>
                </a:solidFill>
                <a:uFill>
                  <a:solidFill>
                    <a:srgbClr val="FFFFFF"/>
                  </a:solidFill>
                </a:uFill>
                <a:latin typeface="Arial"/>
              </a:rPr>
              <a:t>It must be a single connected component.</a:t>
            </a:r>
            <a:endParaRPr lang="en-US" sz="2250" b="0" strike="noStrike"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250" b="0" strike="noStrike" spc="-1" dirty="0">
                <a:solidFill>
                  <a:srgbClr val="000000"/>
                </a:solidFill>
                <a:uFill>
                  <a:solidFill>
                    <a:srgbClr val="FFFFFF"/>
                  </a:solidFill>
                </a:uFill>
                <a:latin typeface="Arial"/>
              </a:rPr>
              <a:t>It must be </a:t>
            </a:r>
            <a:r>
              <a:rPr lang="en-US" sz="2250" spc="-1" dirty="0">
                <a:solidFill>
                  <a:srgbClr val="000000"/>
                </a:solidFill>
                <a:uFill>
                  <a:solidFill>
                    <a:srgbClr val="FFFFFF"/>
                  </a:solidFill>
                </a:uFill>
                <a:latin typeface="Arial"/>
              </a:rPr>
              <a:t>an</a:t>
            </a:r>
            <a:r>
              <a:rPr lang="en-US" sz="2250" b="0" strike="noStrike" spc="-1" dirty="0">
                <a:solidFill>
                  <a:srgbClr val="000000"/>
                </a:solidFill>
                <a:uFill>
                  <a:solidFill>
                    <a:srgbClr val="FFFFFF"/>
                  </a:solidFill>
                </a:uFill>
                <a:latin typeface="Arial"/>
              </a:rPr>
              <a:t> undirected graph.</a:t>
            </a:r>
            <a:endParaRPr lang="en-US" sz="2250" b="0" strike="noStrike"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250" b="0" strike="noStrike" spc="-1" dirty="0">
                <a:solidFill>
                  <a:srgbClr val="000000"/>
                </a:solidFill>
                <a:uFill>
                  <a:solidFill>
                    <a:srgbClr val="FFFFFF"/>
                  </a:solidFill>
                </a:uFill>
                <a:latin typeface="Arial"/>
              </a:rPr>
              <a:t>It must have edge weights.</a:t>
            </a:r>
            <a:endParaRPr lang="en-US" sz="2250" b="0" strike="noStrike" dirty="0">
              <a:solidFill>
                <a:srgbClr val="000000"/>
              </a:solidFill>
              <a:latin typeface="Arial"/>
              <a:cs typeface="Arial"/>
            </a:endParaRPr>
          </a:p>
          <a:p>
            <a:pPr marL="431800" indent="-32385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Here are the properties of the output graph.</a:t>
            </a:r>
            <a:endParaRPr lang="en-US" sz="2600" b="0" strike="noStrike"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250" b="0" strike="noStrike" spc="-1" dirty="0">
                <a:solidFill>
                  <a:srgbClr val="000000"/>
                </a:solidFill>
                <a:uFill>
                  <a:solidFill>
                    <a:srgbClr val="FFFFFF"/>
                  </a:solidFill>
                </a:uFill>
                <a:latin typeface="Arial"/>
              </a:rPr>
              <a:t>It must be a tree (no cycles).</a:t>
            </a:r>
            <a:endParaRPr lang="en-US" sz="2250" b="0" strike="noStrike"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250" b="0" strike="noStrike" spc="-1" dirty="0">
                <a:solidFill>
                  <a:srgbClr val="000000"/>
                </a:solidFill>
                <a:uFill>
                  <a:solidFill>
                    <a:srgbClr val="FFFFFF"/>
                  </a:solidFill>
                </a:uFill>
                <a:latin typeface="Arial"/>
              </a:rPr>
              <a:t>It must contain a connection to all nodes from the initial graph.</a:t>
            </a:r>
            <a:endParaRPr lang="en-US" sz="2250" b="0" strike="noStrike"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250" b="0" strike="noStrike" spc="-1" dirty="0">
                <a:solidFill>
                  <a:srgbClr val="000000"/>
                </a:solidFill>
                <a:uFill>
                  <a:solidFill>
                    <a:srgbClr val="FFFFFF"/>
                  </a:solidFill>
                </a:uFill>
                <a:latin typeface="Arial"/>
              </a:rPr>
              <a:t>It must be the lightest possible graph that follows the previous </a:t>
            </a:r>
            <a:r>
              <a:rPr lang="en-US" sz="2250" spc="-1" dirty="0">
                <a:solidFill>
                  <a:srgbClr val="000000"/>
                </a:solidFill>
                <a:uFill>
                  <a:solidFill>
                    <a:srgbClr val="FFFFFF"/>
                  </a:solidFill>
                </a:uFill>
                <a:latin typeface="Arial"/>
              </a:rPr>
              <a:t>conditions</a:t>
            </a:r>
            <a:r>
              <a:rPr lang="en-US" sz="2250" b="0" strike="noStrike" spc="-1" dirty="0">
                <a:solidFill>
                  <a:srgbClr val="000000"/>
                </a:solidFill>
                <a:uFill>
                  <a:solidFill>
                    <a:srgbClr val="FFFFFF"/>
                  </a:solidFill>
                </a:uFill>
                <a:latin typeface="Arial"/>
              </a:rPr>
              <a:t>.</a:t>
            </a:r>
            <a:endParaRPr lang="en-US" sz="2250" b="0" strike="noStrike" dirty="0">
              <a:solidFill>
                <a:srgbClr val="000000"/>
              </a:solidFill>
              <a:latin typeface="Arial"/>
              <a:cs typeface="Arial"/>
            </a:endParaRPr>
          </a:p>
        </p:txBody>
      </p:sp>
      <p:sp>
        <p:nvSpPr>
          <p:cNvPr id="49" name="TextShape 3"/>
          <p:cNvSpPr txBox="1"/>
          <p:nvPr/>
        </p:nvSpPr>
        <p:spPr>
          <a:xfrm>
            <a:off x="7433280" y="3876480"/>
            <a:ext cx="1920240" cy="261000"/>
          </a:xfrm>
          <a:prstGeom prst="rect">
            <a:avLst/>
          </a:prstGeom>
          <a:noFill/>
          <a:ln>
            <a:noFill/>
          </a:ln>
        </p:spPr>
        <p:txBody>
          <a:bodyPr lIns="90000" tIns="45000" rIns="90000" bIns="45000"/>
          <a:lstStyle/>
          <a:p>
            <a:pPr algn="ctr"/>
            <a:r>
              <a:rPr lang="en-US" sz="1200" b="0" i="1" strike="noStrike" spc="-1" dirty="0">
                <a:solidFill>
                  <a:srgbClr val="000000"/>
                </a:solidFill>
                <a:uFill>
                  <a:solidFill>
                    <a:srgbClr val="FFFFFF"/>
                  </a:solidFill>
                </a:uFill>
                <a:latin typeface="Arial"/>
              </a:rPr>
              <a:t>Tree</a:t>
            </a:r>
            <a:endParaRPr lang="en-US" sz="1200" b="0" strike="noStrike" spc="-1" dirty="0">
              <a:solidFill>
                <a:srgbClr val="000000"/>
              </a:solidFill>
              <a:uFill>
                <a:solidFill>
                  <a:srgbClr val="FFFFFF"/>
                </a:solidFill>
              </a:uFill>
              <a:latin typeface="Arial"/>
            </a:endParaRPr>
          </a:p>
        </p:txBody>
      </p:sp>
      <p:pic>
        <p:nvPicPr>
          <p:cNvPr id="50" name="Picture 49"/>
          <p:cNvPicPr/>
          <p:nvPr/>
        </p:nvPicPr>
        <p:blipFill>
          <a:blip r:embed="rId3"/>
          <a:stretch/>
        </p:blipFill>
        <p:spPr>
          <a:xfrm>
            <a:off x="4101840" y="4135680"/>
            <a:ext cx="2379240" cy="1454400"/>
          </a:xfrm>
          <a:prstGeom prst="rect">
            <a:avLst/>
          </a:prstGeom>
          <a:ln>
            <a:noFill/>
          </a:ln>
        </p:spPr>
      </p:pic>
      <p:sp>
        <p:nvSpPr>
          <p:cNvPr id="51" name="TextShape 4"/>
          <p:cNvSpPr txBox="1"/>
          <p:nvPr/>
        </p:nvSpPr>
        <p:spPr>
          <a:xfrm>
            <a:off x="4308480" y="3876120"/>
            <a:ext cx="1920240" cy="261000"/>
          </a:xfrm>
          <a:prstGeom prst="rect">
            <a:avLst/>
          </a:prstGeom>
          <a:noFill/>
          <a:ln>
            <a:noFill/>
          </a:ln>
        </p:spPr>
        <p:txBody>
          <a:bodyPr lIns="90000" tIns="45000" rIns="90000" bIns="45000"/>
          <a:lstStyle/>
          <a:p>
            <a:pPr algn="ctr"/>
            <a:r>
              <a:rPr lang="en-US" sz="1200" b="0" i="1" strike="noStrike" spc="-1" dirty="0">
                <a:solidFill>
                  <a:srgbClr val="000000"/>
                </a:solidFill>
                <a:uFill>
                  <a:solidFill>
                    <a:srgbClr val="FFFFFF"/>
                  </a:solidFill>
                </a:uFill>
                <a:latin typeface="Arial"/>
              </a:rPr>
              <a:t>Spanning</a:t>
            </a:r>
            <a:endParaRPr lang="en-US" sz="1200" b="0" strike="noStrike" spc="-1" dirty="0">
              <a:solidFill>
                <a:srgbClr val="000000"/>
              </a:solidFill>
              <a:uFill>
                <a:solidFill>
                  <a:srgbClr val="FFFFFF"/>
                </a:solidFill>
              </a:uFill>
              <a:latin typeface="Arial"/>
            </a:endParaRPr>
          </a:p>
        </p:txBody>
      </p:sp>
      <p:pic>
        <p:nvPicPr>
          <p:cNvPr id="52" name="Picture 51"/>
          <p:cNvPicPr/>
          <p:nvPr/>
        </p:nvPicPr>
        <p:blipFill>
          <a:blip r:embed="rId4"/>
          <a:stretch/>
        </p:blipFill>
        <p:spPr>
          <a:xfrm>
            <a:off x="945360" y="4127040"/>
            <a:ext cx="1828800" cy="1478160"/>
          </a:xfrm>
          <a:prstGeom prst="rect">
            <a:avLst/>
          </a:prstGeom>
          <a:ln>
            <a:noFill/>
          </a:ln>
        </p:spPr>
      </p:pic>
      <p:sp>
        <p:nvSpPr>
          <p:cNvPr id="53" name="TextShape 5"/>
          <p:cNvSpPr txBox="1"/>
          <p:nvPr/>
        </p:nvSpPr>
        <p:spPr>
          <a:xfrm>
            <a:off x="1032480" y="3876480"/>
            <a:ext cx="1920240" cy="261000"/>
          </a:xfrm>
          <a:prstGeom prst="rect">
            <a:avLst/>
          </a:prstGeom>
          <a:noFill/>
          <a:ln>
            <a:noFill/>
          </a:ln>
        </p:spPr>
        <p:txBody>
          <a:bodyPr lIns="90000" tIns="45000" rIns="90000" bIns="45000"/>
          <a:lstStyle/>
          <a:p>
            <a:pPr algn="ctr"/>
            <a:r>
              <a:rPr lang="en-US" sz="1200" b="0" i="1" strike="noStrike" spc="-1" dirty="0">
                <a:solidFill>
                  <a:srgbClr val="000000"/>
                </a:solidFill>
                <a:uFill>
                  <a:solidFill>
                    <a:srgbClr val="FFFFFF"/>
                  </a:solidFill>
                </a:uFill>
                <a:latin typeface="Arial"/>
              </a:rPr>
              <a:t>Minimum</a:t>
            </a:r>
            <a:endParaRPr lang="en-US" sz="1200" b="0" strike="noStrike" spc="-1" dirty="0">
              <a:solidFill>
                <a:srgbClr val="000000"/>
              </a:solidFill>
              <a:uFill>
                <a:solidFill>
                  <a:srgbClr val="FFFFFF"/>
                </a:solidFill>
              </a:uFill>
              <a:latin typeface="Arial"/>
            </a:endParaRPr>
          </a:p>
        </p:txBody>
      </p:sp>
      <p:pic>
        <p:nvPicPr>
          <p:cNvPr id="54" name="Picture 53"/>
          <p:cNvPicPr/>
          <p:nvPr/>
        </p:nvPicPr>
        <p:blipFill>
          <a:blip r:embed="rId5"/>
          <a:stretch/>
        </p:blipFill>
        <p:spPr>
          <a:xfrm>
            <a:off x="7554960" y="4134600"/>
            <a:ext cx="1922760" cy="1462680"/>
          </a:xfrm>
          <a:prstGeom prst="rect">
            <a:avLst/>
          </a:prstGeom>
          <a:ln>
            <a:noFill/>
          </a:ln>
        </p:spPr>
      </p:pic>
      <p:pic>
        <p:nvPicPr>
          <p:cNvPr id="55" name="Picture 54"/>
          <p:cNvPicPr/>
          <p:nvPr/>
        </p:nvPicPr>
        <p:blipFill>
          <a:blip r:embed="rId6"/>
          <a:stretch/>
        </p:blipFill>
        <p:spPr>
          <a:xfrm>
            <a:off x="7392960" y="1649520"/>
            <a:ext cx="1946160" cy="1920240"/>
          </a:xfrm>
          <a:prstGeom prst="rect">
            <a:avLst/>
          </a:prstGeom>
          <a:ln>
            <a:noFill/>
          </a:ln>
        </p:spPr>
      </p:pic>
      <p:sp>
        <p:nvSpPr>
          <p:cNvPr id="56" name="TextShape 6"/>
          <p:cNvSpPr txBox="1"/>
          <p:nvPr/>
        </p:nvSpPr>
        <p:spPr>
          <a:xfrm>
            <a:off x="7433280" y="1392840"/>
            <a:ext cx="2151360" cy="261000"/>
          </a:xfrm>
          <a:prstGeom prst="rect">
            <a:avLst/>
          </a:prstGeom>
          <a:noFill/>
          <a:ln>
            <a:noFill/>
          </a:ln>
        </p:spPr>
        <p:txBody>
          <a:bodyPr lIns="90000" tIns="45000" rIns="90000" bIns="45000"/>
          <a:lstStyle/>
          <a:p>
            <a:pPr algn="ctr"/>
            <a:r>
              <a:rPr lang="en-US" sz="1200" b="0" i="1" strike="noStrike" spc="-1" dirty="0">
                <a:solidFill>
                  <a:srgbClr val="000000"/>
                </a:solidFill>
                <a:uFill>
                  <a:solidFill>
                    <a:srgbClr val="FFFFFF"/>
                  </a:solidFill>
                </a:uFill>
                <a:latin typeface="Arial"/>
              </a:rPr>
              <a:t>Undirected Weighted Graph</a:t>
            </a:r>
            <a:endParaRPr lang="en-US" sz="1200" b="0" strike="noStrike" spc="-1" dirty="0">
              <a:solidFill>
                <a:srgbClr val="000000"/>
              </a:solidFill>
              <a:uFill>
                <a:solidFill>
                  <a:srgbClr val="FFFFFF"/>
                </a:solidFill>
              </a:uFill>
              <a:latin typeface="Arial"/>
            </a:endParaRPr>
          </a:p>
        </p:txBody>
      </p:sp>
      <p:sp>
        <p:nvSpPr>
          <p:cNvPr id="2" name="Rectangle 1"/>
          <p:cNvSpPr/>
          <p:nvPr/>
        </p:nvSpPr>
        <p:spPr>
          <a:xfrm>
            <a:off x="8289985" y="405442"/>
            <a:ext cx="1063535" cy="621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3</a:t>
            </a:fld>
            <a:endParaRPr lang="en-US"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xEl>
                                              <p:pRg st="1" end="1"/>
                                            </p:txEl>
                                          </p:spTgt>
                                        </p:tgtEl>
                                        <p:attrNameLst>
                                          <p:attrName>style.visibility</p:attrName>
                                        </p:attrNameLst>
                                      </p:cBhvr>
                                      <p:to>
                                        <p:strVal val="visible"/>
                                      </p:to>
                                    </p:set>
                                    <p:animEffect transition="in" filter="fade">
                                      <p:cBhvr>
                                        <p:cTn id="12" dur="500"/>
                                        <p:tgtEl>
                                          <p:spTgt spid="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xEl>
                                              <p:pRg st="3" end="3"/>
                                            </p:txEl>
                                          </p:spTgt>
                                        </p:tgtEl>
                                        <p:attrNameLst>
                                          <p:attrName>style.visibility</p:attrName>
                                        </p:attrNameLst>
                                      </p:cBhvr>
                                      <p:to>
                                        <p:strVal val="visible"/>
                                      </p:to>
                                    </p:set>
                                    <p:animEffect transition="in" filter="fade">
                                      <p:cBhvr>
                                        <p:cTn id="22" dur="500"/>
                                        <p:tgtEl>
                                          <p:spTgt spid="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xEl>
                                              <p:pRg st="4" end="4"/>
                                            </p:txEl>
                                          </p:spTgt>
                                        </p:tgtEl>
                                        <p:attrNameLst>
                                          <p:attrName>style.visibility</p:attrName>
                                        </p:attrNameLst>
                                      </p:cBhvr>
                                      <p:to>
                                        <p:strVal val="visible"/>
                                      </p:to>
                                    </p:set>
                                    <p:animEffect transition="in" filter="fade">
                                      <p:cBhvr>
                                        <p:cTn id="27" dur="500"/>
                                        <p:tgtEl>
                                          <p:spTgt spid="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8">
                                            <p:txEl>
                                              <p:pRg st="5" end="5"/>
                                            </p:txEl>
                                          </p:spTgt>
                                        </p:tgtEl>
                                        <p:attrNameLst>
                                          <p:attrName>style.visibility</p:attrName>
                                        </p:attrNameLst>
                                      </p:cBhvr>
                                      <p:to>
                                        <p:strVal val="visible"/>
                                      </p:to>
                                    </p:set>
                                    <p:animEffect transition="in" filter="fade">
                                      <p:cBhvr>
                                        <p:cTn id="40" dur="500"/>
                                        <p:tgtEl>
                                          <p:spTgt spid="4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8">
                                            <p:txEl>
                                              <p:pRg st="6" end="6"/>
                                            </p:txEl>
                                          </p:spTgt>
                                        </p:tgtEl>
                                        <p:attrNameLst>
                                          <p:attrName>style.visibility</p:attrName>
                                        </p:attrNameLst>
                                      </p:cBhvr>
                                      <p:to>
                                        <p:strVal val="visible"/>
                                      </p:to>
                                    </p:set>
                                    <p:animEffect transition="in" filter="fade">
                                      <p:cBhvr>
                                        <p:cTn id="45" dur="500"/>
                                        <p:tgtEl>
                                          <p:spTgt spid="48">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
                                            <p:txEl>
                                              <p:pRg st="7" end="7"/>
                                            </p:txEl>
                                          </p:spTgt>
                                        </p:tgtEl>
                                        <p:attrNameLst>
                                          <p:attrName>style.visibility</p:attrName>
                                        </p:attrNameLst>
                                      </p:cBhvr>
                                      <p:to>
                                        <p:strVal val="visible"/>
                                      </p:to>
                                    </p:set>
                                    <p:animEffect transition="in" filter="fade">
                                      <p:cBhvr>
                                        <p:cTn id="56" dur="500"/>
                                        <p:tgtEl>
                                          <p:spTgt spid="48">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8">
                                            <p:txEl>
                                              <p:pRg st="8" end="8"/>
                                            </p:txEl>
                                          </p:spTgt>
                                        </p:tgtEl>
                                        <p:attrNameLst>
                                          <p:attrName>style.visibility</p:attrName>
                                        </p:attrNameLst>
                                      </p:cBhvr>
                                      <p:to>
                                        <p:strVal val="visible"/>
                                      </p:to>
                                    </p:set>
                                    <p:animEffect transition="in" filter="fade">
                                      <p:cBhvr>
                                        <p:cTn id="67" dur="500"/>
                                        <p:tgtEl>
                                          <p:spTgt spid="48">
                                            <p:txEl>
                                              <p:pRg st="8" end="8"/>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3" grpId="0"/>
      <p:bldP spid="56"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Shape 1"/>
          <p:cNvSpPr txBox="1"/>
          <p:nvPr/>
        </p:nvSpPr>
        <p:spPr>
          <a:xfrm>
            <a:off x="504000" y="216000"/>
            <a:ext cx="7020000" cy="936000"/>
          </a:xfrm>
          <a:prstGeom prst="rect">
            <a:avLst/>
          </a:prstGeom>
          <a:noFill/>
          <a:ln>
            <a:noFill/>
          </a:ln>
        </p:spPr>
        <p:txBody>
          <a:bodyPr lIns="0" tIns="0" rIns="0" bIns="0" anchor="ctr"/>
          <a:lstStyle/>
          <a:p>
            <a:r>
              <a:rPr lang="en-US" sz="3570" b="0" strike="noStrike" spc="-1" dirty="0">
                <a:solidFill>
                  <a:srgbClr val="FFFFFF"/>
                </a:solidFill>
                <a:uFill>
                  <a:solidFill>
                    <a:srgbClr val="FFFFFF"/>
                  </a:solidFill>
                </a:uFill>
                <a:latin typeface="Arial"/>
              </a:rPr>
              <a:t>Introduction</a:t>
            </a:r>
          </a:p>
        </p:txBody>
      </p:sp>
      <p:sp>
        <p:nvSpPr>
          <p:cNvPr id="58" name="TextShape 2"/>
          <p:cNvSpPr txBox="1"/>
          <p:nvPr/>
        </p:nvSpPr>
        <p:spPr>
          <a:xfrm>
            <a:off x="504000" y="1368000"/>
            <a:ext cx="4426920" cy="4065120"/>
          </a:xfrm>
          <a:prstGeom prst="rect">
            <a:avLst/>
          </a:prstGeom>
          <a:noFill/>
          <a:ln>
            <a:noFill/>
          </a:ln>
        </p:spPr>
        <p:txBody>
          <a:bodyPr lIns="0" tIns="0" rIns="0" bIns="0" anchor="t">
            <a:normAutofit fontScale="47500" lnSpcReduction="20000"/>
          </a:bodyPr>
          <a:lstStyle/>
          <a:p>
            <a:pPr marL="431800" indent="-32385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This </a:t>
            </a:r>
            <a:r>
              <a:rPr lang="en-US" sz="2600" spc="-1" dirty="0">
                <a:solidFill>
                  <a:srgbClr val="000000"/>
                </a:solidFill>
                <a:uFill>
                  <a:solidFill>
                    <a:srgbClr val="FFFFFF"/>
                  </a:solidFill>
                </a:uFill>
                <a:latin typeface="Arial"/>
              </a:rPr>
              <a:t>problem</a:t>
            </a:r>
            <a:r>
              <a:rPr lang="en-US" sz="2600" b="0" strike="noStrike" spc="-1" dirty="0">
                <a:solidFill>
                  <a:srgbClr val="000000"/>
                </a:solidFill>
                <a:uFill>
                  <a:solidFill>
                    <a:srgbClr val="FFFFFF"/>
                  </a:solidFill>
                </a:uFill>
                <a:latin typeface="Arial"/>
              </a:rPr>
              <a:t> has many important applications</a:t>
            </a:r>
            <a:endParaRPr lang="en-US" dirty="0"/>
          </a:p>
          <a:p>
            <a:pPr marL="863600" lvl="1" indent="-323850">
              <a:spcAft>
                <a:spcPts val="918"/>
              </a:spcAft>
              <a:buClr>
                <a:srgbClr val="000000"/>
              </a:buClr>
              <a:buSzPct val="75000"/>
              <a:buFont typeface="Symbol" charset="2"/>
              <a:buChar char=""/>
            </a:pPr>
            <a:r>
              <a:rPr lang="en-US" sz="2250" b="0" strike="noStrike" spc="-1" dirty="0">
                <a:solidFill>
                  <a:srgbClr val="000000"/>
                </a:solidFill>
                <a:uFill>
                  <a:solidFill>
                    <a:srgbClr val="FFFFFF"/>
                  </a:solidFill>
                </a:uFill>
                <a:latin typeface="Arial"/>
              </a:rPr>
              <a:t>Network </a:t>
            </a:r>
            <a:r>
              <a:rPr lang="en-US" sz="2250" spc="-1" dirty="0">
                <a:solidFill>
                  <a:srgbClr val="000000"/>
                </a:solidFill>
                <a:uFill>
                  <a:solidFill>
                    <a:srgbClr val="FFFFFF"/>
                  </a:solidFill>
                </a:uFill>
                <a:latin typeface="Arial"/>
              </a:rPr>
              <a:t>design</a:t>
            </a:r>
            <a:endParaRPr lang="en-US" sz="225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dirty="0"/>
              <a:t>Communication</a:t>
            </a:r>
            <a:r>
              <a:rPr lang="en-US" sz="1950" b="0" strike="noStrike" spc="-1" dirty="0">
                <a:solidFill>
                  <a:srgbClr val="000000"/>
                </a:solidFill>
                <a:uFill>
                  <a:solidFill>
                    <a:srgbClr val="FFFFFF"/>
                  </a:solidFill>
                </a:uFill>
                <a:latin typeface="Arial"/>
              </a:rPr>
              <a:t> </a:t>
            </a:r>
            <a:r>
              <a:rPr lang="en-US" sz="1950" spc="-1" dirty="0">
                <a:solidFill>
                  <a:srgbClr val="000000"/>
                </a:solidFill>
                <a:uFill>
                  <a:solidFill>
                    <a:srgbClr val="FFFFFF"/>
                  </a:solidFill>
                </a:uFill>
                <a:latin typeface="Arial"/>
              </a:rPr>
              <a:t>networks</a:t>
            </a:r>
            <a:endParaRPr lang="en-US" sz="195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Road </a:t>
            </a:r>
            <a:r>
              <a:rPr lang="en-US" sz="1950" spc="-1" dirty="0">
                <a:solidFill>
                  <a:srgbClr val="000000"/>
                </a:solidFill>
                <a:uFill>
                  <a:solidFill>
                    <a:srgbClr val="FFFFFF"/>
                  </a:solidFill>
                </a:uFill>
                <a:latin typeface="Arial"/>
              </a:rPr>
              <a:t>networks</a:t>
            </a:r>
            <a:endParaRPr lang="en-US" sz="195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Utility </a:t>
            </a:r>
            <a:r>
              <a:rPr lang="en-US" sz="1950" spc="-1" dirty="0">
                <a:solidFill>
                  <a:srgbClr val="000000"/>
                </a:solidFill>
                <a:uFill>
                  <a:solidFill>
                    <a:srgbClr val="FFFFFF"/>
                  </a:solidFill>
                </a:uFill>
                <a:latin typeface="Arial"/>
              </a:rPr>
              <a:t>networks</a:t>
            </a:r>
            <a:endParaRPr lang="en-US" sz="1950" b="0" strike="noStrike"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280" b="0" strike="noStrike" spc="-1" dirty="0">
                <a:solidFill>
                  <a:srgbClr val="000000"/>
                </a:solidFill>
                <a:uFill>
                  <a:solidFill>
                    <a:srgbClr val="FFFFFF"/>
                  </a:solidFill>
                </a:uFill>
                <a:latin typeface="Arial"/>
              </a:rPr>
              <a:t>Approximation for NP-hard problems</a:t>
            </a:r>
            <a:endParaRPr lang="en-US" sz="228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Traveling Salesman Problem</a:t>
            </a:r>
            <a:endParaRPr lang="en-US" sz="195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Steiner Trees</a:t>
            </a:r>
            <a:endParaRPr lang="en-US" sz="1950" b="0" strike="noStrike"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280" b="0" strike="noStrike" spc="-1" dirty="0">
                <a:solidFill>
                  <a:srgbClr val="000000"/>
                </a:solidFill>
                <a:uFill>
                  <a:solidFill>
                    <a:srgbClr val="FFFFFF"/>
                  </a:solidFill>
                </a:uFill>
                <a:latin typeface="Arial"/>
              </a:rPr>
              <a:t>Computer Science</a:t>
            </a:r>
            <a:endParaRPr lang="en-US" sz="228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Computer vision</a:t>
            </a:r>
            <a:endParaRPr lang="en-US" sz="195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Handwriting recognition</a:t>
            </a:r>
            <a:endParaRPr lang="en-US" sz="195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Image registration</a:t>
            </a:r>
            <a:endParaRPr lang="en-US" sz="195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Cluster analysis</a:t>
            </a:r>
            <a:endParaRPr lang="en-US" sz="1950" b="0" strike="noStrike"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280" b="0" strike="noStrike" spc="-1" dirty="0">
                <a:solidFill>
                  <a:srgbClr val="000000"/>
                </a:solidFill>
                <a:uFill>
                  <a:solidFill>
                    <a:srgbClr val="FFFFFF"/>
                  </a:solidFill>
                </a:uFill>
                <a:latin typeface="Arial"/>
              </a:rPr>
              <a:t>Other various applications</a:t>
            </a:r>
            <a:endParaRPr lang="en-US" sz="228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Biology</a:t>
            </a:r>
            <a:endParaRPr lang="en-US" sz="195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Medical</a:t>
            </a:r>
            <a:endParaRPr lang="en-US" sz="195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Engineering</a:t>
            </a:r>
            <a:endParaRPr lang="en-US" sz="1950" b="0" strike="noStrike" dirty="0">
              <a:solidFill>
                <a:srgbClr val="000000"/>
              </a:solidFill>
              <a:latin typeface="Arial"/>
              <a:cs typeface="Arial"/>
            </a:endParaRPr>
          </a:p>
          <a:p>
            <a:pPr marL="1295400" lvl="2" indent="-287655">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Finance</a:t>
            </a:r>
            <a:endParaRPr lang="en-US" sz="1950" b="0" strike="noStrike" dirty="0">
              <a:solidFill>
                <a:srgbClr val="000000"/>
              </a:solidFill>
              <a:latin typeface="Arial"/>
              <a:cs typeface="Arial"/>
            </a:endParaRPr>
          </a:p>
        </p:txBody>
      </p:sp>
      <p:pic>
        <p:nvPicPr>
          <p:cNvPr id="59" name="Picture 58"/>
          <p:cNvPicPr/>
          <p:nvPr/>
        </p:nvPicPr>
        <p:blipFill>
          <a:blip r:embed="rId2"/>
          <a:stretch/>
        </p:blipFill>
        <p:spPr>
          <a:xfrm>
            <a:off x="7642080" y="3267000"/>
            <a:ext cx="2103120" cy="2127960"/>
          </a:xfrm>
          <a:prstGeom prst="rect">
            <a:avLst/>
          </a:prstGeom>
          <a:ln>
            <a:noFill/>
          </a:ln>
        </p:spPr>
      </p:pic>
      <p:sp>
        <p:nvSpPr>
          <p:cNvPr id="60" name="TextShape 3"/>
          <p:cNvSpPr txBox="1"/>
          <p:nvPr/>
        </p:nvSpPr>
        <p:spPr>
          <a:xfrm>
            <a:off x="7642080" y="2942640"/>
            <a:ext cx="2194560" cy="261000"/>
          </a:xfrm>
          <a:prstGeom prst="rect">
            <a:avLst/>
          </a:prstGeom>
          <a:noFill/>
          <a:ln>
            <a:noFill/>
          </a:ln>
        </p:spPr>
        <p:txBody>
          <a:bodyPr lIns="90000" tIns="45000" rIns="90000" bIns="45000"/>
          <a:lstStyle/>
          <a:p>
            <a:pPr algn="ctr"/>
            <a:r>
              <a:rPr lang="en-US" sz="1200" b="0" i="1" strike="noStrike" spc="-1" dirty="0">
                <a:solidFill>
                  <a:srgbClr val="000000"/>
                </a:solidFill>
                <a:uFill>
                  <a:solidFill>
                    <a:srgbClr val="FFFFFF"/>
                  </a:solidFill>
                </a:uFill>
                <a:latin typeface="Arial"/>
              </a:rPr>
              <a:t>Biology</a:t>
            </a:r>
            <a:endParaRPr lang="en-US" sz="1200" b="0" strike="noStrike" spc="-1" dirty="0">
              <a:solidFill>
                <a:srgbClr val="000000"/>
              </a:solidFill>
              <a:uFill>
                <a:solidFill>
                  <a:srgbClr val="FFFFFF"/>
                </a:solidFill>
              </a:uFill>
              <a:latin typeface="Arial"/>
            </a:endParaRPr>
          </a:p>
        </p:txBody>
      </p:sp>
      <p:pic>
        <p:nvPicPr>
          <p:cNvPr id="61" name="Picture 60"/>
          <p:cNvPicPr/>
          <p:nvPr/>
        </p:nvPicPr>
        <p:blipFill>
          <a:blip r:embed="rId3"/>
          <a:stretch/>
        </p:blipFill>
        <p:spPr>
          <a:xfrm>
            <a:off x="4123800" y="1509480"/>
            <a:ext cx="1636920" cy="1416600"/>
          </a:xfrm>
          <a:prstGeom prst="rect">
            <a:avLst/>
          </a:prstGeom>
          <a:ln>
            <a:noFill/>
          </a:ln>
        </p:spPr>
      </p:pic>
      <p:sp>
        <p:nvSpPr>
          <p:cNvPr id="62" name="TextShape 4"/>
          <p:cNvSpPr txBox="1"/>
          <p:nvPr/>
        </p:nvSpPr>
        <p:spPr>
          <a:xfrm>
            <a:off x="3862080" y="1251000"/>
            <a:ext cx="2194560" cy="261000"/>
          </a:xfrm>
          <a:prstGeom prst="rect">
            <a:avLst/>
          </a:prstGeom>
          <a:noFill/>
          <a:ln>
            <a:noFill/>
          </a:ln>
        </p:spPr>
        <p:txBody>
          <a:bodyPr lIns="90000" tIns="45000" rIns="90000" bIns="45000"/>
          <a:lstStyle/>
          <a:p>
            <a:pPr algn="ctr"/>
            <a:r>
              <a:rPr lang="en-US" sz="1200" b="0" i="1" strike="noStrike" spc="-1" dirty="0">
                <a:solidFill>
                  <a:srgbClr val="000000"/>
                </a:solidFill>
                <a:uFill>
                  <a:solidFill>
                    <a:srgbClr val="FFFFFF"/>
                  </a:solidFill>
                </a:uFill>
                <a:latin typeface="Arial"/>
              </a:rPr>
              <a:t>Computer Networks</a:t>
            </a:r>
            <a:endParaRPr lang="en-US" sz="1200" b="0" strike="noStrike" spc="-1" dirty="0">
              <a:solidFill>
                <a:srgbClr val="000000"/>
              </a:solidFill>
              <a:uFill>
                <a:solidFill>
                  <a:srgbClr val="FFFFFF"/>
                </a:solidFill>
              </a:uFill>
              <a:latin typeface="Arial"/>
            </a:endParaRPr>
          </a:p>
        </p:txBody>
      </p:sp>
      <p:pic>
        <p:nvPicPr>
          <p:cNvPr id="63" name="Picture 62"/>
          <p:cNvPicPr/>
          <p:nvPr/>
        </p:nvPicPr>
        <p:blipFill>
          <a:blip r:embed="rId4"/>
          <a:stretch/>
        </p:blipFill>
        <p:spPr>
          <a:xfrm>
            <a:off x="5943600" y="1575720"/>
            <a:ext cx="2103120" cy="1314360"/>
          </a:xfrm>
          <a:prstGeom prst="rect">
            <a:avLst/>
          </a:prstGeom>
          <a:ln>
            <a:noFill/>
          </a:ln>
        </p:spPr>
      </p:pic>
      <p:sp>
        <p:nvSpPr>
          <p:cNvPr id="64" name="TextShape 5"/>
          <p:cNvSpPr txBox="1"/>
          <p:nvPr/>
        </p:nvSpPr>
        <p:spPr>
          <a:xfrm>
            <a:off x="5878080" y="1251360"/>
            <a:ext cx="2194560" cy="261000"/>
          </a:xfrm>
          <a:prstGeom prst="rect">
            <a:avLst/>
          </a:prstGeom>
          <a:noFill/>
          <a:ln>
            <a:noFill/>
          </a:ln>
        </p:spPr>
        <p:txBody>
          <a:bodyPr lIns="90000" tIns="45000" rIns="90000" bIns="45000"/>
          <a:lstStyle/>
          <a:p>
            <a:pPr algn="ctr"/>
            <a:r>
              <a:rPr lang="en-US" sz="1200" b="0" i="1" strike="noStrike" spc="-1" dirty="0">
                <a:solidFill>
                  <a:srgbClr val="000000"/>
                </a:solidFill>
                <a:uFill>
                  <a:solidFill>
                    <a:srgbClr val="FFFFFF"/>
                  </a:solidFill>
                </a:uFill>
                <a:latin typeface="Arial"/>
              </a:rPr>
              <a:t>Road Networks</a:t>
            </a:r>
            <a:endParaRPr lang="en-US" sz="1200" b="0" strike="noStrike" spc="-1" dirty="0">
              <a:solidFill>
                <a:srgbClr val="000000"/>
              </a:solidFill>
              <a:uFill>
                <a:solidFill>
                  <a:srgbClr val="FFFFFF"/>
                </a:solidFill>
              </a:uFill>
              <a:latin typeface="Arial"/>
            </a:endParaRPr>
          </a:p>
        </p:txBody>
      </p:sp>
      <p:pic>
        <p:nvPicPr>
          <p:cNvPr id="65" name="Picture 64"/>
          <p:cNvPicPr/>
          <p:nvPr/>
        </p:nvPicPr>
        <p:blipFill>
          <a:blip r:embed="rId5"/>
          <a:stretch/>
        </p:blipFill>
        <p:spPr>
          <a:xfrm>
            <a:off x="8138160" y="1593360"/>
            <a:ext cx="1828800" cy="1277280"/>
          </a:xfrm>
          <a:prstGeom prst="rect">
            <a:avLst/>
          </a:prstGeom>
          <a:ln>
            <a:noFill/>
          </a:ln>
        </p:spPr>
      </p:pic>
      <p:sp>
        <p:nvSpPr>
          <p:cNvPr id="66" name="TextShape 6"/>
          <p:cNvSpPr txBox="1"/>
          <p:nvPr/>
        </p:nvSpPr>
        <p:spPr>
          <a:xfrm>
            <a:off x="7930080" y="1251720"/>
            <a:ext cx="2194560" cy="261000"/>
          </a:xfrm>
          <a:prstGeom prst="rect">
            <a:avLst/>
          </a:prstGeom>
          <a:noFill/>
          <a:ln>
            <a:noFill/>
          </a:ln>
        </p:spPr>
        <p:txBody>
          <a:bodyPr lIns="90000" tIns="45000" rIns="90000" bIns="45000" anchor="t"/>
          <a:lstStyle/>
          <a:p>
            <a:pPr algn="ctr"/>
            <a:r>
              <a:rPr lang="en-US" sz="1200" i="1" spc="-1" dirty="0">
                <a:solidFill>
                  <a:srgbClr val="000000"/>
                </a:solidFill>
                <a:uFill>
                  <a:solidFill>
                    <a:srgbClr val="FFFFFF"/>
                  </a:solidFill>
                </a:uFill>
                <a:latin typeface="Arial"/>
              </a:rPr>
              <a:t>Medical</a:t>
            </a:r>
            <a:r>
              <a:rPr lang="en-US" sz="1200" b="0" i="1" strike="noStrike" spc="-1" dirty="0">
                <a:solidFill>
                  <a:srgbClr val="000000"/>
                </a:solidFill>
                <a:uFill>
                  <a:solidFill>
                    <a:srgbClr val="FFFFFF"/>
                  </a:solidFill>
                </a:uFill>
                <a:latin typeface="Arial"/>
              </a:rPr>
              <a:t> Maps</a:t>
            </a:r>
            <a:endParaRPr lang="en-US" sz="1200" b="0" strike="noStrike" spc="-1" dirty="0">
              <a:solidFill>
                <a:srgbClr val="000000"/>
              </a:solidFill>
              <a:uFill>
                <a:solidFill>
                  <a:srgbClr val="FFFFFF"/>
                </a:solidFill>
              </a:uFill>
              <a:latin typeface="Arial"/>
            </a:endParaRPr>
          </a:p>
        </p:txBody>
      </p:sp>
      <p:pic>
        <p:nvPicPr>
          <p:cNvPr id="67" name="Picture 66"/>
          <p:cNvPicPr/>
          <p:nvPr/>
        </p:nvPicPr>
        <p:blipFill>
          <a:blip r:embed="rId6"/>
          <a:stretch/>
        </p:blipFill>
        <p:spPr>
          <a:xfrm>
            <a:off x="4078800" y="3291840"/>
            <a:ext cx="3414600" cy="2141280"/>
          </a:xfrm>
          <a:prstGeom prst="rect">
            <a:avLst/>
          </a:prstGeom>
          <a:ln>
            <a:noFill/>
          </a:ln>
        </p:spPr>
      </p:pic>
      <p:sp>
        <p:nvSpPr>
          <p:cNvPr id="68" name="TextShape 7"/>
          <p:cNvSpPr txBox="1"/>
          <p:nvPr/>
        </p:nvSpPr>
        <p:spPr>
          <a:xfrm>
            <a:off x="4726080" y="2943000"/>
            <a:ext cx="2194560" cy="261000"/>
          </a:xfrm>
          <a:prstGeom prst="rect">
            <a:avLst/>
          </a:prstGeom>
          <a:noFill/>
          <a:ln>
            <a:noFill/>
          </a:ln>
        </p:spPr>
        <p:txBody>
          <a:bodyPr lIns="90000" tIns="45000" rIns="90000" bIns="45000"/>
          <a:lstStyle/>
          <a:p>
            <a:pPr algn="ctr"/>
            <a:r>
              <a:rPr lang="en-US" sz="1200" b="0" i="1" strike="noStrike" spc="-1" dirty="0">
                <a:solidFill>
                  <a:srgbClr val="000000"/>
                </a:solidFill>
                <a:uFill>
                  <a:solidFill>
                    <a:srgbClr val="FFFFFF"/>
                  </a:solidFill>
                </a:uFill>
                <a:latin typeface="Arial"/>
              </a:rPr>
              <a:t>TSP Approximation</a:t>
            </a:r>
            <a:endParaRPr lang="en-US" sz="1200" b="0" strike="noStrike" spc="-1" dirty="0">
              <a:solidFill>
                <a:srgbClr val="000000"/>
              </a:solidFill>
              <a:uFill>
                <a:solidFill>
                  <a:srgbClr val="FFFFFF"/>
                </a:solidFill>
              </a:uFill>
              <a:latin typeface="Arial"/>
            </a:endParaRPr>
          </a:p>
        </p:txBody>
      </p:sp>
      <p:sp>
        <p:nvSpPr>
          <p:cNvPr id="3" name="Slide Number Placeholder 2"/>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4</a:t>
            </a:fld>
            <a:endParaRPr lang="en-US"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775" y="1368000"/>
            <a:ext cx="2990850" cy="3076575"/>
          </a:xfrm>
          <a:prstGeom prst="rect">
            <a:avLst/>
          </a:prstGeom>
        </p:spPr>
      </p:pic>
      <p:sp>
        <p:nvSpPr>
          <p:cNvPr id="69" name="TextShape 1"/>
          <p:cNvSpPr txBox="1"/>
          <p:nvPr/>
        </p:nvSpPr>
        <p:spPr>
          <a:xfrm>
            <a:off x="504000" y="177840"/>
            <a:ext cx="7020000" cy="1012680"/>
          </a:xfrm>
          <a:prstGeom prst="rect">
            <a:avLst/>
          </a:prstGeom>
          <a:noFill/>
          <a:ln>
            <a:noFill/>
          </a:ln>
        </p:spPr>
        <p:txBody>
          <a:bodyPr lIns="0" tIns="0" rIns="0" bIns="0" anchor="ctr"/>
          <a:lstStyle/>
          <a:p>
            <a:r>
              <a:rPr lang="en-US" sz="2800" b="0" strike="noStrike" spc="-1" dirty="0">
                <a:solidFill>
                  <a:srgbClr val="FFFFFF"/>
                </a:solidFill>
                <a:uFill>
                  <a:solidFill>
                    <a:srgbClr val="FFFFFF"/>
                  </a:solidFill>
                </a:uFill>
                <a:latin typeface="Arial"/>
              </a:rPr>
              <a:t>Classical Approaches: Prim’s (Dijkstra’s)</a:t>
            </a:r>
          </a:p>
        </p:txBody>
      </p:sp>
      <p:sp>
        <p:nvSpPr>
          <p:cNvPr id="70" name="TextShape 2"/>
          <p:cNvSpPr txBox="1"/>
          <p:nvPr/>
        </p:nvSpPr>
        <p:spPr>
          <a:xfrm>
            <a:off x="504000" y="1368000"/>
            <a:ext cx="4426920" cy="3288240"/>
          </a:xfrm>
          <a:prstGeom prst="rect">
            <a:avLst/>
          </a:prstGeom>
          <a:noFill/>
          <a:ln>
            <a:noFill/>
          </a:ln>
        </p:spPr>
        <p:txBody>
          <a:bodyPr lIns="0" tIns="0" rIns="0" bIns="0" anchor="t">
            <a:normAutofit fontScale="92500" lnSpcReduction="10000"/>
          </a:bodyPr>
          <a:lstStyle/>
          <a:p>
            <a:pPr marL="431800" indent="-32385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For Prim’s Algorithm you do the following</a:t>
            </a:r>
            <a:endParaRPr lang="en-US" dirty="0"/>
          </a:p>
          <a:p>
            <a:pPr marL="996950" lvl="1" indent="-457200">
              <a:spcAft>
                <a:spcPts val="918"/>
              </a:spcAft>
              <a:buClr>
                <a:srgbClr val="000000"/>
              </a:buClr>
              <a:buSzPct val="75000"/>
              <a:buFont typeface="+mj-lt"/>
              <a:buAutoNum type="arabicPeriod"/>
            </a:pPr>
            <a:r>
              <a:rPr lang="en-US" sz="2280" spc="-1" dirty="0">
                <a:solidFill>
                  <a:srgbClr val="000000"/>
                </a:solidFill>
                <a:uFill>
                  <a:solidFill>
                    <a:srgbClr val="FFFFFF"/>
                  </a:solidFill>
                </a:uFill>
                <a:latin typeface="Arial"/>
              </a:rPr>
              <a:t>A</a:t>
            </a:r>
            <a:r>
              <a:rPr lang="en-US" sz="2280" b="0" strike="noStrike" spc="-1" dirty="0">
                <a:solidFill>
                  <a:srgbClr val="000000"/>
                </a:solidFill>
                <a:uFill>
                  <a:solidFill>
                    <a:srgbClr val="FFFFFF"/>
                  </a:solidFill>
                </a:uFill>
                <a:latin typeface="Arial"/>
              </a:rPr>
              <a:t>dd </a:t>
            </a:r>
            <a:r>
              <a:rPr lang="en-US" sz="2280" spc="-1" dirty="0">
                <a:solidFill>
                  <a:srgbClr val="000000"/>
                </a:solidFill>
                <a:uFill>
                  <a:solidFill>
                    <a:srgbClr val="FFFFFF"/>
                  </a:solidFill>
                </a:uFill>
                <a:latin typeface="Arial"/>
              </a:rPr>
              <a:t>a</a:t>
            </a:r>
            <a:r>
              <a:rPr lang="en-US" sz="2280" b="0" strike="noStrike" spc="-1" dirty="0">
                <a:solidFill>
                  <a:srgbClr val="000000"/>
                </a:solidFill>
                <a:uFill>
                  <a:solidFill>
                    <a:srgbClr val="FFFFFF"/>
                  </a:solidFill>
                </a:uFill>
                <a:latin typeface="Arial"/>
              </a:rPr>
              <a:t>ny node to the MST</a:t>
            </a:r>
            <a:endParaRPr lang="en-US" sz="2280" b="0" strike="noStrike" dirty="0">
              <a:solidFill>
                <a:srgbClr val="000000"/>
              </a:solidFill>
              <a:latin typeface="Arial"/>
              <a:cs typeface="Arial"/>
            </a:endParaRPr>
          </a:p>
          <a:p>
            <a:pPr marL="996950" lvl="1" indent="-457200">
              <a:spcAft>
                <a:spcPts val="918"/>
              </a:spcAft>
              <a:buClr>
                <a:srgbClr val="000000"/>
              </a:buClr>
              <a:buSzPct val="75000"/>
              <a:buFont typeface="+mj-lt"/>
              <a:buAutoNum type="arabicPeriod"/>
            </a:pPr>
            <a:r>
              <a:rPr lang="en-US" sz="2280" b="0" strike="noStrike" spc="-1" dirty="0">
                <a:solidFill>
                  <a:srgbClr val="000000"/>
                </a:solidFill>
                <a:uFill>
                  <a:solidFill>
                    <a:srgbClr val="FFFFFF"/>
                  </a:solidFill>
                </a:uFill>
                <a:latin typeface="Arial"/>
              </a:rPr>
              <a:t>Find the lightest edge leading outside of the </a:t>
            </a:r>
            <a:r>
              <a:rPr lang="en-US" sz="2280" spc="-1" dirty="0">
                <a:solidFill>
                  <a:srgbClr val="000000"/>
                </a:solidFill>
                <a:uFill>
                  <a:solidFill>
                    <a:srgbClr val="FFFFFF"/>
                  </a:solidFill>
                </a:uFill>
                <a:latin typeface="Arial"/>
              </a:rPr>
              <a:t>MST</a:t>
            </a:r>
            <a:endParaRPr lang="en-US" sz="2280" b="0" strike="noStrike" dirty="0">
              <a:solidFill>
                <a:srgbClr val="000000"/>
              </a:solidFill>
              <a:latin typeface="Arial"/>
              <a:cs typeface="Arial"/>
            </a:endParaRPr>
          </a:p>
          <a:p>
            <a:pPr marL="996950" lvl="1" indent="-457200">
              <a:spcAft>
                <a:spcPts val="918"/>
              </a:spcAft>
              <a:buClr>
                <a:srgbClr val="000000"/>
              </a:buClr>
              <a:buSzPct val="75000"/>
              <a:buFont typeface="+mj-lt"/>
              <a:buAutoNum type="arabicPeriod"/>
            </a:pPr>
            <a:r>
              <a:rPr lang="en-US" sz="2280" b="0" strike="noStrike" spc="-1" dirty="0">
                <a:solidFill>
                  <a:srgbClr val="000000"/>
                </a:solidFill>
                <a:uFill>
                  <a:solidFill>
                    <a:srgbClr val="FFFFFF"/>
                  </a:solidFill>
                </a:uFill>
                <a:latin typeface="Arial"/>
              </a:rPr>
              <a:t>Add the destination </a:t>
            </a:r>
            <a:r>
              <a:rPr lang="en-US" sz="2280" spc="-1" dirty="0">
                <a:solidFill>
                  <a:srgbClr val="000000"/>
                </a:solidFill>
                <a:uFill>
                  <a:solidFill>
                    <a:srgbClr val="FFFFFF"/>
                  </a:solidFill>
                </a:uFill>
                <a:latin typeface="Arial"/>
              </a:rPr>
              <a:t>n</a:t>
            </a:r>
            <a:r>
              <a:rPr lang="en-US" sz="2280" b="0" strike="noStrike" spc="-1" dirty="0">
                <a:solidFill>
                  <a:srgbClr val="000000"/>
                </a:solidFill>
                <a:uFill>
                  <a:solidFill>
                    <a:srgbClr val="FFFFFF"/>
                  </a:solidFill>
                </a:uFill>
                <a:latin typeface="Arial"/>
              </a:rPr>
              <a:t>ode to the MST</a:t>
            </a:r>
            <a:endParaRPr lang="en-US" sz="2280" b="0" strike="noStrike" dirty="0">
              <a:solidFill>
                <a:srgbClr val="000000"/>
              </a:solidFill>
              <a:latin typeface="Arial"/>
              <a:cs typeface="Arial"/>
            </a:endParaRPr>
          </a:p>
          <a:p>
            <a:pPr marL="996950" lvl="1" indent="-457200">
              <a:spcAft>
                <a:spcPts val="918"/>
              </a:spcAft>
              <a:buClr>
                <a:srgbClr val="000000"/>
              </a:buClr>
              <a:buSzPct val="75000"/>
              <a:buFont typeface="+mj-lt"/>
              <a:buAutoNum type="arabicPeriod"/>
            </a:pPr>
            <a:r>
              <a:rPr lang="en-US" sz="2250" spc="-1" dirty="0">
                <a:solidFill>
                  <a:srgbClr val="000000"/>
                </a:solidFill>
                <a:uFill>
                  <a:solidFill>
                    <a:srgbClr val="FFFFFF"/>
                  </a:solidFill>
                </a:uFill>
                <a:latin typeface="Arial"/>
              </a:rPr>
              <a:t>Repeat until you have an MST</a:t>
            </a:r>
            <a:endParaRPr lang="en-US" sz="2250" b="0" strike="noStrike" dirty="0">
              <a:solidFill>
                <a:srgbClr val="000000"/>
              </a:solidFill>
              <a:latin typeface="Arial"/>
              <a:cs typeface="Arial"/>
            </a:endParaRPr>
          </a:p>
        </p:txBody>
      </p:sp>
      <p:sp>
        <p:nvSpPr>
          <p:cNvPr id="72" name="TextShape 3"/>
          <p:cNvSpPr txBox="1"/>
          <p:nvPr/>
        </p:nvSpPr>
        <p:spPr>
          <a:xfrm>
            <a:off x="6217920" y="1368000"/>
            <a:ext cx="2194560" cy="261000"/>
          </a:xfrm>
          <a:prstGeom prst="rect">
            <a:avLst/>
          </a:prstGeom>
          <a:noFill/>
          <a:ln>
            <a:noFill/>
          </a:ln>
        </p:spPr>
        <p:txBody>
          <a:bodyPr lIns="90000" tIns="45000" rIns="90000" bIns="45000"/>
          <a:lstStyle/>
          <a:p>
            <a:pPr algn="ctr"/>
            <a:r>
              <a:rPr lang="en-US" sz="1200" b="0" i="1" strike="noStrike" spc="-1" dirty="0">
                <a:solidFill>
                  <a:srgbClr val="000000"/>
                </a:solidFill>
                <a:uFill>
                  <a:solidFill>
                    <a:srgbClr val="FFFFFF"/>
                  </a:solidFill>
                </a:uFill>
                <a:latin typeface="Arial"/>
              </a:rPr>
              <a:t>Prim’s Algorithm</a:t>
            </a:r>
            <a:endParaRPr lang="en-US" sz="12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5</a:t>
            </a:fld>
            <a:endParaRPr lang="en-US"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125" y="1480860"/>
            <a:ext cx="3496149" cy="3496149"/>
          </a:xfrm>
          <a:prstGeom prst="rect">
            <a:avLst/>
          </a:prstGeom>
        </p:spPr>
      </p:pic>
      <p:sp>
        <p:nvSpPr>
          <p:cNvPr id="73" name="TextShape 1"/>
          <p:cNvSpPr txBox="1"/>
          <p:nvPr/>
        </p:nvSpPr>
        <p:spPr>
          <a:xfrm>
            <a:off x="504000" y="216000"/>
            <a:ext cx="7020000" cy="936000"/>
          </a:xfrm>
          <a:prstGeom prst="rect">
            <a:avLst/>
          </a:prstGeom>
          <a:noFill/>
          <a:ln>
            <a:noFill/>
          </a:ln>
        </p:spPr>
        <p:txBody>
          <a:bodyPr lIns="0" tIns="0" rIns="0" bIns="0" anchor="ctr"/>
          <a:lstStyle/>
          <a:p>
            <a:r>
              <a:rPr lang="en-US" sz="3570" b="0" strike="noStrike" spc="-1" dirty="0">
                <a:solidFill>
                  <a:srgbClr val="FFFFFF"/>
                </a:solidFill>
                <a:uFill>
                  <a:solidFill>
                    <a:srgbClr val="FFFFFF"/>
                  </a:solidFill>
                </a:uFill>
                <a:latin typeface="Arial"/>
              </a:rPr>
              <a:t>Classical Approaches: Kruskal’s</a:t>
            </a:r>
          </a:p>
        </p:txBody>
      </p:sp>
      <p:sp>
        <p:nvSpPr>
          <p:cNvPr id="74" name="TextShape 2"/>
          <p:cNvSpPr txBox="1"/>
          <p:nvPr/>
        </p:nvSpPr>
        <p:spPr>
          <a:xfrm>
            <a:off x="504000" y="1368000"/>
            <a:ext cx="4426920" cy="3288240"/>
          </a:xfrm>
          <a:prstGeom prst="rect">
            <a:avLst/>
          </a:prstGeom>
          <a:noFill/>
          <a:ln>
            <a:noFill/>
          </a:ln>
        </p:spPr>
        <p:txBody>
          <a:bodyPr lIns="0" tIns="0" rIns="0" bIns="0" anchor="t">
            <a:normAutofit fontScale="92500" lnSpcReduction="10000"/>
          </a:bodyPr>
          <a:lstStyle/>
          <a:p>
            <a:pPr marL="431800" indent="-32385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For Kruskal’s Algorithm you do the following</a:t>
            </a:r>
            <a:endParaRPr lang="en-US" dirty="0"/>
          </a:p>
          <a:p>
            <a:pPr marL="996950" lvl="1" indent="-457200">
              <a:spcAft>
                <a:spcPts val="918"/>
              </a:spcAft>
              <a:buClr>
                <a:srgbClr val="000000"/>
              </a:buClr>
              <a:buSzPct val="75000"/>
              <a:buFont typeface="+mj-lt"/>
              <a:buAutoNum type="arabicPeriod"/>
            </a:pPr>
            <a:r>
              <a:rPr lang="en-US" sz="2280" b="0" strike="noStrike" spc="-1" dirty="0">
                <a:solidFill>
                  <a:srgbClr val="000000"/>
                </a:solidFill>
                <a:uFill>
                  <a:solidFill>
                    <a:srgbClr val="FFFFFF"/>
                  </a:solidFill>
                </a:uFill>
                <a:latin typeface="Arial"/>
              </a:rPr>
              <a:t>Sort edge list</a:t>
            </a:r>
            <a:endParaRPr lang="en-US" sz="2280" b="0" strike="noStrike" dirty="0">
              <a:solidFill>
                <a:srgbClr val="000000"/>
              </a:solidFill>
              <a:latin typeface="Arial"/>
              <a:cs typeface="Arial"/>
            </a:endParaRPr>
          </a:p>
          <a:p>
            <a:pPr marL="996950" lvl="1" indent="-457200">
              <a:spcAft>
                <a:spcPts val="918"/>
              </a:spcAft>
              <a:buClr>
                <a:srgbClr val="000000"/>
              </a:buClr>
              <a:buSzPct val="75000"/>
              <a:buFont typeface="+mj-lt"/>
              <a:buAutoNum type="arabicPeriod"/>
            </a:pPr>
            <a:r>
              <a:rPr lang="en-US" sz="2280" spc="-1" dirty="0">
                <a:solidFill>
                  <a:srgbClr val="000000"/>
                </a:solidFill>
                <a:uFill>
                  <a:solidFill>
                    <a:srgbClr val="FFFFFF"/>
                  </a:solidFill>
                </a:uFill>
                <a:latin typeface="Arial"/>
              </a:rPr>
              <a:t>Check if the lightest edge creates a cycle</a:t>
            </a:r>
            <a:endParaRPr lang="en-US" sz="2280" dirty="0">
              <a:solidFill>
                <a:srgbClr val="000000"/>
              </a:solidFill>
              <a:latin typeface="Arial"/>
              <a:cs typeface="Arial"/>
            </a:endParaRPr>
          </a:p>
          <a:p>
            <a:pPr marL="996950" lvl="1" indent="-457200">
              <a:spcAft>
                <a:spcPts val="918"/>
              </a:spcAft>
              <a:buClr>
                <a:srgbClr val="000000"/>
              </a:buClr>
              <a:buSzPct val="75000"/>
              <a:buFont typeface="+mj-lt"/>
              <a:buAutoNum type="arabicPeriod"/>
            </a:pPr>
            <a:r>
              <a:rPr lang="en-US" sz="2280" b="0" strike="noStrike" spc="-1" dirty="0">
                <a:solidFill>
                  <a:srgbClr val="000000"/>
                </a:solidFill>
                <a:uFill>
                  <a:solidFill>
                    <a:srgbClr val="FFFFFF"/>
                  </a:solidFill>
                </a:uFill>
                <a:latin typeface="Arial"/>
              </a:rPr>
              <a:t>If it does not create a cycle add it</a:t>
            </a:r>
            <a:endParaRPr lang="en-US" sz="2280" b="0" strike="noStrike" dirty="0">
              <a:solidFill>
                <a:srgbClr val="000000"/>
              </a:solidFill>
              <a:latin typeface="Arial"/>
              <a:cs typeface="Arial"/>
            </a:endParaRPr>
          </a:p>
          <a:p>
            <a:pPr marL="996950" lvl="1" indent="-457200">
              <a:spcAft>
                <a:spcPts val="918"/>
              </a:spcAft>
              <a:buClr>
                <a:srgbClr val="000000"/>
              </a:buClr>
              <a:buSzPct val="75000"/>
              <a:buFont typeface="+mj-lt"/>
              <a:buAutoNum type="arabicPeriod"/>
            </a:pPr>
            <a:r>
              <a:rPr lang="en-US" sz="2250" spc="-1" dirty="0">
                <a:solidFill>
                  <a:srgbClr val="000000"/>
                </a:solidFill>
                <a:uFill>
                  <a:solidFill>
                    <a:srgbClr val="FFFFFF"/>
                  </a:solidFill>
                </a:uFill>
                <a:latin typeface="Arial"/>
              </a:rPr>
              <a:t>Repeat until you have an MST</a:t>
            </a:r>
            <a:endParaRPr lang="en-US" sz="2250" b="0" strike="noStrike" dirty="0">
              <a:solidFill>
                <a:srgbClr val="000000"/>
              </a:solidFill>
              <a:latin typeface="Arial"/>
              <a:cs typeface="Arial"/>
            </a:endParaRPr>
          </a:p>
        </p:txBody>
      </p:sp>
      <p:sp>
        <p:nvSpPr>
          <p:cNvPr id="76" name="TextShape 3"/>
          <p:cNvSpPr txBox="1"/>
          <p:nvPr/>
        </p:nvSpPr>
        <p:spPr>
          <a:xfrm>
            <a:off x="6217919" y="1350360"/>
            <a:ext cx="2194560" cy="261000"/>
          </a:xfrm>
          <a:prstGeom prst="rect">
            <a:avLst/>
          </a:prstGeom>
          <a:noFill/>
          <a:ln>
            <a:noFill/>
          </a:ln>
        </p:spPr>
        <p:txBody>
          <a:bodyPr lIns="90000" tIns="45000" rIns="90000" bIns="45000"/>
          <a:lstStyle/>
          <a:p>
            <a:pPr algn="ctr"/>
            <a:r>
              <a:rPr lang="en-US" sz="1200" b="0" i="1" strike="noStrike" spc="-1" dirty="0">
                <a:solidFill>
                  <a:srgbClr val="000000"/>
                </a:solidFill>
                <a:uFill>
                  <a:solidFill>
                    <a:srgbClr val="FFFFFF"/>
                  </a:solidFill>
                </a:uFill>
                <a:latin typeface="Arial"/>
              </a:rPr>
              <a:t>Kruskal’s Algorithm</a:t>
            </a:r>
            <a:endParaRPr lang="en-US" sz="1200" b="0" strike="noStrike" spc="-1" dirty="0">
              <a:solidFill>
                <a:srgbClr val="000000"/>
              </a:solidFill>
              <a:uFill>
                <a:solidFill>
                  <a:srgbClr val="FFFFFF"/>
                </a:solidFill>
              </a:uFill>
              <a:latin typeface="Arial"/>
            </a:endParaRPr>
          </a:p>
        </p:txBody>
      </p:sp>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6</a:t>
            </a:fld>
            <a:endParaRPr lang="en-US"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Shape 1"/>
          <p:cNvSpPr txBox="1"/>
          <p:nvPr/>
        </p:nvSpPr>
        <p:spPr>
          <a:xfrm>
            <a:off x="504000" y="216000"/>
            <a:ext cx="7020000" cy="936000"/>
          </a:xfrm>
          <a:prstGeom prst="rect">
            <a:avLst/>
          </a:prstGeom>
          <a:noFill/>
          <a:ln>
            <a:noFill/>
          </a:ln>
        </p:spPr>
        <p:txBody>
          <a:bodyPr lIns="0" tIns="0" rIns="0" bIns="0" anchor="ctr"/>
          <a:lstStyle/>
          <a:p>
            <a:r>
              <a:rPr lang="en-US" sz="3570" b="0" strike="noStrike" spc="-1" dirty="0">
                <a:solidFill>
                  <a:srgbClr val="FFFFFF"/>
                </a:solidFill>
                <a:uFill>
                  <a:solidFill>
                    <a:srgbClr val="FFFFFF"/>
                  </a:solidFill>
                </a:uFill>
                <a:latin typeface="Arial"/>
              </a:rPr>
              <a:t>Classical Approaches: Boruvka’s</a:t>
            </a:r>
          </a:p>
        </p:txBody>
      </p:sp>
      <p:sp>
        <p:nvSpPr>
          <p:cNvPr id="78" name="TextShape 2"/>
          <p:cNvSpPr txBox="1"/>
          <p:nvPr/>
        </p:nvSpPr>
        <p:spPr>
          <a:xfrm>
            <a:off x="504000" y="1368000"/>
            <a:ext cx="4426920" cy="3288240"/>
          </a:xfrm>
          <a:prstGeom prst="rect">
            <a:avLst/>
          </a:prstGeom>
          <a:noFill/>
          <a:ln>
            <a:noFill/>
          </a:ln>
        </p:spPr>
        <p:txBody>
          <a:bodyPr lIns="0" tIns="0" rIns="0" bIns="0" anchor="t">
            <a:normAutofit fontScale="92500" lnSpcReduction="20000"/>
          </a:bodyPr>
          <a:lstStyle/>
          <a:p>
            <a:pPr marL="431800" indent="-32385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For Boruvka’s Algorithm you do the following</a:t>
            </a:r>
            <a:endParaRPr lang="en-US" dirty="0"/>
          </a:p>
          <a:p>
            <a:pPr marL="996950" lvl="1" indent="-457200">
              <a:spcAft>
                <a:spcPts val="918"/>
              </a:spcAft>
              <a:buClr>
                <a:srgbClr val="000000"/>
              </a:buClr>
              <a:buSzPct val="75000"/>
              <a:buFont typeface="+mj-lt"/>
              <a:buAutoNum type="arabicPeriod"/>
            </a:pPr>
            <a:r>
              <a:rPr lang="en-US" sz="2280" spc="-1" dirty="0">
                <a:solidFill>
                  <a:srgbClr val="000000"/>
                </a:solidFill>
                <a:uFill>
                  <a:solidFill>
                    <a:srgbClr val="FFFFFF"/>
                  </a:solidFill>
                </a:uFill>
                <a:latin typeface="Arial"/>
              </a:rPr>
              <a:t>First make every node a tree</a:t>
            </a:r>
            <a:endParaRPr lang="en-US" sz="2280" dirty="0">
              <a:solidFill>
                <a:srgbClr val="000000"/>
              </a:solidFill>
              <a:latin typeface="Arial"/>
              <a:cs typeface="Arial"/>
            </a:endParaRPr>
          </a:p>
          <a:p>
            <a:pPr marL="996950" lvl="1" indent="-457200">
              <a:spcAft>
                <a:spcPts val="918"/>
              </a:spcAft>
              <a:buClr>
                <a:srgbClr val="000000"/>
              </a:buClr>
              <a:buSzPct val="75000"/>
              <a:buFont typeface="+mj-lt"/>
              <a:buAutoNum type="arabicPeriod"/>
            </a:pPr>
            <a:r>
              <a:rPr lang="en-US" sz="2280" spc="-1" dirty="0">
                <a:solidFill>
                  <a:srgbClr val="000000"/>
                </a:solidFill>
                <a:uFill>
                  <a:solidFill>
                    <a:srgbClr val="FFFFFF"/>
                  </a:solidFill>
                </a:uFill>
              </a:rPr>
              <a:t>Find the lightest edge leading outside of the tree</a:t>
            </a:r>
            <a:endParaRPr lang="en-US" sz="2280" dirty="0">
              <a:solidFill>
                <a:srgbClr val="000000"/>
              </a:solidFill>
              <a:cs typeface="Arial"/>
            </a:endParaRPr>
          </a:p>
          <a:p>
            <a:pPr marL="996950" lvl="1" indent="-457200">
              <a:spcAft>
                <a:spcPts val="918"/>
              </a:spcAft>
              <a:buClr>
                <a:srgbClr val="000000"/>
              </a:buClr>
              <a:buSzPct val="75000"/>
              <a:buFont typeface="+mj-lt"/>
              <a:buAutoNum type="arabicPeriod"/>
            </a:pPr>
            <a:r>
              <a:rPr lang="en-US" sz="2280" b="0" strike="noStrike" spc="-1" dirty="0">
                <a:solidFill>
                  <a:srgbClr val="000000"/>
                </a:solidFill>
                <a:uFill>
                  <a:solidFill>
                    <a:srgbClr val="FFFFFF"/>
                  </a:solidFill>
                </a:uFill>
                <a:latin typeface="Arial"/>
              </a:rPr>
              <a:t>Merge trees together that are connected via these lightest edges</a:t>
            </a:r>
            <a:endParaRPr lang="en-US" sz="2280" b="0" strike="noStrike" dirty="0">
              <a:solidFill>
                <a:srgbClr val="000000"/>
              </a:solidFill>
              <a:latin typeface="Arial"/>
              <a:cs typeface="Arial"/>
            </a:endParaRPr>
          </a:p>
          <a:p>
            <a:pPr marL="996950" lvl="1" indent="-457200">
              <a:spcAft>
                <a:spcPts val="918"/>
              </a:spcAft>
              <a:buClr>
                <a:srgbClr val="000000"/>
              </a:buClr>
              <a:buSzPct val="75000"/>
              <a:buFont typeface="+mj-lt"/>
              <a:buAutoNum type="arabicPeriod"/>
            </a:pPr>
            <a:r>
              <a:rPr lang="en-US" sz="2250" spc="-1" dirty="0">
                <a:solidFill>
                  <a:srgbClr val="000000"/>
                </a:solidFill>
                <a:uFill>
                  <a:solidFill>
                    <a:srgbClr val="FFFFFF"/>
                  </a:solidFill>
                </a:uFill>
                <a:latin typeface="Arial"/>
              </a:rPr>
              <a:t>Repeat until you have an MST</a:t>
            </a:r>
            <a:endParaRPr lang="en-US" sz="2250" b="0" strike="noStrike" dirty="0">
              <a:solidFill>
                <a:srgbClr val="000000"/>
              </a:solidFill>
              <a:latin typeface="Arial"/>
              <a:cs typeface="Arial"/>
            </a:endParaRPr>
          </a:p>
        </p:txBody>
      </p:sp>
      <p:sp>
        <p:nvSpPr>
          <p:cNvPr id="6" name="TextShape 3"/>
          <p:cNvSpPr txBox="1"/>
          <p:nvPr/>
        </p:nvSpPr>
        <p:spPr>
          <a:xfrm>
            <a:off x="6351469" y="1350360"/>
            <a:ext cx="2194560" cy="261000"/>
          </a:xfrm>
          <a:prstGeom prst="rect">
            <a:avLst/>
          </a:prstGeom>
          <a:noFill/>
          <a:ln>
            <a:noFill/>
          </a:ln>
        </p:spPr>
        <p:txBody>
          <a:bodyPr lIns="90000" tIns="45000" rIns="90000" bIns="45000"/>
          <a:lstStyle/>
          <a:p>
            <a:pPr algn="ctr"/>
            <a:r>
              <a:rPr lang="en-US" sz="1200" b="0" i="1" strike="noStrike" spc="-1" dirty="0">
                <a:solidFill>
                  <a:srgbClr val="000000"/>
                </a:solidFill>
                <a:uFill>
                  <a:solidFill>
                    <a:srgbClr val="FFFFFF"/>
                  </a:solidFill>
                </a:uFill>
                <a:latin typeface="Arial"/>
              </a:rPr>
              <a:t>Boruvka’s Algorithm</a:t>
            </a:r>
            <a:endParaRPr lang="en-US" sz="1200" b="0" strike="noStrike" spc="-1" dirty="0">
              <a:solidFill>
                <a:srgbClr val="000000"/>
              </a:solidFill>
              <a:uFill>
                <a:solidFill>
                  <a:srgbClr val="FFFFFF"/>
                </a:solidFill>
              </a:uFill>
              <a:latin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920" y="1611360"/>
            <a:ext cx="5035659" cy="2828880"/>
          </a:xfrm>
          <a:prstGeom prst="rect">
            <a:avLst/>
          </a:prstGeom>
        </p:spPr>
      </p:pic>
      <p:sp>
        <p:nvSpPr>
          <p:cNvPr id="4" name="Slide Number Placeholder 3"/>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7</a:t>
            </a:fld>
            <a:endParaRPr lang="en-US"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504000" y="216000"/>
            <a:ext cx="7020000" cy="936000"/>
          </a:xfrm>
          <a:prstGeom prst="rect">
            <a:avLst/>
          </a:prstGeom>
          <a:noFill/>
          <a:ln>
            <a:noFill/>
          </a:ln>
        </p:spPr>
        <p:txBody>
          <a:bodyPr lIns="0" tIns="0" rIns="0" bIns="0" anchor="ctr"/>
          <a:lstStyle/>
          <a:p>
            <a:pPr marL="216000" lvl="1">
              <a:buClr>
                <a:srgbClr val="000000"/>
              </a:buClr>
              <a:buSzPct val="45000"/>
            </a:pPr>
            <a:r>
              <a:rPr lang="en-US" sz="3570" b="0" strike="noStrike" spc="-1" dirty="0">
                <a:solidFill>
                  <a:srgbClr val="FFFFFF"/>
                </a:solidFill>
                <a:uFill>
                  <a:solidFill>
                    <a:srgbClr val="FFFFFF"/>
                  </a:solidFill>
                </a:uFill>
                <a:latin typeface="Arial"/>
              </a:rPr>
              <a:t>Modern Approaches</a:t>
            </a:r>
          </a:p>
        </p:txBody>
      </p:sp>
      <p:sp>
        <p:nvSpPr>
          <p:cNvPr id="81" name="TextShape 2"/>
          <p:cNvSpPr txBox="1"/>
          <p:nvPr/>
        </p:nvSpPr>
        <p:spPr>
          <a:xfrm>
            <a:off x="504000" y="1368000"/>
            <a:ext cx="2921040" cy="3295440"/>
          </a:xfrm>
          <a:prstGeom prst="rect">
            <a:avLst/>
          </a:prstGeom>
          <a:noFill/>
          <a:ln>
            <a:noFill/>
          </a:ln>
        </p:spPr>
        <p:txBody>
          <a:bodyPr lIns="0" tIns="0" rIns="0" bIns="0">
            <a:normAutofit/>
          </a:bodyPr>
          <a:lstStyle/>
          <a:p>
            <a:pPr marL="432000" indent="-32400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Prim</a:t>
            </a:r>
          </a:p>
          <a:p>
            <a:pPr marL="864000" lvl="1" indent="-324000">
              <a:spcAft>
                <a:spcPts val="918"/>
              </a:spcAft>
              <a:buClr>
                <a:srgbClr val="000000"/>
              </a:buClr>
              <a:buSzPct val="75000"/>
              <a:buFont typeface="Symbol" charset="2"/>
              <a:buChar char=""/>
            </a:pPr>
            <a:r>
              <a:rPr lang="en-US" sz="2280" b="0" strike="noStrike" spc="-1" dirty="0">
                <a:solidFill>
                  <a:srgbClr val="000000"/>
                </a:solidFill>
                <a:uFill>
                  <a:solidFill>
                    <a:srgbClr val="FFFFFF"/>
                  </a:solidFill>
                </a:uFill>
                <a:latin typeface="Arial"/>
              </a:rPr>
              <a:t>Priority queues</a:t>
            </a:r>
          </a:p>
          <a:p>
            <a:pPr marL="1296000" lvl="2" indent="-288000">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Binary</a:t>
            </a:r>
          </a:p>
          <a:p>
            <a:pPr marL="1296000" lvl="2" indent="-288000">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Binomial</a:t>
            </a:r>
          </a:p>
          <a:p>
            <a:pPr marL="1296000" lvl="2" indent="-288000">
              <a:spcAft>
                <a:spcPts val="689"/>
              </a:spcAft>
              <a:buClr>
                <a:srgbClr val="000000"/>
              </a:buClr>
              <a:buSzPct val="45000"/>
              <a:buFont typeface="Wingdings" charset="2"/>
              <a:buChar char=""/>
            </a:pPr>
            <a:r>
              <a:rPr lang="en-US" sz="1950" b="0" strike="noStrike" spc="-1" dirty="0">
                <a:solidFill>
                  <a:srgbClr val="000000"/>
                </a:solidFill>
                <a:uFill>
                  <a:solidFill>
                    <a:srgbClr val="FFFFFF"/>
                  </a:solidFill>
                </a:uFill>
                <a:latin typeface="Arial"/>
              </a:rPr>
              <a:t>Fibonacci</a:t>
            </a:r>
          </a:p>
          <a:p>
            <a:pPr marL="864000" lvl="1" indent="-324000">
              <a:spcAft>
                <a:spcPts val="918"/>
              </a:spcAft>
              <a:buClr>
                <a:srgbClr val="000000"/>
              </a:buClr>
              <a:buSzPct val="75000"/>
              <a:buFont typeface="Symbol" charset="2"/>
              <a:buChar char=""/>
            </a:pPr>
            <a:r>
              <a:rPr lang="en-US" sz="2280" b="0" strike="noStrike" spc="-1" dirty="0">
                <a:solidFill>
                  <a:srgbClr val="000000"/>
                </a:solidFill>
                <a:uFill>
                  <a:solidFill>
                    <a:srgbClr val="FFFFFF"/>
                  </a:solidFill>
                </a:uFill>
                <a:latin typeface="Arial"/>
              </a:rPr>
              <a:t>Fredman and Tarjan </a:t>
            </a:r>
          </a:p>
        </p:txBody>
      </p:sp>
      <p:sp>
        <p:nvSpPr>
          <p:cNvPr id="82" name="TextShape 3"/>
          <p:cNvSpPr txBox="1"/>
          <p:nvPr/>
        </p:nvSpPr>
        <p:spPr>
          <a:xfrm>
            <a:off x="3571560" y="1368000"/>
            <a:ext cx="2921040" cy="3295440"/>
          </a:xfrm>
          <a:prstGeom prst="rect">
            <a:avLst/>
          </a:prstGeom>
          <a:noFill/>
          <a:ln>
            <a:noFill/>
          </a:ln>
        </p:spPr>
        <p:txBody>
          <a:bodyPr lIns="0" tIns="0" rIns="0" bIns="0">
            <a:normAutofit/>
          </a:bodyPr>
          <a:lstStyle/>
          <a:p>
            <a:pPr marL="432000" indent="-32400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Kruskal</a:t>
            </a:r>
          </a:p>
          <a:p>
            <a:pPr marL="864000" lvl="1" indent="-324000">
              <a:spcAft>
                <a:spcPts val="918"/>
              </a:spcAft>
              <a:buClr>
                <a:srgbClr val="000000"/>
              </a:buClr>
              <a:buSzPct val="75000"/>
              <a:buFont typeface="Symbol" charset="2"/>
              <a:buChar char=""/>
            </a:pPr>
            <a:r>
              <a:rPr lang="en-US" sz="2280" b="0" strike="noStrike" spc="-1" dirty="0">
                <a:solidFill>
                  <a:srgbClr val="000000"/>
                </a:solidFill>
                <a:uFill>
                  <a:solidFill>
                    <a:srgbClr val="FFFFFF"/>
                  </a:solidFill>
                </a:uFill>
                <a:latin typeface="Arial"/>
              </a:rPr>
              <a:t>Bucket sorting</a:t>
            </a:r>
          </a:p>
          <a:p>
            <a:pPr marL="864000" lvl="1" indent="-324000">
              <a:spcAft>
                <a:spcPts val="918"/>
              </a:spcAft>
              <a:buClr>
                <a:srgbClr val="000000"/>
              </a:buClr>
              <a:buSzPct val="75000"/>
              <a:buFont typeface="Symbol" charset="2"/>
              <a:buChar char=""/>
            </a:pPr>
            <a:r>
              <a:rPr lang="en-US" sz="2280" b="0" strike="noStrike" spc="-1" dirty="0">
                <a:solidFill>
                  <a:srgbClr val="000000"/>
                </a:solidFill>
                <a:uFill>
                  <a:solidFill>
                    <a:srgbClr val="FFFFFF"/>
                  </a:solidFill>
                </a:uFill>
                <a:latin typeface="Arial"/>
              </a:rPr>
              <a:t>Filter </a:t>
            </a:r>
            <a:r>
              <a:rPr lang="en-US" sz="2280" spc="-1" dirty="0">
                <a:solidFill>
                  <a:srgbClr val="000000"/>
                </a:solidFill>
                <a:uFill>
                  <a:solidFill>
                    <a:srgbClr val="FFFFFF"/>
                  </a:solidFill>
                </a:uFill>
                <a:latin typeface="Arial"/>
              </a:rPr>
              <a:t>K</a:t>
            </a:r>
            <a:r>
              <a:rPr lang="en-US" sz="2280" b="0" strike="noStrike" spc="-1" dirty="0">
                <a:solidFill>
                  <a:srgbClr val="000000"/>
                </a:solidFill>
                <a:uFill>
                  <a:solidFill>
                    <a:srgbClr val="FFFFFF"/>
                  </a:solidFill>
                </a:uFill>
                <a:latin typeface="Arial"/>
              </a:rPr>
              <a:t>ruskal</a:t>
            </a:r>
          </a:p>
        </p:txBody>
      </p:sp>
      <p:sp>
        <p:nvSpPr>
          <p:cNvPr id="83" name="TextShape 4"/>
          <p:cNvSpPr txBox="1"/>
          <p:nvPr/>
        </p:nvSpPr>
        <p:spPr>
          <a:xfrm>
            <a:off x="6639120" y="1368000"/>
            <a:ext cx="2921040" cy="3295440"/>
          </a:xfrm>
          <a:prstGeom prst="rect">
            <a:avLst/>
          </a:prstGeom>
          <a:noFill/>
          <a:ln>
            <a:noFill/>
          </a:ln>
        </p:spPr>
        <p:txBody>
          <a:bodyPr lIns="0" tIns="0" rIns="0" bIns="0">
            <a:normAutofit/>
          </a:bodyPr>
          <a:lstStyle/>
          <a:p>
            <a:pPr marL="432000" indent="-324000">
              <a:spcAft>
                <a:spcPts val="1148"/>
              </a:spcAft>
              <a:buClr>
                <a:srgbClr val="000000"/>
              </a:buClr>
              <a:buSzPct val="45000"/>
              <a:buFont typeface="Wingdings" charset="2"/>
              <a:buChar char=""/>
            </a:pPr>
            <a:r>
              <a:rPr lang="en-US" sz="2600" b="0" strike="noStrike" spc="-1" dirty="0">
                <a:solidFill>
                  <a:srgbClr val="000000"/>
                </a:solidFill>
                <a:uFill>
                  <a:solidFill>
                    <a:srgbClr val="FFFFFF"/>
                  </a:solidFill>
                </a:uFill>
                <a:latin typeface="Arial"/>
              </a:rPr>
              <a:t>Boruvka</a:t>
            </a:r>
          </a:p>
          <a:p>
            <a:pPr marL="864000" lvl="1" indent="-324000">
              <a:spcAft>
                <a:spcPts val="918"/>
              </a:spcAft>
              <a:buClr>
                <a:srgbClr val="000000"/>
              </a:buClr>
              <a:buSzPct val="75000"/>
              <a:buFont typeface="Symbol" charset="2"/>
              <a:buChar char=""/>
            </a:pPr>
            <a:r>
              <a:rPr lang="en-US" sz="2280" b="0" strike="noStrike" spc="-1" dirty="0">
                <a:solidFill>
                  <a:srgbClr val="000000"/>
                </a:solidFill>
                <a:uFill>
                  <a:solidFill>
                    <a:srgbClr val="FFFFFF"/>
                  </a:solidFill>
                </a:uFill>
                <a:latin typeface="Arial"/>
              </a:rPr>
              <a:t>Yao</a:t>
            </a:r>
          </a:p>
          <a:p>
            <a:pPr marL="864000" lvl="1" indent="-324000">
              <a:spcAft>
                <a:spcPts val="918"/>
              </a:spcAft>
              <a:buClr>
                <a:srgbClr val="000000"/>
              </a:buClr>
              <a:buSzPct val="75000"/>
              <a:buFont typeface="Symbol" charset="2"/>
              <a:buChar char=""/>
            </a:pPr>
            <a:r>
              <a:rPr lang="en-US" sz="2000" dirty="0"/>
              <a:t>MST verification</a:t>
            </a:r>
          </a:p>
          <a:p>
            <a:pPr marL="540000" lvl="1">
              <a:spcAft>
                <a:spcPts val="918"/>
              </a:spcAft>
              <a:buClr>
                <a:srgbClr val="000000"/>
              </a:buClr>
              <a:buSzPct val="75000"/>
            </a:pPr>
            <a:endParaRPr lang="en-US" sz="2280" b="0" strike="noStrike" spc="-1" dirty="0">
              <a:solidFill>
                <a:srgbClr val="000000"/>
              </a:solidFill>
              <a:uFill>
                <a:solidFill>
                  <a:srgbClr val="FFFFFF"/>
                </a:solidFill>
              </a:uFill>
              <a:latin typeface="Arial"/>
            </a:endParaRPr>
          </a:p>
        </p:txBody>
      </p:sp>
      <p:sp>
        <p:nvSpPr>
          <p:cNvPr id="2" name="TextBox 1"/>
          <p:cNvSpPr txBox="1"/>
          <p:nvPr/>
        </p:nvSpPr>
        <p:spPr>
          <a:xfrm>
            <a:off x="3640394" y="3234906"/>
            <a:ext cx="5997451" cy="1315745"/>
          </a:xfrm>
          <a:prstGeom prst="rect">
            <a:avLst/>
          </a:prstGeom>
          <a:noFill/>
        </p:spPr>
        <p:txBody>
          <a:bodyPr wrap="square" rtlCol="0" anchor="t">
            <a:spAutoFit/>
          </a:bodyPr>
          <a:lstStyle/>
          <a:p>
            <a:pPr marL="285750" indent="-285750">
              <a:buFont typeface="Arial" panose="020B0604020202020204" pitchFamily="34" charset="0"/>
              <a:buChar char="•"/>
            </a:pPr>
            <a:r>
              <a:rPr lang="en-US" dirty="0"/>
              <a:t>Combinations</a:t>
            </a:r>
          </a:p>
          <a:p>
            <a:pPr marL="285750" indent="-285750">
              <a:buFont typeface="Arial" panose="020B0604020202020204" pitchFamily="34" charset="0"/>
              <a:buChar char="•"/>
            </a:pPr>
            <a:r>
              <a:rPr lang="en-US" dirty="0"/>
              <a:t>Other various</a:t>
            </a:r>
          </a:p>
          <a:p>
            <a:pPr marL="864000" lvl="1" indent="-324000">
              <a:spcAft>
                <a:spcPts val="918"/>
              </a:spcAft>
              <a:buClr>
                <a:srgbClr val="000000"/>
              </a:buClr>
              <a:buSzPct val="75000"/>
              <a:buFont typeface="Symbol" charset="2"/>
              <a:buChar char=""/>
            </a:pPr>
            <a:r>
              <a:rPr lang="en-US" spc="-1" dirty="0">
                <a:solidFill>
                  <a:srgbClr val="000000"/>
                </a:solidFill>
                <a:uFill>
                  <a:solidFill>
                    <a:srgbClr val="FFFFFF"/>
                  </a:solidFill>
                </a:uFill>
              </a:rPr>
              <a:t>Non-Greedy</a:t>
            </a:r>
          </a:p>
          <a:p>
            <a:pPr marL="864000" lvl="1" indent="-324000">
              <a:spcAft>
                <a:spcPts val="918"/>
              </a:spcAft>
              <a:buClr>
                <a:srgbClr val="000000"/>
              </a:buClr>
              <a:buSzPct val="75000"/>
              <a:buFont typeface="Symbol" charset="2"/>
              <a:buChar char=""/>
            </a:pPr>
            <a:r>
              <a:rPr lang="en-US" spc="-1" dirty="0">
                <a:solidFill>
                  <a:srgbClr val="000000"/>
                </a:solidFill>
                <a:uFill>
                  <a:solidFill>
                    <a:srgbClr val="FFFFFF"/>
                  </a:solidFill>
                </a:uFill>
              </a:rPr>
              <a:t>Vertex removal</a:t>
            </a:r>
          </a:p>
        </p:txBody>
      </p:sp>
      <p:sp>
        <p:nvSpPr>
          <p:cNvPr id="3" name="Slide Number Placeholder 2"/>
          <p:cNvSpPr>
            <a:spLocks noGrp="1"/>
          </p:cNvSpPr>
          <p:nvPr>
            <p:ph type="sldNum" idx="12"/>
          </p:nvPr>
        </p:nvSpPr>
        <p:spPr/>
        <p:txBody>
          <a:bodyPr/>
          <a:lstStyle/>
          <a:p>
            <a:fld id="{E8E899A7-7C8F-4151-8517-E68C92CAD95A}" type="slidenum">
              <a:rPr lang="en-US" sz="1400" spc="-1" smtClean="0">
                <a:solidFill>
                  <a:srgbClr val="000000"/>
                </a:solidFill>
                <a:uFill>
                  <a:solidFill>
                    <a:srgbClr val="FFFFFF"/>
                  </a:solidFill>
                </a:uFill>
              </a:rPr>
              <a:pPr/>
              <a:t>8</a:t>
            </a:fld>
            <a:endParaRPr lang="en-US" sz="1400" spc="-1" dirty="0">
              <a:solidFill>
                <a:srgbClr val="000000"/>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504000" y="177840"/>
            <a:ext cx="7020000" cy="1012680"/>
          </a:xfrm>
          <a:prstGeom prst="rect">
            <a:avLst/>
          </a:prstGeom>
          <a:noFill/>
          <a:ln>
            <a:noFill/>
          </a:ln>
        </p:spPr>
        <p:txBody>
          <a:bodyPr lIns="0" tIns="0" rIns="0" bIns="0" anchor="ctr"/>
          <a:lstStyle/>
          <a:p>
            <a:r>
              <a:rPr lang="en-US" sz="3200" b="0" strike="noStrike" spc="-1" dirty="0">
                <a:solidFill>
                  <a:srgbClr val="FFFFFF"/>
                </a:solidFill>
                <a:uFill>
                  <a:solidFill>
                    <a:srgbClr val="FFFFFF"/>
                  </a:solidFill>
                </a:uFill>
                <a:latin typeface="Arial"/>
              </a:rPr>
              <a:t>Our Approaches: Linked List Removal</a:t>
            </a:r>
          </a:p>
        </p:txBody>
      </p:sp>
      <p:sp>
        <p:nvSpPr>
          <p:cNvPr id="85" name="TextShape 2"/>
          <p:cNvSpPr txBox="1"/>
          <p:nvPr/>
        </p:nvSpPr>
        <p:spPr>
          <a:xfrm>
            <a:off x="504000" y="1368000"/>
            <a:ext cx="7176960" cy="3844080"/>
          </a:xfrm>
          <a:prstGeom prst="rect">
            <a:avLst/>
          </a:prstGeom>
          <a:noFill/>
          <a:ln>
            <a:noFill/>
          </a:ln>
        </p:spPr>
        <p:txBody>
          <a:bodyPr lIns="0" tIns="0" rIns="0" bIns="0" anchor="t">
            <a:normAutofit fontScale="62500" lnSpcReduction="20000"/>
          </a:bodyPr>
          <a:lstStyle/>
          <a:p>
            <a:pPr marL="431800"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latin typeface="Arial"/>
              </a:rPr>
              <a:t>Most graphs have a large number of nodes that only connect to 1 edge</a:t>
            </a:r>
            <a:endParaRPr lang="en-US" dirty="0"/>
          </a:p>
          <a:p>
            <a:pPr marL="863600" lvl="1" indent="-323850">
              <a:spcAft>
                <a:spcPts val="918"/>
              </a:spcAft>
              <a:buClr>
                <a:srgbClr val="000000"/>
              </a:buClr>
              <a:buSzPct val="75000"/>
              <a:buFont typeface="Symbol" charset="2"/>
              <a:buChar char=""/>
            </a:pPr>
            <a:r>
              <a:rPr lang="en-US" sz="2600" b="0" strike="noStrike" spc="-1" dirty="0">
                <a:solidFill>
                  <a:srgbClr val="000000"/>
                </a:solidFill>
                <a:uFill>
                  <a:solidFill>
                    <a:srgbClr val="FFFFFF"/>
                  </a:solidFill>
                </a:uFill>
                <a:latin typeface="Arial"/>
              </a:rPr>
              <a:t>These edges have to be in the MST</a:t>
            </a:r>
            <a:endParaRPr lang="en-US" sz="2600" b="0" strike="noStrike" dirty="0">
              <a:solidFill>
                <a:srgbClr val="000000"/>
              </a:solidFill>
              <a:latin typeface="Arial"/>
              <a:cs typeface="Arial"/>
            </a:endParaRPr>
          </a:p>
          <a:p>
            <a:pPr marL="1346200" lvl="2"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latin typeface="Arial"/>
              </a:rPr>
              <a:t>Remember the spanning property</a:t>
            </a:r>
            <a:endParaRPr lang="en-US" sz="2600" dirty="0">
              <a:solidFill>
                <a:srgbClr val="000000"/>
              </a:solidFill>
              <a:latin typeface="Arial"/>
              <a:cs typeface="Arial"/>
            </a:endParaRPr>
          </a:p>
          <a:p>
            <a:pPr marL="431800"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latin typeface="Arial"/>
              </a:rPr>
              <a:t>If this edge leads to a node with 2 edges</a:t>
            </a:r>
            <a:endParaRPr lang="en-US" sz="2600"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600" spc="-1" dirty="0">
                <a:solidFill>
                  <a:srgbClr val="000000"/>
                </a:solidFill>
                <a:uFill>
                  <a:solidFill>
                    <a:srgbClr val="FFFFFF"/>
                  </a:solidFill>
                </a:uFill>
                <a:latin typeface="Arial"/>
              </a:rPr>
              <a:t>These edges have to also be in the MST</a:t>
            </a:r>
            <a:endParaRPr lang="en-US" sz="2600"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600" spc="-1" dirty="0">
                <a:solidFill>
                  <a:srgbClr val="000000"/>
                </a:solidFill>
                <a:uFill>
                  <a:solidFill>
                    <a:srgbClr val="FFFFFF"/>
                  </a:solidFill>
                </a:uFill>
                <a:latin typeface="Arial"/>
              </a:rPr>
              <a:t>This is due to the fact that it takes 2 edges that could form a cycle</a:t>
            </a:r>
            <a:endParaRPr lang="en-US" sz="2600" dirty="0">
              <a:solidFill>
                <a:srgbClr val="000000"/>
              </a:solidFill>
              <a:latin typeface="Arial"/>
              <a:cs typeface="Arial"/>
            </a:endParaRPr>
          </a:p>
          <a:p>
            <a:pPr marL="1346200" lvl="2"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latin typeface="Arial"/>
              </a:rPr>
              <a:t>We know that an edge leading to single node cannot form a cycle</a:t>
            </a:r>
            <a:endParaRPr lang="en-US" sz="2600" dirty="0">
              <a:solidFill>
                <a:srgbClr val="000000"/>
              </a:solidFill>
              <a:latin typeface="Arial"/>
              <a:cs typeface="Arial"/>
            </a:endParaRPr>
          </a:p>
          <a:p>
            <a:pPr marL="1346200" lvl="2"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latin typeface="Arial"/>
              </a:rPr>
              <a:t>So you can add the other edge that this node is connected to</a:t>
            </a:r>
            <a:endParaRPr lang="en-US" sz="2600" dirty="0">
              <a:solidFill>
                <a:srgbClr val="000000"/>
              </a:solidFill>
              <a:latin typeface="Arial"/>
              <a:cs typeface="Arial"/>
            </a:endParaRPr>
          </a:p>
          <a:p>
            <a:pPr marL="431800" indent="-323850">
              <a:spcAft>
                <a:spcPts val="1148"/>
              </a:spcAft>
              <a:buClr>
                <a:srgbClr val="000000"/>
              </a:buClr>
              <a:buSzPct val="45000"/>
              <a:buFont typeface="Wingdings" charset="2"/>
              <a:buChar char=""/>
            </a:pPr>
            <a:r>
              <a:rPr lang="en-US" sz="2600" spc="-1" dirty="0">
                <a:solidFill>
                  <a:srgbClr val="000000"/>
                </a:solidFill>
                <a:uFill>
                  <a:solidFill>
                    <a:srgbClr val="FFFFFF"/>
                  </a:solidFill>
                </a:uFill>
                <a:latin typeface="Arial"/>
              </a:rPr>
              <a:t>This leads to improvement</a:t>
            </a:r>
            <a:endParaRPr lang="en-US" sz="2600"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600" spc="-1" dirty="0">
                <a:solidFill>
                  <a:srgbClr val="000000"/>
                </a:solidFill>
                <a:uFill>
                  <a:solidFill>
                    <a:srgbClr val="FFFFFF"/>
                  </a:solidFill>
                </a:uFill>
                <a:latin typeface="Arial"/>
              </a:rPr>
              <a:t>You do not have to track as many trees</a:t>
            </a:r>
            <a:endParaRPr lang="en-US" sz="2600" dirty="0">
              <a:solidFill>
                <a:srgbClr val="000000"/>
              </a:solidFill>
              <a:latin typeface="Arial"/>
              <a:cs typeface="Arial"/>
            </a:endParaRPr>
          </a:p>
          <a:p>
            <a:pPr marL="863600" lvl="1" indent="-323850">
              <a:spcAft>
                <a:spcPts val="918"/>
              </a:spcAft>
              <a:buClr>
                <a:srgbClr val="000000"/>
              </a:buClr>
              <a:buSzPct val="75000"/>
              <a:buFont typeface="Symbol" charset="2"/>
              <a:buChar char=""/>
            </a:pPr>
            <a:r>
              <a:rPr lang="en-US" sz="2600" spc="-1" dirty="0">
                <a:solidFill>
                  <a:srgbClr val="000000"/>
                </a:solidFill>
                <a:uFill>
                  <a:solidFill>
                    <a:srgbClr val="FFFFFF"/>
                  </a:solidFill>
                </a:uFill>
                <a:latin typeface="Arial"/>
              </a:rPr>
              <a:t>Fewer nodes to sort (Kruskal)</a:t>
            </a:r>
            <a:endParaRPr lang="en-US" sz="2600" dirty="0">
              <a:solidFill>
                <a:srgbClr val="000000"/>
              </a:solidFill>
              <a:latin typeface="Arial"/>
              <a:cs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3891" y="1190520"/>
            <a:ext cx="1591813" cy="3903574"/>
          </a:xfrm>
          <a:prstGeom prst="rect">
            <a:avLst/>
          </a:prstGeom>
        </p:spPr>
      </p:pic>
      <p:sp>
        <p:nvSpPr>
          <p:cNvPr id="5" name="TextShape 3"/>
          <p:cNvSpPr txBox="1"/>
          <p:nvPr/>
        </p:nvSpPr>
        <p:spPr>
          <a:xfrm>
            <a:off x="7742517" y="792360"/>
            <a:ext cx="2194560" cy="261000"/>
          </a:xfrm>
          <a:prstGeom prst="rect">
            <a:avLst/>
          </a:prstGeom>
          <a:noFill/>
          <a:ln>
            <a:noFill/>
          </a:ln>
        </p:spPr>
        <p:txBody>
          <a:bodyPr lIns="90000" tIns="45000" rIns="90000" bIns="45000"/>
          <a:lstStyle/>
          <a:p>
            <a:pPr algn="ctr"/>
            <a:r>
              <a:rPr lang="en-US" sz="1200" b="0" i="1" strike="noStrike" spc="-1" dirty="0">
                <a:solidFill>
                  <a:srgbClr val="000000"/>
                </a:solidFill>
                <a:uFill>
                  <a:solidFill>
                    <a:srgbClr val="FFFFFF"/>
                  </a:solidFill>
                </a:uFill>
                <a:latin typeface="Arial"/>
              </a:rPr>
              <a:t>Linke</a:t>
            </a:r>
            <a:r>
              <a:rPr lang="en-US" sz="1200" i="1" spc="-1" dirty="0">
                <a:solidFill>
                  <a:srgbClr val="000000"/>
                </a:solidFill>
                <a:uFill>
                  <a:solidFill>
                    <a:srgbClr val="FFFFFF"/>
                  </a:solidFill>
                </a:uFill>
                <a:latin typeface="Arial"/>
              </a:rPr>
              <a:t>d List Removal</a:t>
            </a:r>
            <a:endParaRPr lang="en-US" sz="1200" b="0" strike="noStrike" spc="-1" dirty="0">
              <a:solidFill>
                <a:srgbClr val="000000"/>
              </a:solidFill>
              <a:uFill>
                <a:solidFill>
                  <a:srgbClr val="FFFFFF"/>
                </a:solidFill>
              </a:uFill>
              <a:latin typeface="Arial"/>
            </a:endParaRPr>
          </a:p>
        </p:txBody>
      </p:sp>
      <p:sp>
        <p:nvSpPr>
          <p:cNvPr id="3" name="Slide Number Placeholder 2"/>
          <p:cNvSpPr>
            <a:spLocks noGrp="1"/>
          </p:cNvSpPr>
          <p:nvPr>
            <p:ph type="sldNum" idx="12"/>
          </p:nvPr>
        </p:nvSpPr>
        <p:spPr/>
        <p:txBody>
          <a:bodyPr/>
          <a:lstStyle/>
          <a:p>
            <a:pPr algn="r"/>
            <a:fld id="{E8E899A7-7C8F-4151-8517-E68C92CAD95A}" type="slidenum">
              <a:rPr lang="en-US" sz="1400" b="0" strike="noStrike" spc="-1" smtClean="0">
                <a:solidFill>
                  <a:srgbClr val="000000"/>
                </a:solidFill>
                <a:uFill>
                  <a:solidFill>
                    <a:srgbClr val="FFFFFF"/>
                  </a:solidFill>
                </a:uFill>
                <a:latin typeface="Arial"/>
              </a:rPr>
              <a:t>9</a:t>
            </a:fld>
            <a:endParaRPr lang="en-US" sz="140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2377</TotalTime>
  <Words>1300</Words>
  <Application>Microsoft Office PowerPoint</Application>
  <PresentationFormat>Custom</PresentationFormat>
  <Paragraphs>257</Paragraphs>
  <Slides>21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DejaVu Sans</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Input Graphs: Degree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Cornell, Randy A</dc:creator>
  <cp:lastModifiedBy>Cornell, Randy A</cp:lastModifiedBy>
  <cp:revision>124</cp:revision>
  <dcterms:modified xsi:type="dcterms:W3CDTF">2017-12-18T00:29:29Z</dcterms:modified>
</cp:coreProperties>
</file>