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73" r:id="rId4"/>
    <p:sldId id="274" r:id="rId5"/>
    <p:sldId id="275" r:id="rId6"/>
    <p:sldId id="276" r:id="rId7"/>
    <p:sldId id="262" r:id="rId8"/>
    <p:sldId id="263" r:id="rId9"/>
    <p:sldId id="264" r:id="rId10"/>
    <p:sldId id="265" r:id="rId11"/>
    <p:sldId id="278" r:id="rId12"/>
    <p:sldId id="266" r:id="rId13"/>
    <p:sldId id="267" r:id="rId14"/>
    <p:sldId id="268" r:id="rId15"/>
    <p:sldId id="269" r:id="rId16"/>
    <p:sldId id="270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B050"/>
    <a:srgbClr val="4F81BD"/>
    <a:srgbClr val="FF0000"/>
    <a:srgbClr val="0DFF0D"/>
    <a:srgbClr val="4F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9" autoAdjust="0"/>
    <p:restoredTop sz="92171" autoAdjust="0"/>
  </p:normalViewPr>
  <p:slideViewPr>
    <p:cSldViewPr>
      <p:cViewPr varScale="1">
        <p:scale>
          <a:sx n="64" d="100"/>
          <a:sy n="64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D8C59-B401-4D73-AC93-CAE70FB45694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7A6AA-E247-4154-807C-3FD2FE473A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7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A6AA-E247-4154-807C-3FD2FE473A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8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TPACF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as a way to measure the probability of finding an astronomical body at a given angular distance from another astronomical body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7A6AA-E247-4154-807C-3FD2FE473A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0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5E5F-2258-40C9-A60B-49A7A4EA69F5}" type="datetime1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0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E171-F1AB-4080-AFB6-5052F7911701}" type="datetime1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1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1E00-85A3-42C2-9B7F-B30A38FB5C43}" type="datetime1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6C9A-3E61-4580-8FE7-3C8E9E50FAC4}" type="datetime1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FD86-754A-45B4-A8A7-BADA02AD6ED8}" type="datetime1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0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B7BC-97A0-43F4-8E92-BFE0EB243C08}" type="datetime1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A691-B472-442F-8B5C-495C2A9A0080}" type="datetime1">
              <a:rPr lang="en-US" smtClean="0"/>
              <a:pPr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4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15D7-87B2-4EFC-B7F7-568621F344DF}" type="datetime1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7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5B2D-F857-44AD-B561-DEBCE9F5D231}" type="datetime1">
              <a:rPr lang="en-US" smtClean="0"/>
              <a:pPr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8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26CD-470A-418B-8834-F0776360F9DC}" type="datetime1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760-B85A-4A53-BB5F-72615EBD4073}" type="datetime1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7D3B-7AEC-4C0A-A35D-0E58393020EF}" type="datetime1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5BE1-059F-4D18-84F8-D0FC917CA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34018" y="1676399"/>
            <a:ext cx="91598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Characteristics of Irregular GPGPU Programs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3040" y="4102235"/>
            <a:ext cx="9159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Jared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Coplin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Martin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Burtscher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of Computer Science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7937" y="3528177"/>
            <a:ext cx="9144001" cy="45720"/>
          </a:xfrm>
          <a:prstGeom prst="rect">
            <a:avLst/>
          </a:prstGeom>
          <a:gradFill flip="none" rotWithShape="1">
            <a:gsLst>
              <a:gs pos="50000">
                <a:srgbClr val="4F0505"/>
              </a:gs>
              <a:gs pos="100000">
                <a:srgbClr val="FFFFFF">
                  <a:alpha val="0"/>
                </a:srgbClr>
              </a:gs>
              <a:gs pos="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594" y="5029200"/>
            <a:ext cx="44688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5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8350" y="1798637"/>
            <a:ext cx="456565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 100k Bodies, 100 Time Steps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5875" y="1252240"/>
            <a:ext cx="458787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100k bodies, 100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timesteps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Kernel invocation evident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Higher average power draw with 100k bodies over 10k bodies (red dashed line)</a:t>
            </a:r>
          </a:p>
          <a:p>
            <a:pPr marL="1379538" lvl="2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10k bodies not enough to fill GPU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Irregularity within each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timestep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still not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visible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1422402"/>
            <a:ext cx="4495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ctr">
              <a:buClr>
                <a:srgbClr val="4F0505"/>
              </a:buClr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cs typeface="Arial" panose="020B0604020202020204" pitchFamily="34" charset="0"/>
              </a:rPr>
              <a:t>Power profile of BH with 100k bodies and 100 time steps 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10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8351" y="914400"/>
            <a:ext cx="6787298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 22M bodies, Single Time Step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11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1"/>
          <p:cNvSpPr>
            <a:spLocks noChangeArrowheads="1"/>
          </p:cNvSpPr>
          <p:nvPr/>
        </p:nvSpPr>
        <p:spPr bwMode="auto">
          <a:xfrm>
            <a:off x="5590032" y="3026664"/>
            <a:ext cx="1676400" cy="609600"/>
          </a:xfrm>
          <a:prstGeom prst="wedgeRoundRectCallout">
            <a:avLst>
              <a:gd name="adj1" fmla="val 46717"/>
              <a:gd name="adj2" fmla="val -84759"/>
              <a:gd name="adj3" fmla="val 16667"/>
            </a:avLst>
          </a:prstGeom>
          <a:solidFill>
            <a:schemeClr val="bg2">
              <a:lumMod val="25000"/>
              <a:lumOff val="75000"/>
              <a:alpha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tIns="0"/>
          <a:lstStyle/>
          <a:p>
            <a:pPr algn="ctr">
              <a:buClr>
                <a:schemeClr val="hlink"/>
              </a:buClr>
              <a:buSzPct val="55000"/>
              <a:buNone/>
            </a:pPr>
            <a:r>
              <a:rPr lang="en-US" sz="1800" dirty="0" smtClean="0"/>
              <a:t>Decrease due to load </a:t>
            </a:r>
            <a:r>
              <a:rPr lang="en-US" sz="1800" dirty="0" err="1" smtClean="0"/>
              <a:t>imbal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5" name="Rounded Rectangular Callout 11"/>
          <p:cNvSpPr>
            <a:spLocks noChangeArrowheads="1"/>
          </p:cNvSpPr>
          <p:nvPr/>
        </p:nvSpPr>
        <p:spPr bwMode="auto">
          <a:xfrm>
            <a:off x="2362200" y="2438400"/>
            <a:ext cx="1667064" cy="609600"/>
          </a:xfrm>
          <a:prstGeom prst="wedgeRoundRectCallout">
            <a:avLst>
              <a:gd name="adj1" fmla="val -68862"/>
              <a:gd name="adj2" fmla="val -9759"/>
              <a:gd name="adj3" fmla="val 16667"/>
            </a:avLst>
          </a:prstGeom>
          <a:solidFill>
            <a:schemeClr val="bg2">
              <a:lumMod val="25000"/>
              <a:lumOff val="75000"/>
              <a:alpha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tIns="0"/>
          <a:lstStyle/>
          <a:p>
            <a:pPr algn="ctr">
              <a:buClr>
                <a:schemeClr val="hlink"/>
              </a:buClr>
              <a:buSzPct val="55000"/>
              <a:buNone/>
            </a:pPr>
            <a:r>
              <a:rPr lang="en-US" sz="1800" dirty="0" smtClean="0"/>
              <a:t>Two similar irreg. kernels</a:t>
            </a:r>
            <a:endParaRPr lang="en-US" sz="1800" dirty="0"/>
          </a:p>
        </p:txBody>
      </p:sp>
      <p:sp>
        <p:nvSpPr>
          <p:cNvPr id="16" name="Rounded Rectangular Callout 11"/>
          <p:cNvSpPr>
            <a:spLocks noChangeArrowheads="1"/>
          </p:cNvSpPr>
          <p:nvPr/>
        </p:nvSpPr>
        <p:spPr bwMode="auto">
          <a:xfrm>
            <a:off x="2428448" y="3374136"/>
            <a:ext cx="1667064" cy="609600"/>
          </a:xfrm>
          <a:prstGeom prst="wedgeRoundRectCallout">
            <a:avLst>
              <a:gd name="adj1" fmla="val -62985"/>
              <a:gd name="adj2" fmla="val -92795"/>
              <a:gd name="adj3" fmla="val 16667"/>
            </a:avLst>
          </a:prstGeom>
          <a:solidFill>
            <a:schemeClr val="bg2">
              <a:lumMod val="25000"/>
              <a:lumOff val="75000"/>
              <a:alpha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tIns="0"/>
          <a:lstStyle/>
          <a:p>
            <a:pPr algn="ctr">
              <a:buClr>
                <a:schemeClr val="hlink"/>
              </a:buClr>
              <a:buSzPct val="55000"/>
              <a:buNone/>
            </a:pPr>
            <a:r>
              <a:rPr lang="en-US" sz="1800" dirty="0" smtClean="0"/>
              <a:t>One more irreg. kernel</a:t>
            </a:r>
            <a:endParaRPr lang="en-US" sz="1800" dirty="0"/>
          </a:p>
        </p:txBody>
      </p:sp>
      <p:sp>
        <p:nvSpPr>
          <p:cNvPr id="17" name="Rounded Rectangular Callout 11"/>
          <p:cNvSpPr>
            <a:spLocks noChangeArrowheads="1"/>
          </p:cNvSpPr>
          <p:nvPr/>
        </p:nvSpPr>
        <p:spPr bwMode="auto">
          <a:xfrm>
            <a:off x="5894832" y="4245311"/>
            <a:ext cx="1667064" cy="609600"/>
          </a:xfrm>
          <a:prstGeom prst="wedgeRoundRectCallout">
            <a:avLst>
              <a:gd name="adj1" fmla="val 57491"/>
              <a:gd name="adj2" fmla="val -162438"/>
              <a:gd name="adj3" fmla="val 16667"/>
            </a:avLst>
          </a:prstGeom>
          <a:solidFill>
            <a:schemeClr val="bg2">
              <a:lumMod val="25000"/>
              <a:lumOff val="75000"/>
              <a:alpha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tIns="0"/>
          <a:lstStyle/>
          <a:p>
            <a:pPr algn="ctr">
              <a:buClr>
                <a:schemeClr val="hlink"/>
              </a:buClr>
              <a:buSzPct val="55000"/>
              <a:buNone/>
            </a:pPr>
            <a:r>
              <a:rPr lang="en-US" sz="1800" dirty="0" smtClean="0"/>
              <a:t>Very short regular kernel</a:t>
            </a:r>
            <a:endParaRPr lang="en-US" sz="1800" dirty="0"/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4495992" y="2258568"/>
            <a:ext cx="1667064" cy="609600"/>
          </a:xfrm>
          <a:prstGeom prst="wedgeRoundRectCallout">
            <a:avLst>
              <a:gd name="adj1" fmla="val -17553"/>
              <a:gd name="adj2" fmla="val -64007"/>
              <a:gd name="adj3" fmla="val 16667"/>
            </a:avLst>
          </a:prstGeom>
          <a:solidFill>
            <a:schemeClr val="bg2">
              <a:lumMod val="25000"/>
              <a:lumOff val="75000"/>
              <a:alpha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tIns="0"/>
          <a:lstStyle/>
          <a:p>
            <a:pPr algn="ctr">
              <a:buClr>
                <a:schemeClr val="hlink"/>
              </a:buClr>
              <a:buSzPct val="55000"/>
              <a:buNone/>
            </a:pPr>
            <a:r>
              <a:rPr lang="en-US" sz="1800" dirty="0" smtClean="0"/>
              <a:t>Regularized main kernel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4092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Idealized-Regular-Irregular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19974"/>
            <a:ext cx="513992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Idealized and Regular</a:t>
            </a:r>
          </a:p>
          <a:p>
            <a:pPr marL="922338" lvl="1" indent="-465138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 shapes</a:t>
            </a:r>
          </a:p>
          <a:p>
            <a:pPr marL="465138" indent="-465138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Irregular</a:t>
            </a:r>
          </a:p>
          <a:p>
            <a:pPr marL="922338" lvl="1" indent="-465138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Obviously different</a:t>
            </a:r>
          </a:p>
          <a:p>
            <a:pPr marL="1379538" lvl="2" indent="-465138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Load imbalance</a:t>
            </a:r>
          </a:p>
          <a:p>
            <a:pPr marL="1379538" lvl="2" indent="-465138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access patterns</a:t>
            </a:r>
          </a:p>
          <a:p>
            <a:pPr marL="1379538" lvl="2" indent="-465138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 flow</a:t>
            </a:r>
          </a:p>
          <a:p>
            <a:pPr marL="922338" lvl="1" indent="-465138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Power fluctuates wildly</a:t>
            </a:r>
          </a:p>
          <a:p>
            <a:pPr marL="1379538" lvl="2" indent="-465138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Averages 82W</a:t>
            </a:r>
          </a:p>
          <a:p>
            <a:pPr marL="1379538" lvl="2" indent="-465138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From high to low, 60% difference</a:t>
            </a:r>
          </a:p>
          <a:p>
            <a:pPr marL="922338" lvl="1" indent="-465138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Cannot be accurately captured by averages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447800"/>
            <a:ext cx="4572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ctr">
              <a:buClr>
                <a:srgbClr val="4F0505"/>
              </a:buClr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6: </a:t>
            </a:r>
            <a:r>
              <a:rPr lang="en-US" sz="1400" dirty="0" smtClean="0"/>
              <a:t>Comparison </a:t>
            </a:r>
            <a:r>
              <a:rPr lang="en-US" sz="1400" dirty="0"/>
              <a:t>of idealized, regular, and irregular </a:t>
            </a:r>
            <a:r>
              <a:rPr lang="en-US" sz="1400" dirty="0" smtClean="0"/>
              <a:t>profiles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12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71020"/>
            <a:ext cx="4571999" cy="404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54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53" y="1593715"/>
            <a:ext cx="4253948" cy="4349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Implementations of BFS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143000"/>
            <a:ext cx="5139929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WLA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Topology driven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Lowest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power and peak power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Atomic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Fastest topology driven version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Irregular power profile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WLC and WLW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driven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Irregularity is masked by short runtimes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Shape of the profile depends on implementation strategy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39929" y="1338942"/>
            <a:ext cx="4021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ctr">
              <a:buClr>
                <a:srgbClr val="4F0505"/>
              </a:buClr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7: </a:t>
            </a:r>
            <a:r>
              <a:rPr lang="en-US" sz="1400" dirty="0" smtClean="0"/>
              <a:t>Profile of different implementations of BFS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13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SSSP with Different Frequencies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65788"/>
            <a:ext cx="513992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Topology driven implementation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Same input (roadmap of USA)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Default setting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705 MHz core; 2600 MHz memory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614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614 MHz core; 2600 MHz memory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stays about the same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324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324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MHz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core; 324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MHz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increases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Terrible for memory bound codes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39929" y="1510139"/>
            <a:ext cx="4021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ctr">
              <a:buClr>
                <a:srgbClr val="4F0505"/>
              </a:buClr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8: </a:t>
            </a:r>
            <a:r>
              <a:rPr lang="en-US" sz="1400" dirty="0" smtClean="0"/>
              <a:t>Profile of SSSP on different frequencies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14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4172857" cy="4068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3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PTA with Different Inputs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5875" y="1454527"/>
            <a:ext cx="49529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Distinctly different profiles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Pine averages 15 W more than vim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Tshark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has initial spike followed by a 1.5 second valley before ramping up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Pine and vim have more spikes and ramp down slightly over time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Cannot use a profile from one input to characterize the power draw over time of another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39929" y="1400628"/>
            <a:ext cx="4021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ctr">
              <a:buClr>
                <a:srgbClr val="4F0505"/>
              </a:buClr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9: </a:t>
            </a:r>
            <a:r>
              <a:rPr lang="en-US" sz="1400" dirty="0" smtClean="0"/>
              <a:t>Profile of PTA for different inputs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15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1661234"/>
            <a:ext cx="4172857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346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43" y="1219200"/>
            <a:ext cx="9125857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Regular codes often similar to idealized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Irregular Codes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such thing as a standard power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profile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and input can greatly affect power profile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Early behavior may not be indicative of later behavior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Cannot easily be captured by averages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Power over time 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Must be considered 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Re-evaluated for each input and any code modification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understanding of software effects on hardware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16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42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C:\Users\Jared\Desktop\questi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99" y="1795146"/>
            <a:ext cx="4892675" cy="369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36524" y="1166812"/>
            <a:ext cx="41306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4F0505"/>
              </a:buClr>
            </a:pPr>
            <a:r>
              <a:rPr lang="en-US" sz="2800" dirty="0" smtClean="0"/>
              <a:t>The work reported herein is supported by:</a:t>
            </a:r>
          </a:p>
          <a:p>
            <a:pPr marL="342900" indent="-342900">
              <a:buClr>
                <a:srgbClr val="4F0505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U.S. National Science Foundation</a:t>
            </a:r>
          </a:p>
          <a:p>
            <a:pPr marL="800100" lvl="1" indent="-342900">
              <a:buClr>
                <a:srgbClr val="4F0505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DUE-1141022</a:t>
            </a:r>
          </a:p>
          <a:p>
            <a:pPr marL="800100" lvl="1" indent="-342900">
              <a:buClr>
                <a:srgbClr val="4F0505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CNS-1217231</a:t>
            </a:r>
          </a:p>
          <a:p>
            <a:pPr marL="800100" lvl="1" indent="-342900">
              <a:buClr>
                <a:srgbClr val="4F0505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CNS-1406304</a:t>
            </a:r>
          </a:p>
          <a:p>
            <a:pPr marL="800100" lvl="1" indent="-342900">
              <a:buClr>
                <a:srgbClr val="4F0505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CCF-1438963</a:t>
            </a:r>
          </a:p>
          <a:p>
            <a:pPr marL="342900" indent="-342900">
              <a:buClr>
                <a:srgbClr val="4F0505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Texas State University</a:t>
            </a:r>
          </a:p>
          <a:p>
            <a:pPr marL="342900" indent="-342900">
              <a:buClr>
                <a:srgbClr val="4F0505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NVIDIA Corporation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17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AutoShape 6" descr="data:image/jpeg;base64,/9j/4AAQSkZJRgABAQAAAQABAAD/2wCEAAkGBw8PDw8ODhAODQ8ODQ0ODQwODw8MDg0PFBQWGBQVFBQYHCggGBomHBUUIzEhJS0rLi4uFx8zODQtOSgtLysBCgoKDg0OGxAQGiwkICYvLCwvLCwsLCwsNywsLiwsLCwvLCwsLCwvLC8sLCwsLC0sLCwsLCwsLCwvLCwsLCwsLP/AABEIAMMBAgMBEQACEQEDEQH/xAAcAAACAgMBAQAAAAAAAAAAAAAAAQIDBAUGBwj/xABEEAACAgEBBAYGBgYIBwAAAAAAAQIDEQQFEiExBhNBUWGBByIycZGhFEJScrHBI2KSorLRJDM0ZILh8PEVFlNjpMLj/8QAGwEBAAIDAQEAAAAAAAAAAAAAAAMEAQIFBgf/xAA3EQEAAgECAwQIBAUFAQAAAAAAAQIDBBESITEFMkFREyJhcZGhsdEGgeHwIzNCwfEUFmJjohX/2gAMAwEAAhEDEQA/APcQAAAAAAAAAAAAAAAAAAAAAAAAAAAAAAAAAAAAAAAAAAAAAAAAAAAAAAAAAAAAAAAAAAAAAAAAAAAAAAAAAAAAAAAAAAAAAAAAAAAAAAAAAAAAAAAAAAAAAAAjvoA30BIAAAAAAAAAAAAAAAAAAAAAAAEAAAAAAAAAAADAxNfqdzEU8N8X37oGp1vSGmlevJL3sCzZ2rlauseVGXsQfDh347MgbBWAPrAEr8cvgBl1zUllf7ASAAAAAAAAAAEAAAAAAAGu1+3tHp+F+q09T+zO2EZ/s5yazesdZT49Lmydykz+UtDq/SVsmvKV8rWuyqm1/BtJP4kU6nHHivU7F1lv6dvfMNTd6XtCvYo1c/vKqCf77NJ1dPKVqv4e1Hjavz+zDs9Mdf1NFOX3r4w/CDNf9ZHklj8OX8ckfD9VK9Mv9w/8v/5GP9Z/x+bf/bn/AG/+f1X1emOp+3orI/dujP8AGKMxrI8mlvw7fwyR8Gw03pb2fJpTq1dX6zhXOK+Es/I2jV09qC/4f1MdJrP5z9m+2d052XqOENXVF8t27e07z3LfST8iWubHbpKjl7M1WLvUn8uf0dBGSaTTTT4pp5TXvJVCY26pAAA2Bxm2ttQzOUZJ9i9y4IDlNjU/S9Q77OMK3iCfFN94HfU2JLAF6uAHcBCVwGRsvUeu4faWV71/l+AG1AAAAAAEAAAAAAVajUQri7LJwrhFZlZOShCK723wRiZiOratbWnhrG8+xx22fSds3T5jXKesmuGKI/o0/GcsJrxWSC+ppXpzdbT9iarLztHDHt6/D77OJ2r6WtdZlaeqnSxa4SaeotXnLEf3SvbV2npydjD+H8Ff5kzb5R9/m5LafSTXarP0jVX2KSw699xrf+COI/IgtkvbrLq4dFp8PcpEflz+PVqm0aLEzEIuxGdpaTlrCPXIzwy19PUdchwseng1ahwy2jNVJTTNdm8XiTDYAbTYnSLWaKSlpb7K1nLqzvVS98Hwfv5m9MlqdJVdRo8OojbJWJ9vj8Xs/QPp1XtJOm2Kp1cI7zgm+ruiucq88Vjti/nxx0MOeMnKeryPaXZdtLPFXnWfjHv+7sck7ktbt/VblMkudnqr3fW/l5gefbJ2bHWa6FNjfVJTstim05xj9XPZlteWQNjooqudqSUf093qpYUfXfBLsQGzhqALFqAH9IAhLUAX7HtzqK19/P7LA6gAAAABgIBZAMgRnNJNtpJJtybwklzbYIjflDzfpX6VKqnKnZ8Y6iabT1M89RF9u4uDn7+C95UyaqI5Veh0XYV7+tnnaPLx/T6+55Ztfbeq1kt/VX2XvOUpPEI/dgvVj5IpWva3WXpsGlw4I2x1iP359WAap0ZTSMxG7S14qoncbxVWvnlU7DbhV5yyi5m2yObo7w2Y4xvDZjjNSGzaLpxmYmElcjKqllENo2X8VuKEzCUAZWy9oT0t9Wpr9uiyNi443sPjF+DWU/Bm1LcNomEGpxVy4rUt4w+m6b1OMZx4xlFSi+9NZR2HzmY2naXOdJ782bn2YL4vi/yDDSdFb66tfvWzjWnp7Ixc3upycoYWfJgW7erdGqtXKNr66D71PjL97eAohqgLFqQH9KAhLVAb7ofS5SsvfspdXDxbw5Py4LzYHUgAAAAAEcgGQI5A8S9JPTaWrslpNNNrSVvdnKD/ALVNc232wT5Lk+fdjnajNxTwx0ey7I7MjDWMuSPXn5R9/P4ebgys7gATBLDtnxJqw5uW/NS5G+ytNkWzOzSbFkMbjJljcZBuMmGd0kw2izYVRwkitad5dnFXhrEJmEgAjY+BmOqPJO1X0T0Q1O9s/QtvL+haVNvm2q4r8jr07sPnmqjbNf3z9WL0q081jUQTlFR3bkuLilylju48e7CNkDkNRKFiysZfaBju2/djXvOUINuEZetuZ5qL7E+5cOACjrWuEsxfiBctcu8BvXLvA3GxNi36tqTUqaObuksOS/7afP38vwA9E0unhVCNda3YQWIr/XNgWgADAAACtsCLkBzfpB2pLTbM1VkHicoKmDTw07JKDafek5PyIs1uGkyvdnYoy6mlZ6b7/Dm+ezlPoBgJsMTMQi7EZ4Wk5Yhh6nvXmTU8nO1O2/FDHbJFOZLIa7rKNPZY8VwnY+6EZTfyMxEz0aWyVr3p2bSrovrpcVp5L70oQ+TZv6O3krzrcMf1L/8Ak3Xf9OPu6yH8zPorNf8A6GHz+THv6Na6Cblp5tL7DjY/hFtmJx28kldbhn+pr6aZKzdknFx9qMk0170yHJyh0NJEZLxt06tgVncAAGFd3I2r1RZu6936HXY0GiX900/8COtTuw+far+df3z9XR1WmyBrtodG9Le3JRdNj49ZTiOX4x9l/DPiBoNXsWemajNxsjLPV2RTjnHNOPY+PiBjPZsZc0n71kDHnsGD5LHucl+YCq2G001ww8p8crzA7PY+0r4JRubtjy3n/WLz7fMDo4TTSa4p8UwJAMAAAAChyArlMDhfS9N/8Mljs1FDfuy/zwQ6juOn2TO2pj3S8R6053C9l6baEXaZ4Wls0oOZtsinJKDkZ2RzdGTyZhpad42bHYXRy/WetFdXVnDunyffur634eJPXHNnJz6umLl1nyd3snoRpasOcXfL7VvGPlDl8ck8Y6w5WTW5b9J29zp9Ps+MUoxiopcoxSil5IkVZnfnLJjpF3Bg3pUBTZpkB5/6QpKNtEOGVXOb78N4X8LKer8Iek7Ajbjt7o/fxcwUXqdyAAE1kyxMRMbS9J6H9MNOqqdNc/o8qq66ozk/0U1GKSbl9V8O3h4l/FqKzERPJ5HtDsfNW9smP1omZnbx+Hj+Xweh6a1NJppprKaeU14MtODMbcpZtcgMDpD/AFcJPkrEn4ZT/wAgNVHAD4AVXatQ5gZGi1qkB0OyL85h4b0fz/IDZgMAAAGBhykBRZMDj/SVW7NmapLnFV2L3Qsi38skeWN6Su9n34dRWf30eDuRQesmxZMtNyyGNyyZY3LIa7vZuj8VLTaeSSW9p6ZYXBLMFwRfr3YeSzxtktHtn6t7TUbImXCoC1VARlWBjWxA8o9JMv6bHw01a/emUtR3npexp2wz7/7Q5qEyrMPQUyLEzVNE7mYZJsyxM7K5WpG0VQ2zRDa9HOleo0NsJQnKVO8ut07eYThn1sJ8pdzXaT4rTSXK1uDHqazvHPwnxfQGntUoxlF5jJKUX3prKZ0Hj5jbkxNsT3t2vmval+C/MDV/R8ey2vmBGdVnY0BotuKaj6z4ZWcZ5doGzurWm1V1C4RhZmvt/RySlHj24TS8gOi2Rb+kg+94+KA6TIAAwGAAYE2BiXSA0226euoupfK2qyv9qLX5mJjeNm+O/BeLeU7vnaSa4Pg1wafBpnOeymd0cmWu4DG5GWNyyGu73Dojp5PR6XeTj/R6lhrD4JF6ndh5bUc8tvfLpaqMGyFfGsCTiBVNAYl6A8h9Jf8Abo+Omr/imU9R3nouyJ/gz7/s5ZMr7OxFlkZmJhNW6UreBrFW9s20KJ2kkVVb5plVKZvEK9siO8Z2R8T2XR9PNLpNBpIetqdRHR6eMqoPChJVpYnN8uXJZZPOetax4y5deyc+bLaZ9Wu885/tH+HQafWSthCyxKM5whKcY53YtxXBZ7ieJ3jm5OSsVvMV6RMresRlocp4XFNeO68Ac30i1EXHCecgdPLRLUzjqLU44qrrisuLaiucvHLflgDN0Fad0IVrhD15vnhLl8XgDosgPIDyAwADAmBiWoDXaqAHhfTbZUtNrLU09y2crqpdjUnlryeV8O8pZa8Nnp9FnjLhjzjlLRVwcmoxTlJ8FGKcm/ckabLM2iI3lvtndDdffh9V1MX9a59X+77XyJIxWlSydoYaeO/udVsz0a1rD1Fs7H9itKqPubeW/kSxgjxUMnal57kbfN1+yei+l0+HVRXBr6+N6f7TyyWKxHSFDJnyZO9aZdDVRg2RL41gS3QE4gUzQGHfEDyT0pVY1VM/tafd/ZnJ/wDsirqI5w73ZFvUtHtcamV3YiUkzDeJRslwM1hpktyUykbxCrax1VOXgu8xa2zbFinJz6Qy664x5c+98WRTaZdHHipj6fF3nRToDLU1LU6uU6aprNNccKyxdknn2Y93a/DhmfFp+KN7ORru2PRW4MUbz4z4Orla6pdW+z2WuTReeYmd53TqtsskoVe37Sb5Rx2sMOj0VVyWb3XJ/qZx8wFfsrTTnG2dUXOLypcuPe1yYFWo10ZXQ0sbKoWWZ3IznGLaXPdjnMn4IxvHRvFLTWbRE7R1lvtDpI0x3Y8W+M5v2pvvf8jLRlJgSTAeQHkBgYkogVTqAonpcgarbHRnS6uChqK+sipb0eMouL8GmmYtWLdUmLNfFO9J2V6Po5p9OsUVV1Lt3IqLfvfaIiI6MXyXvO9pmWZHQpdhloujpQLY0AWqsB7gCcQISiBTOIGLdADjOn3R6WroTqWbqW5Vrlvp+1HzwseKI8tOKF3Q6mMOTn0nq8flFptNNNNpprDTXNNFJ6eJiY3gGGyFr5Gaos08oUMkVZndmR4LHcQzzdGvqxtDuvRr0UWsm9VqY501MsQrlyvtXY++K4Z7+XeTYcXFzlzO0tfOKPR0n1p+Ufd6ntLVKKLrzTh9t6zLzniuKYGV0X1MnBal+xZLdg/tKLa3l4N5+AZmJidpdfHXxxltBhrdr9IaqarLG8qEXJpfJefIxado3lvixzkvFK9ZeI7S2pbqLpaicnvylvRabW5h+qo92DnWtNp3l7LDhpixxjrHL6voboZtSWr2fpNRN7051Ysk+DlZBuE5ebi35l/HbirEvJavFGLNakdN/wBW8TN1dJMCSYEkwACDiAnECLgBFwAi6wF1YBuAPcAN0BboEWgISiBTOIGPZADEuqA4npb0Mr1WbqsU6jHGX1Lfv47f1l8yLJii3OOq/pNfbD6tudf30eX7R2ddppuu+Eq5LlnlJd8Xya9xUtWaztL0GLNTLXipO7BufLzM1YzT0RoqlJ+rGUlH1pNJtRS7X3I2norVtHHG/mvInR3e29ENbGvQaWEEklRBvH2pcZP9psv4+7DyOrmZz3385a7pFtxVKU7G1FduG+fLkbTO3NDSk3nhr1ee6ratmvur01WYRuthXl8ZS3mlxS5LjyILZJtPDDq4dJXDWcl+cxze1y2ZCNEKYrEIQjCMe6MVhfgWHJmZmd5aeejjDnlpfabl+IYeb9LtvfSJ9TS/0Fb5rlbJdvuXZ8e4p5snFyjo9J2do/RR6S/en5R93N5IHT3fQPoxg4bJ0afNxun5Susa+TRfxR6kPKdoTvqbbez6Q6yMiRTTTAmmBJMB5AeAFgBYAMALACwAsAGAFgBNARaAg0BXKIFM4AY9lYGLbSBq9p7Ir1EHXdXGyD7JLk+9Pmn4oxMRMbS3x5LY7cVJ2lxl3oyq63f62fU8+pwt/Pdv93lnxIowxEr1+0slq7bRv5/ou2/savTaDURqhGuKr5RXPiuLfNvxZteNqTsi0t7W1FZtPi8vyUnqN3onQbW7+l3M8aZyh/hfrL8WvIuYZ3q832nj4c2/n/g+l6zprvuN/Dib37squnnbLX3uO6F2KG0NLKXJW/PDS+eCtTvQ7mrj+BZ7utbGUS2864L0j7ZdVUaK8qWo3t6XdWsZS8Xn4ZIc19o2h0+zNPGTJx26R9XmRTejAY3fSvR7S9RpNNQ+dWnprl2esorefxydGsbREPHZr8eS1vOZbWMjKNZFgTTAmmA8gWgIAwAsALABgBYAWAFgBNARaAi0BBoCEogVSgBVKsCqdYGNZADT7c0cb6bKJZUbIOLlHGV4oxMbxs3x3nHeLR4PIdvdFdRpMyx11K49bBPMV+vHs9/FFS+KavQafX48vKeU+X2dN0G2BqaaZ6i2LrjfudXW01Nxjn1muxceBNhrMRvLndpZ6ZLRWvhu2W39E7KbIds65xXvaJZjeHPpbhtFvJ5XTKVU4yXqzrmms9kov+aKXSXqYiL028Jh6/s3XqyELIv1ZxjJeGVyLsTvG7y16TS01nwaH0mafNOmu+zZZW/8aTX8DINRHKJdXsi+17V9m/w/y8+Krut50P2RPVauhbjdMLq5Xza9SMItNpvveMY8STHSbSp6zUVxY5585jk+gq5l55dkQkBdFgWJgTTAeQMgBAACAAEAAIBALAEWgE0BFoCDQEWgKpRApnEDFuQGE6d+SjnGeb7gLLdlqPrR9bxfFgY/WNcH8GBrtrShu8kgPIOllUYaqTjw34Rm/fxT/AqZo9Z3+zckzi2nwnZ1/Qmmz6HByTUd+zq/GGefx3ibDvwud2jw+nnb2b+91Gr2PHW6aemsbjvYcZpZcJJ5TX+uTZvavFGytgzWxXi9XG6T0eShfKOpsUqotOHV5jK5eP2V2dr/ABIYwc+bqZe1d6epHP2+H3d7s3RQpjGFUI1wjyjFYSJ4iI5Q5F72vPFad5bvTSZlqzq5AZEGBbECaAkBkgACAAABAACAQCAWAE0BFoCLQEWgK5ICqcQMa2sDVXWbliT4ZzgDNq1WAMHaOojxYHI7R1crJOMPN9iA5HbnRi22Ttqm5zlhOubx7lB9nufxIcmOZ5w6Ok1lcccNo5ecf3eobI0ipprpik1XCMF5LBLEbRsoWtNrTafFtqN1diRlqwtoxzYvuoCdMAM6qIGXWgMiAFsQLEBIDKAQAAAIAAQAAgEAgEAmBFoCLQEGgIOIFUoAa7aWzlbHD4Psa5pgaG2jV1cEo2x7G/VkBhXafUW8JJQXalxfxAlXs3dXIAo06VsM8t7IHWUKvC4AXbtfcBrtoQjvxx3NATpgBmVwAvhEC6KAtigJoCQGUAAIAAAEAAIAAQCAQCATQEWgItARaAg0BCUAKLKcgY89Mu4CizSgavW6KS9aC4xeUu8CFO1Yr1Zt1y7Yz9X/AHAyXtGCWd6PxQC003bLeXGK4J94G2prAyoQAtjECaQFiQEkgJAZIAAgAAAAEAAIAAQCAQCYCwBFoBNARaAi4gRcQIOAEHUBXKgCi7Ztc/ajGXvQGPDYFCeVXH4AbCrSRisJJAWqoCagBNRAkkBJICSQDwBkAAAAgAAAAEAAIAAQCAQCwAsALACwAsALAC3QFugLdANwBqID3QDdAe6A8APADwBJIBgXAAAAAIAAAEAAACAAEAgABYAWAFgAwAsAGAFgAwAYAMAGAHgAwA8APABgB4AYFoAAAAAAgAAAQAAAIAAQAAgEAAIAAQAAAAAAAMAAAGAwABg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w8PDw8ODhAODQ8ODQ0ODQwODw8MDg0PFBQWGBQVFBQYHCggGBomHBUUIzEhJS0rLi4uFx8zODQtOSgtLysBCgoKDg0OGxAQGiwkICYvLCwvLCwsLCwsNywsLiwsLCwvLCwsLCwvLC8sLCwsLC0sLCwsLCwsLCwvLCwsLCwsLP/AABEIAMMBAgMBEQACEQEDEQH/xAAcAAACAgMBAQAAAAAAAAAAAAAAAQIDBAUGBwj/xABEEAACAgEBBAYGBgYIBwAAAAAAAQIDEQQFEiExBhNBUWGBByIycZGhFEJScrHBI2KSorLRJDM0ZILh8PEVFlNjpMLj/8QAGwEBAAIDAQEAAAAAAAAAAAAAAAMEAQIFBgf/xAA3EQEAAgECAwQIBAUFAQAAAAAAAQIDBBESITEFMkFREyJhcZGhsdEGgeHwIzNCwfEUFmJjohX/2gAMAwEAAhEDEQA/APcQAAAAAAAAAAAAAAAAAAAAAAAAAAAAAAAAAAAAAAAAAAAAAAAAAAAAAAAAAAAAAAAAAAAAAAAAAAAAAAAAAAAAAAAAAAAAAAAAAAAAAAAAAAAAAAAAAAAAAAAjvoA30BIAAAAAAAAAAAAAAAAAAAAAAAEAAAAAAAAAAADAxNfqdzEU8N8X37oGp1vSGmlevJL3sCzZ2rlauseVGXsQfDh347MgbBWAPrAEr8cvgBl1zUllf7ASAAAAAAAAAAEAAAAAAAGu1+3tHp+F+q09T+zO2EZ/s5yazesdZT49Lmydykz+UtDq/SVsmvKV8rWuyqm1/BtJP4kU6nHHivU7F1lv6dvfMNTd6XtCvYo1c/vKqCf77NJ1dPKVqv4e1Hjavz+zDs9Mdf1NFOX3r4w/CDNf9ZHklj8OX8ckfD9VK9Mv9w/8v/5GP9Z/x+bf/bn/AG/+f1X1emOp+3orI/dujP8AGKMxrI8mlvw7fwyR8Gw03pb2fJpTq1dX6zhXOK+Es/I2jV09qC/4f1MdJrP5z9m+2d052XqOENXVF8t27e07z3LfST8iWubHbpKjl7M1WLvUn8uf0dBGSaTTTT4pp5TXvJVCY26pAAA2Bxm2ttQzOUZJ9i9y4IDlNjU/S9Q77OMK3iCfFN94HfU2JLAF6uAHcBCVwGRsvUeu4faWV71/l+AG1AAAAAAEAAAAAAVajUQri7LJwrhFZlZOShCK723wRiZiOratbWnhrG8+xx22fSds3T5jXKesmuGKI/o0/GcsJrxWSC+ppXpzdbT9iarLztHDHt6/D77OJ2r6WtdZlaeqnSxa4SaeotXnLEf3SvbV2npydjD+H8Ff5kzb5R9/m5LafSTXarP0jVX2KSw699xrf+COI/IgtkvbrLq4dFp8PcpEflz+PVqm0aLEzEIuxGdpaTlrCPXIzwy19PUdchwseng1ahwy2jNVJTTNdm8XiTDYAbTYnSLWaKSlpb7K1nLqzvVS98Hwfv5m9MlqdJVdRo8OojbJWJ9vj8Xs/QPp1XtJOm2Kp1cI7zgm+ruiucq88Vjti/nxx0MOeMnKeryPaXZdtLPFXnWfjHv+7sck7ktbt/VblMkudnqr3fW/l5gefbJ2bHWa6FNjfVJTstim05xj9XPZlteWQNjooqudqSUf093qpYUfXfBLsQGzhqALFqAH9IAhLUAX7HtzqK19/P7LA6gAAAABgIBZAMgRnNJNtpJJtybwklzbYIjflDzfpX6VKqnKnZ8Y6iabT1M89RF9u4uDn7+C95UyaqI5Veh0XYV7+tnnaPLx/T6+55Ztfbeq1kt/VX2XvOUpPEI/dgvVj5IpWva3WXpsGlw4I2x1iP359WAap0ZTSMxG7S14qoncbxVWvnlU7DbhV5yyi5m2yObo7w2Y4xvDZjjNSGzaLpxmYmElcjKqllENo2X8VuKEzCUAZWy9oT0t9Wpr9uiyNi443sPjF+DWU/Bm1LcNomEGpxVy4rUt4w+m6b1OMZx4xlFSi+9NZR2HzmY2naXOdJ782bn2YL4vi/yDDSdFb66tfvWzjWnp7Ixc3upycoYWfJgW7erdGqtXKNr66D71PjL97eAohqgLFqQH9KAhLVAb7ofS5SsvfspdXDxbw5Py4LzYHUgAAAAAEcgGQI5A8S9JPTaWrslpNNNrSVvdnKD/ALVNc232wT5Lk+fdjnajNxTwx0ey7I7MjDWMuSPXn5R9/P4ebgys7gATBLDtnxJqw5uW/NS5G+ytNkWzOzSbFkMbjJljcZBuMmGd0kw2izYVRwkitad5dnFXhrEJmEgAjY+BmOqPJO1X0T0Q1O9s/QtvL+haVNvm2q4r8jr07sPnmqjbNf3z9WL0q081jUQTlFR3bkuLilylju48e7CNkDkNRKFiysZfaBju2/djXvOUINuEZetuZ5qL7E+5cOACjrWuEsxfiBctcu8BvXLvA3GxNi36tqTUqaObuksOS/7afP38vwA9E0unhVCNda3YQWIr/XNgWgADAAACtsCLkBzfpB2pLTbM1VkHicoKmDTw07JKDafek5PyIs1uGkyvdnYoy6mlZ6b7/Dm+ezlPoBgJsMTMQi7EZ4Wk5Yhh6nvXmTU8nO1O2/FDHbJFOZLIa7rKNPZY8VwnY+6EZTfyMxEz0aWyVr3p2bSrovrpcVp5L70oQ+TZv6O3krzrcMf1L/8Ak3Xf9OPu6yH8zPorNf8A6GHz+THv6Na6Cblp5tL7DjY/hFtmJx28kldbhn+pr6aZKzdknFx9qMk0170yHJyh0NJEZLxt06tgVncAAGFd3I2r1RZu6936HXY0GiX900/8COtTuw+far+df3z9XR1WmyBrtodG9Le3JRdNj49ZTiOX4x9l/DPiBoNXsWemajNxsjLPV2RTjnHNOPY+PiBjPZsZc0n71kDHnsGD5LHucl+YCq2G001ww8p8crzA7PY+0r4JRubtjy3n/WLz7fMDo4TTSa4p8UwJAMAAAAChyArlMDhfS9N/8Mljs1FDfuy/zwQ6juOn2TO2pj3S8R6053C9l6baEXaZ4Wls0oOZtsinJKDkZ2RzdGTyZhpad42bHYXRy/WetFdXVnDunyffur634eJPXHNnJz6umLl1nyd3snoRpasOcXfL7VvGPlDl8ck8Y6w5WTW5b9J29zp9Ps+MUoxiopcoxSil5IkVZnfnLJjpF3Bg3pUBTZpkB5/6QpKNtEOGVXOb78N4X8LKer8Iek7Ajbjt7o/fxcwUXqdyAAE1kyxMRMbS9J6H9MNOqqdNc/o8qq66ozk/0U1GKSbl9V8O3h4l/FqKzERPJ5HtDsfNW9smP1omZnbx+Hj+Xweh6a1NJppprKaeU14MtODMbcpZtcgMDpD/AFcJPkrEn4ZT/wAgNVHAD4AVXatQ5gZGi1qkB0OyL85h4b0fz/IDZgMAAAGBhykBRZMDj/SVW7NmapLnFV2L3Qsi38skeWN6Su9n34dRWf30eDuRQesmxZMtNyyGNyyZY3LIa7vZuj8VLTaeSSW9p6ZYXBLMFwRfr3YeSzxtktHtn6t7TUbImXCoC1VARlWBjWxA8o9JMv6bHw01a/emUtR3npexp2wz7/7Q5qEyrMPQUyLEzVNE7mYZJsyxM7K5WpG0VQ2zRDa9HOleo0NsJQnKVO8ut07eYThn1sJ8pdzXaT4rTSXK1uDHqazvHPwnxfQGntUoxlF5jJKUX3prKZ0Hj5jbkxNsT3t2vmval+C/MDV/R8ey2vmBGdVnY0BotuKaj6z4ZWcZ5doGzurWm1V1C4RhZmvt/RySlHj24TS8gOi2Rb+kg+94+KA6TIAAwGAAYE2BiXSA0226euoupfK2qyv9qLX5mJjeNm+O/BeLeU7vnaSa4Pg1wafBpnOeymd0cmWu4DG5GWNyyGu73Dojp5PR6XeTj/R6lhrD4JF6ndh5bUc8tvfLpaqMGyFfGsCTiBVNAYl6A8h9Jf8Abo+Omr/imU9R3nouyJ/gz7/s5ZMr7OxFlkZmJhNW6UreBrFW9s20KJ2kkVVb5plVKZvEK9siO8Z2R8T2XR9PNLpNBpIetqdRHR6eMqoPChJVpYnN8uXJZZPOetax4y5deyc+bLaZ9Wu885/tH+HQafWSthCyxKM5whKcY53YtxXBZ7ieJ3jm5OSsVvMV6RMresRlocp4XFNeO68Ac30i1EXHCecgdPLRLUzjqLU44qrrisuLaiucvHLflgDN0Fad0IVrhD15vnhLl8XgDosgPIDyAwADAmBiWoDXaqAHhfTbZUtNrLU09y2crqpdjUnlryeV8O8pZa8Nnp9FnjLhjzjlLRVwcmoxTlJ8FGKcm/ckabLM2iI3lvtndDdffh9V1MX9a59X+77XyJIxWlSydoYaeO/udVsz0a1rD1Fs7H9itKqPubeW/kSxgjxUMnal57kbfN1+yei+l0+HVRXBr6+N6f7TyyWKxHSFDJnyZO9aZdDVRg2RL41gS3QE4gUzQGHfEDyT0pVY1VM/tafd/ZnJ/wDsirqI5w73ZFvUtHtcamV3YiUkzDeJRslwM1hpktyUykbxCrax1VOXgu8xa2zbFinJz6Qy664x5c+98WRTaZdHHipj6fF3nRToDLU1LU6uU6aprNNccKyxdknn2Y93a/DhmfFp+KN7ORru2PRW4MUbz4z4Orla6pdW+z2WuTReeYmd53TqtsskoVe37Sb5Rx2sMOj0VVyWb3XJ/qZx8wFfsrTTnG2dUXOLypcuPe1yYFWo10ZXQ0sbKoWWZ3IznGLaXPdjnMn4IxvHRvFLTWbRE7R1lvtDpI0x3Y8W+M5v2pvvf8jLRlJgSTAeQHkBgYkogVTqAonpcgarbHRnS6uChqK+sipb0eMouL8GmmYtWLdUmLNfFO9J2V6Po5p9OsUVV1Lt3IqLfvfaIiI6MXyXvO9pmWZHQpdhloujpQLY0AWqsB7gCcQISiBTOIGLdADjOn3R6WroTqWbqW5Vrlvp+1HzwseKI8tOKF3Q6mMOTn0nq8flFptNNNNpprDTXNNFJ6eJiY3gGGyFr5Gaos08oUMkVZndmR4LHcQzzdGvqxtDuvRr0UWsm9VqY501MsQrlyvtXY++K4Z7+XeTYcXFzlzO0tfOKPR0n1p+Ufd6ntLVKKLrzTh9t6zLzniuKYGV0X1MnBal+xZLdg/tKLa3l4N5+AZmJidpdfHXxxltBhrdr9IaqarLG8qEXJpfJefIxado3lvixzkvFK9ZeI7S2pbqLpaicnvylvRabW5h+qo92DnWtNp3l7LDhpixxjrHL6voboZtSWr2fpNRN7051Ysk+DlZBuE5ebi35l/HbirEvJavFGLNakdN/wBW8TN1dJMCSYEkwACDiAnECLgBFwAi6wF1YBuAPcAN0BboEWgISiBTOIGPZADEuqA4npb0Mr1WbqsU6jHGX1Lfv47f1l8yLJii3OOq/pNfbD6tudf30eX7R2ddppuu+Eq5LlnlJd8Xya9xUtWaztL0GLNTLXipO7BufLzM1YzT0RoqlJ+rGUlH1pNJtRS7X3I2norVtHHG/mvInR3e29ENbGvQaWEEklRBvH2pcZP9psv4+7DyOrmZz3385a7pFtxVKU7G1FduG+fLkbTO3NDSk3nhr1ee6ratmvur01WYRuthXl8ZS3mlxS5LjyILZJtPDDq4dJXDWcl+cxze1y2ZCNEKYrEIQjCMe6MVhfgWHJmZmd5aeejjDnlpfabl+IYeb9LtvfSJ9TS/0Fb5rlbJdvuXZ8e4p5snFyjo9J2do/RR6S/en5R93N5IHT3fQPoxg4bJ0afNxun5Susa+TRfxR6kPKdoTvqbbez6Q6yMiRTTTAmmBJMB5AeAFgBYAMALACwAsAGAFgBNARaAg0BXKIFM4AY9lYGLbSBq9p7Ir1EHXdXGyD7JLk+9Pmn4oxMRMbS3x5LY7cVJ2lxl3oyq63f62fU8+pwt/Pdv93lnxIowxEr1+0slq7bRv5/ou2/savTaDURqhGuKr5RXPiuLfNvxZteNqTsi0t7W1FZtPi8vyUnqN3onQbW7+l3M8aZyh/hfrL8WvIuYZ3q832nj4c2/n/g+l6zprvuN/Dib37squnnbLX3uO6F2KG0NLKXJW/PDS+eCtTvQ7mrj+BZ7utbGUS2864L0j7ZdVUaK8qWo3t6XdWsZS8Xn4ZIc19o2h0+zNPGTJx26R9XmRTejAY3fSvR7S9RpNNQ+dWnprl2esorefxydGsbREPHZr8eS1vOZbWMjKNZFgTTAmmA8gWgIAwAsALABgBYAWAFgBNARaAi0BBoCEogVSgBVKsCqdYGNZADT7c0cb6bKJZUbIOLlHGV4oxMbxs3x3nHeLR4PIdvdFdRpMyx11K49bBPMV+vHs9/FFS+KavQafX48vKeU+X2dN0G2BqaaZ6i2LrjfudXW01Nxjn1muxceBNhrMRvLndpZ6ZLRWvhu2W39E7KbIds65xXvaJZjeHPpbhtFvJ5XTKVU4yXqzrmms9kov+aKXSXqYiL028Jh6/s3XqyELIv1ZxjJeGVyLsTvG7y16TS01nwaH0mafNOmu+zZZW/8aTX8DINRHKJdXsi+17V9m/w/y8+Krut50P2RPVauhbjdMLq5Xza9SMItNpvveMY8STHSbSp6zUVxY5585jk+gq5l55dkQkBdFgWJgTTAeQMgBAACAAEAAIBALAEWgE0BFoCDQEWgKpRApnEDFuQGE6d+SjnGeb7gLLdlqPrR9bxfFgY/WNcH8GBrtrShu8kgPIOllUYaqTjw34Rm/fxT/AqZo9Z3+zckzi2nwnZ1/Qmmz6HByTUd+zq/GGefx3ibDvwud2jw+nnb2b+91Gr2PHW6aemsbjvYcZpZcJJ5TX+uTZvavFGytgzWxXi9XG6T0eShfKOpsUqotOHV5jK5eP2V2dr/ABIYwc+bqZe1d6epHP2+H3d7s3RQpjGFUI1wjyjFYSJ4iI5Q5F72vPFad5bvTSZlqzq5AZEGBbECaAkBkgACAAABAACAQCAWAE0BFoCLQEWgK5ICqcQMa2sDVXWbliT4ZzgDNq1WAMHaOojxYHI7R1crJOMPN9iA5HbnRi22Ttqm5zlhOubx7lB9nufxIcmOZ5w6Ok1lcccNo5ecf3eobI0ipprpik1XCMF5LBLEbRsoWtNrTafFtqN1diRlqwtoxzYvuoCdMAM6qIGXWgMiAFsQLEBIDKAQAAAIAAQAAgEAgEAmBFoCLQEGgIOIFUoAa7aWzlbHD4Psa5pgaG2jV1cEo2x7G/VkBhXafUW8JJQXalxfxAlXs3dXIAo06VsM8t7IHWUKvC4AXbtfcBrtoQjvxx3NATpgBmVwAvhEC6KAtigJoCQGUAAIAAAEAAIAAQCAQCATQEWgItARaAg0BCUAKLKcgY89Mu4CizSgavW6KS9aC4xeUu8CFO1Yr1Zt1y7Yz9X/AHAyXtGCWd6PxQC003bLeXGK4J94G2prAyoQAtjECaQFiQEkgJAZIAAgAAAAEAAIAAQCAQCYCwBFoBNARaAi4gRcQIOAEHUBXKgCi7Ztc/ajGXvQGPDYFCeVXH4AbCrSRisJJAWqoCagBNRAkkBJICSQDwBkAAAAgAAAAEAAIAAQCAQCwAsALACwAsALAC3QFugLdANwBqID3QDdAe6A8APADwBJIBgXAAAAAIAAAEAAACAAEAgABYAWAFgAwAsAGAFgAwAYAMAGAHgAwA8APABgB4AYFoAAAAAAgAAAQAAAIAAQAAgEAAIAAQAAAAAAAMAAAGAwABg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5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Jared\Desktop\cheeta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990600"/>
            <a:ext cx="2406015" cy="1237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5875" y="990600"/>
            <a:ext cx="915987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GPU-based accelerators</a:t>
            </a:r>
          </a:p>
          <a:p>
            <a:pPr marL="914400" lvl="1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Used in high-performance computing</a:t>
            </a:r>
          </a:p>
          <a:p>
            <a:pPr marL="914400" lvl="1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Spreading in PCs and handheld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devices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875" y="2405762"/>
            <a:ext cx="91598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Power and energy efficiency</a:t>
            </a:r>
          </a:p>
          <a:p>
            <a:pPr marL="914400" lvl="1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Power     heat</a:t>
            </a:r>
          </a:p>
          <a:p>
            <a:pPr marL="914400" lvl="1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Electric bill and battery life</a:t>
            </a:r>
          </a:p>
          <a:p>
            <a:pPr marL="914400" lvl="1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50x boost in performance per watt for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exascale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computing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5875" y="4267200"/>
            <a:ext cx="915987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research area</a:t>
            </a:r>
          </a:p>
          <a:p>
            <a:pPr marL="914400" lvl="1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Need to develop techniques to reduce power and energy</a:t>
            </a:r>
          </a:p>
          <a:p>
            <a:pPr marL="914400" lvl="1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to develop an understanding of the power consumption behavior of regular and irregular programs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0" name="AutoShape 2" descr="data:image/jpeg;base64,/9j/4AAQSkZJRgABAQAAAQABAAD/2wCEAAkGBxQREhUUExQWFhIXFxgaFBgYFiAXGBweHBobIBgVFx0YHSkgHBomHhgYITIhJSkrLjEuGyEzODMsNygtLisBCgoKDg0OGxAQGy8kICYsLDQwLzQsLCwsLC8sLCwsLywsLC8sLCwsLCwsLCwsLCwsLCwvLCwsLCwsLCwsLCwsLP/AABEIAKEBOQMBEQACEQEDEQH/xAAbAAEAAwEBAQEAAAAAAAAAAAAAAwQFBgIBB//EAEUQAAIBAwIDBAYFCgYBBAMAAAECAwAEERIhBQYxEyJBURQyYXGBkUKhscHRByMzQ1JTYnKS4RUWJIKisvA0c9LxY8Li/8QAGgEBAAMBAQEAAAAAAAAAAAAAAAECAwQFBv/EADkRAAIBAgQDBgQGAgEEAwAAAAABAgMRBBIhMUFRYRNxgZGh8BQisdEFMkJSweEjM/EVU5KyYnKC/9oADAMBAAIRAxEAPwD9xoBQCgFAKAUAoBQCgFAfGYDckAe2obS3BVl4nCvWRfgc/ZWUsRSW8kVzIqtx+EeLH3L+NZPG0iO0RE3Mcfgrn5D76o8fDkyO0RE3Mo8Iz8Wx9xqrx64RI7ToRHmVv3Y/q/tVPj3+31HaHluZH8EX6z99Q8fPgkR2jPP+Y5P2U+R/Go+OqckO0Z5fmGU9Ag+B+81Dx1ToO0ZEeOzftAf7RVPjKvP0IzyIm4tMf1h+QH2Cq/E1f3EZmfP8Um/eNUfEVf3DMx/ik37xqfEVf3DMwOKTfvGp8TV/cMzPQ4xP+8PyH4VPxVb930GeR7Xjk/7ef9o+4VZYurz9ETnkSrzDKPBD8D9xq6x1ToT2jJl5lbxRT7iRV1j5cYk9oyzFzIh9ZGHuIP4VpHHx4pk9oi3FxuE/Sx7wf/qto4uk+JOdFyK5RvVZT7iDW0Zxls7lk0yWrkigFAKAUAoBQCgFAKAUAoCrPxGJPWdc+Wcn5DespV6cd2VckihNzFGPVDN9Q+vf6q55Y6mtk2VdRFSTmVvBAPeSfwrF4+XCJHaMrPx6Y+Kj3L+OayeNqsrnZEeNT/vP+K/hVfi637vRfYZ5EbcSlP6xvnj7Ko8RVf6mRmfMie7kbq7n3sfxqrqze7fmRdkJqhAoBQCgFAKAUAoBQCgFAKAUAoBQCgFAKAUAoBQFiO/lXpI/9RP21oq1RbSZbMyYcYnH6w/IH7RV/iq37voM8jQs+YiNpFz7V2PxHT7K6KeOa0mi6qczctLxJRlGB8x4j3iu+nVhUV4s0TT2J60JFAKAUAoBQGTxTjQiOlRqfx32HsPt9lclfFqm8q1ZSU7HP3fEpJfWY48hsPq6/GvOqV6k92ZOTZUrEqKAUAoBQCgFAKAUAoBQCgFAKAUAoBQCgFAKAUAoBQCgFAKAUAoClxDi0UGA7d8+rGoLyN/Ki5Yj24x5mrwpylsWjFy0Q4fxJZiyhXRl0kq4wSG9V1wSGU4IyDjII8KTg4kyhKO5dqhQ9I5U5BII6EHBqU2ndEm3w7j5Hdl3H7Q6j3gdfh9dd1HGtaVPM0jU5nRRuGAIIIPQjpXpJpq6NT1UgUAoCvxA4ik/kb7DWdX/AFy7mRLY4avBOYUAoBQCgFAKAUAoBQCgFAKAUAoBQCgFAKAUAoBQCgFAKAUAoBQCgMS85miWQwQg3Fzg/moiDjHXW57qAeOTt5VtGhJrM9FzNIU5SehQ4BLII5w9u/pfbv2wxgOHc9kwkYANCq7ZGcBem4zrUSurPS3vTmejSWWNralPgENyxSW1iiNskbRR9qzQl9UmuSRUCHSuoYUEbAe3a1TJbLJ6+f8APmZTouolbY2ZeOSQOi3UKxq5AV45hKASQAXBVWVSWUagCMnfFYdkmvkd/A554eUFc3axOcUBd4ZxJoTtuh6r948jW9CvKk+nItGVjsLedZFDKcg/+Y99ezCamsyN07klWJFAUOOSaYH9ox8yB99c+KlalIrPY42vFOcUAoBQCgFAKAUAoBQCgFAKAUAoBQCgFAKAYoCO4nWNS0jKigZJYhQB5kmpSb0RJljmqzPS5jY+SnUfkuTWnYVOROWXIs2nG7eXaOeJjnGnWNWfLSd8+zFVlSnHdENNF+qECgFAKAo8Z4olrEZHDN4KiDLscE6VHjsCT5AE+FXpwc3ZFoxcnZHNcXuSLNLriLP2ExXRbQjRnWCwSV2IZ8KCTuq5B67CuqEPny091xf8HbGjCCUpHUcI5WsrdjexRFWaLUFAKgKVBOmPbDkAZHn8azlUnL5G/fedKjFfMimOarWexe5SWSFMmLJjLOjsMKQE1BuoIIyPA77VPYSjPLuR2icbmOvD7tuGyNPdszA9vFJbndoljBVUIC41EE9PLOdxV3KCqJRj015+pFpOOrOU40Wv5mmjlZnVSYIpICiSx4AkCsx72c+zwxjqNYf445ZLvd9mUl87ujpeGcxzRWqzNH6RahA3arIBKqhd1kVhpd1OQSGBOOmawlSjKeXZ+hzTw+maOx1XCeIpcwpNHnQ4JXIwdiQcj3g1zTg4Sys5mrFuqkG3yvcEOU8CMj3j+32V3YGbUnE0pvWx01eobCgMnmZ8Q482A+0/dXHjXal4lKmxyleSYCgFAKAUAoBQCgFAKAUAoBQCgFAKAhu7tIlLyuqIOrMwUezc1MYuTskSc5LzojTRQQRO7y/o3kBgiYYJyrMpYjbqFx03roWGeVyk9vFmsaMm7bEt/Z8TeaILLDHA28xjGWUAjUimUEsSCcMFXGN8eKPYpPRtnQsJZ6kPEOXEdZIfR7p1ztM13liSDuuuQ7DOMFcHyNXjUs1K67rf0bdjHZRMWLgRtFg0WUwWNybhjHBcvMh6xkI5YDAwMDAzk7jNa9pnveS6bqwy5bafQ1+FWcUIWXhUEcjPIEnMkjK0aDd0w51IQcd0DrjY4FZSk3pVfd1LJJawRLx3l6E30Uv+HNcGVgJZQxKIdlDPGe6wxuScdM7mlOpLs2s1re9xKKzXtcmPLN3BcTSw3ASBt44GRnTOBlcZ7q7HGjffptg1dSEopSWvP3/JnPDKTZQj/KNa+jCY5EpyDAN3DDbBPQLnHeOOvTO1HhJ5rcOZw9m72Ldhey3MiRtdpDJLEsqQRRh5AjLn9JKpUtjfAXpk48aOnGKvlvbj/SOqGGjxZ5seW+K9qe3vv9ONRyip2h/ZGGiwvmTv0x7RMp0baR199SywqvqScm+jzPLcw3M10/qAy90psCQg0qAHwpyB9H30rZopRaS7jWjCC1iafLXMUt5C7SW7wsjYCNk6sKCCCUXfO3Tw671SpTUGknc0jJyWqIYeLX8tg0iw9len1I2Ix6w73fIx3cnDHwqXGnGpa90ReTje2pPd8VuF9FimthcCUKLl1AaONhp72llOV1ZbJxjTtk7VCUdWna2xLb0TRd4xxJEidnOQqkaVGonwChVyTnOKpFNuxLdkfm/H+Fg8OhjkkWKaNECF3CDVow0ZJ811D4eVdNKp/mbSumZTj8iTNLhHFYbm3NhbWukmPEmWSSFA3WRnRzrbxA6kjwGSE4uEu0k/rcznWjGFrHZ2VqsMaRxjCIoVR7AMD3n21xSk5O7PPJqgg0eXzidPbq/6munCP/KvH6F4fmOwr2TcUBh81N3EH8WfkP71wY9/Kl1M6mxw/G+LC1MTOB2Lvokc57hKko58NGVIJOMZB8N+CnDPdLczSuaQOfdWZU+0AoBQCgKvFLswxPIF1aBqYZx3Ru5GxyQuogeJGKtCOaSRKLIIO43B6H76qQfaAUAoBQCgFAKAr8QvEgieWQ4RFLN7h4D2noKmMXJpIlanPRRSpcWk1xavPLOxBwSUtBlMKo0kagGy0hxnScHoK60o5WouyXr75Ho06ap201Oj4vezJcwLDbpLASe2ckAoSQAy5bOwzsAc56jxyio5Xd6m7burIr3XC0lvkuTJmSGMqIgRhdee+R1GVJGDsdj4blNqnltuMqzXPfHuCT3Sx+j3Bt3jfVnBIbY7MARkDY4ORU0pxi3mVxOLezLPMdjcs9t6IwVRMvpION49ix7+fAEYG+WHkaim4WebloJZtLGRe2vY8SIQ6RcQMWI6h4yqh8eZWVf6BU3vT14P6/8AA2l3nv8AJxDLbia3uLuOeYMGCCQu6Ljctr72+QcdBn21au1K0oxsitO60bNWDgLR3Vxcm4kdZVULEfUTGNxvv02wBjU3XNUlUTgo224llG0m7mLwaKKZruF7GOJVlAbKKVmG5SQ90An6WN8ahvnNWm5JRalf+CI2d1Y3U4HAW9KhjjN2I2WOTJKg6SoDBTjb1c4yBkVVTlbK9icq3W5W/wAwvZWqScU7NJGk0ZhDOvQkFvI4Vs4yNtuuKt2anK1P1IzZVeR64jcW9mkkp0RxFtTFV9YtgA4QZZjsM1RKU3Ys2oq5l8R5jLWRubNe2Y7ICCNw2GyuzHGDsPs3qyppTyz0IcrxvEy+K803QsRPHCqTYUukh2UfSJyR5Zwd96tCnB1MrehDk8t7FGa74jdm3kt0KxY1S9qQiMSB3Vz+cx62DpHgd6so0oZlN68PexzzxKTVizwzgV3AzlVg7J8nshM/dctksjNHgKQTlcYyBjxqk6lOSV7352/spHFJPbQ1OHcId5BLdJHlARFGpMgUnGqRiygF9gBgbDO++1JTSVoeJlWrupsbqjHTasTnPtAKAt8JfTNGf4gPnt99a4d2qxfUtHc7avdOgUBynMzZm9yj7TXkY5/5PAxqbnNcYIVUkb1IpA7jbGnDKzHPgoftD/JXFOLnCUY7tf362t4muEmoVouR9EAtmjSMAQOSoXPqNgsNHlGQGGkeqdOBgnHNhcTKreM91x59/Xr5nZj8LGK7SHiXq6zyhQCgFAR3EWtGU9GUqfiMVKdncGDy3P6PaxLM2IQi9nK+AAuP0cx6I6HKZOxwN85FQ6qqVHH9V3dc+q5335+B2V8NKKU46xfvU6KhxigFAKAUAoBQHPcy3Cl0RgWSBWu51XfKxD80h/mfcZ69ma6KEXZvnovH36nRh43lmfA07Li011YmSJGileN+zRx0fcITkDKkgEEjGDUOKhOz1R6Kbcboh4FcywW0Xp8qid30jUVBJZjojyvdZ8eX96maUpPItBFtL5i5BwaJLmS5UETSKFc6jpIXGO70z3RvVXUbio8Ccqvcqi9j4WtxPPNK6TTAogXUEYj1E38cdSQNh08bpOraKWyKv5Ltmrwzhsbie5gll/1qI4JOyZjAR41IGlsFTvnoB4YqJSatFrYlJatcT87g5cuuH3ts0swlhLPGv5xzglC+dMmdOeyBOCRt7q3nVhUg7LXR+/MyjBxkrnVcI4NZSXr3cTapVkZZNL91ZAAGyB47b74O9YynNRyv2jRRi3dEEdrxFeIFnmL2jO5wGHZiPDdnHo2IkBK94DcLux6VZypunZLX+SEpZuhocM5jtrqWSGKQO8edYwQCAcMVJHeAO2R5jzrOVKUEm0WU03ZHn0my4HHFD+cCzykooJcg4RWIyc6VBTYZY52BNaWnXbfIreNPQsc8cy2tmiJcx9t2pOmLSrAhcamPaELtkADqSdvEitGlObvF2sTOSW5mc28x2qNFDcRtIlxggaAyY1LpLZPXJXYA4pTpzd5RewlJbPicbzJxQz4suHkrMrgFIlKKqjOpVYDCgNgk7e89K2pQt/kq7GVWooqyOu4Ly5pVGun9InUDc/o1I6FE6Fh+8I1e7pXNOrq1BWXv3Y4alaU9zfrEyFAKAUAoBQElscOp8mH21aDtJd5K3O9r6A6RQHIcxH8+3sC/ZXjYx/5X4GE/zGYygggjIOxB+yuYoc3dpcwGJViaeCKQMhRx2gTQ6GORXPfKh8qRknSM77lToU+0dROza1XW97rltr3nbPFOpR7OW/vc6GWdVUuzBUAyWY6QB5tqxj40SbdkcZz/ABLnmyh/W9q3lCO09wyO7nw61vHDVJcLd5ZQkyeTmdI11XEFxbpt35Ispv0yYi2k+GGxTsG9ItP31LyoTjq0XrDjVvP+injfpsrjO/TI6j5VnKnOO6Mmmty/VCDKkmNoWJRntWJZtC6miZjlzoUZeNiSxwCVJOxB7vPiML2zzRfzfXlrwf179/UweMUF2c9ivwvisAlEMMsbxMGMaq3ejK7mLSTkIRllGMAKw6BQNqSrOH+WLTXG2659/Pno+ZjjKdNPPTas/Q3ascIoBQGFxjm+0tciSYFgcFU77A+RC9D78VtDD1J7IsotmBxDnG6kgjms7ZSkshiTWS8moZ9ZFwF6Hqx9u1bxw0FJqb21NlQdrk9xYNPPFEeLHUv/AKiFHVWJUjWidjpwMah3skdd/Amoxbydz/5OhYeF7XJuDcQtpY7yKybsLvLJqmkLSMVGFky7M+gEkfw5zjek4yi4ueq6bGsMtmoaGlxG4v7e1t+yRLqcaFuDnrtuU3Uddix6dcdcZxVOUnfRcC7cklbU0OK3NsZoLecBpXYyQAoSNUeTqBxgEb1WCnlco7cSW43SZHzRwqe5jVYLhrdg2pmAO4A2GQQdjg+R8aUpxi7yVxOLa0ZqGNXXS2lx0bIBB946VS9tUWPzvmK+u+Jyraw20ka27ue8xRWK7I2oAKuAp07k5YeWa7qahTjmct/f/Jzybm7JGNBxCdbt5+IGf/TxFh2ow2WbQoRRhd+8NQ2PnjepnFOGWFtXw8wnZ3lwP0Wwtk9Ed7AJG86mRGI21uuQzA58+mMDyrkcnntU4GyWnyk/AFuIrdRdOJLjJyR7T3VJAGSB1OPn1Naji5fLsTG9tTN4fwyw4R32xEZDp1tqdsdSo6kKMZJ6bZPQVo5VK2hW0YG/zNzCloIWNvLOHJ0mJBJpwAcg+ZyMDxwfKq06bnfWxMpW4EfORu2SMWRiEmsF+1GQB8Qce3G/lSk4JvOJ5v0nN888x29q0CzrrfdgVQNoOwLDUcjr4b4q1KlOonlInNRtcu8p2SrEZ9AWW4JlfbDYYkxq3tCFcjzyepNZVpO+W+i0+55dWeaTZuVkZigFAKAUAoBQDNAfoANfRHUfaA47j3/qH/2/9VrxcX/ul4fRGE/zGfXOUM7mDi62cDTMC2MBVGxZicKuT038fLNXpwc5WLRjmdkfj/HeaJL5vzx0oOkQzoHtbfvt7T8AK9GNLs18vmddOnFH3la/iS+tjJjQJPHGM6WCHfycqc+HWkoSyStyNk1dXOr/ACrcbB7CAZ07yvjxx3Y/eM6z7wKxw0NHLwL1HqkWfydcAtpLYzzxxyvKzBe0UMFVCVAUMNiSGORvuPKorVJReVOwhBNXZDzHzFLw24MMD9rCIw5WZjIVJL9xXyHwAFPeLHcUjSjUjdrXoc1ShG+hs3HMlzBbpcT2qdk2jPZzZddfq5R0Azkget1rPsISk4xl6GcsNJK5JY8aivQlwtpO5jZgj6Y9SnGGAIlyOvTx226VDpSh8uZa9/2KqhUex8tedYZZTDHDctMNWU7NVbunDA63ABHto8NJK7asVVGbdrHyHmSaa5NrFamORQSzXDYUAY6dkGDbEEd4A771PYRjHM5eX9mkcNJuzORm496RLcW/E5HiBUpCqq0USvkhZJMEuR6pGrUu5z0FdSpKCUqav9fsaQpwi2pHzgPb8NvFs5exaGbDzKMPHpCuC2WUacaM4ORUTy1IZ1fTzNo3jLKzUsmu/TmawAax04C57G2Ukb6cLh+8NWpFPXGepqknDs7VPzeb995SVZQloa0HI0Rma4mYtM2daxZhiJPU6QSxJ8ctvk5FYvEyy5Y7ebOWVaTd9jVveXYXRVjUQtGcxPEqqyHBHlgqQSCp2OfPeso1ZJ663KRnKLujKurPiCKQrIcbh4GCSHboY5gU6+T+A6dK0UqV/vt5rX0OtYu+5kS3t6NpJr1Pb6KrD+qJGX660tHgk/8A9fdo0VaL/V6FU36k9/iEmT4F0j//AEBH1UtLhD6v+TROL/UVuKw3Eeh7S5m1SsImLTZGHOxDHZd/EbjO1XpTi7qcVprsROLWsWdNx3nZrB4bZ07eRYkNw+vRkkAEpkbk4Lb4G4GfKkKKmnLZX0JdTK7HNXfOsLNJNNEXWdtKp3G0xRAABgdiSxdsdN+ta/DydlF7fVle1W7W5v3iSLcRSQzHvJojtQdKyHfvk52VQQxOkkBfbisIWcXFrx5Gkrppp+B0MsFzb20jofSLvAIVtkzsCsYyDpAyQC2SfHyoskpJPREvMl1LF9w9LyCOO6ULIQrkK2GVgvfCHqRuR7qRm4SbjsGsy1IOK8yehSWlssTlJSsasDgIBpUDp3iAQSMjYE1aNN1FKVyHLK0iPjlzM0kPo8yoqOWnBXUXXGyj2dR8c52waRcUnddxZp3Vjm+LrLdXaWehewde0lkPefSrd8Lv3Sdkz17+a1p5YQdS+pz4mo4qx3grkPNB291AQemR6tPaJq8tYz8s5qcr3sSSNMo6soz03HyqLMH3WPMfOlgeqECgFADUA723bKKfNR9lfQwd4pnStiSrEnDc2ztHJK6xmQjRlVPeI0rqKg9SBvp8eleNiEnXabtt9EYS/MULG8SeNZYmDRuMqw8R8dwfYdxXPKLi7MrsYP5RbYvYyEDOhkkPuVhqPwXJ+FbYZ2qd9y9N2kj885F5eivbqTtQxijTUQpKgkkAKxG+PWOxB299dlarKnTVtzetLLsfqkPLdoilVtodJ6gxqc46ZyN64HWqN3zM5szMriX5P7KbJEZibzibT/xOV+qtI4qot3fvLKpJHjhnC5rKNorcpcqhJCMexkXV3sau8jA5z0Xx69KmU41HeWnqjop4rKrNH5pxiznluybqMwtNKAS/dQA4GznukBR1B3xXdBxUfkd7Iupqfid5+Uy/7O0SMH9JImkZ+ineJ9oGFHxFcmGjeTfQ6Kj0SPf5JrjFtMSDgznHwjQH/wA9lMTo0un8sUuJg8z8QFtxgSRDDaoWcdMlhpcH+ZMfE5ralHPS16lJO0zouNcbjl4jDD6RNC8PeKjuwucB9Lkt10+YIwSOtYwhJUnKyd/MvJpytcqc2254l2ItYxM6SKzSsumPQA3c7Qga1JOcJnpU0ZdlfO7dOPl9zGvVgbVvyfE8nb3eLicgZyoEYx0VUGxA/iyaxeIkllhojjnVlN3Z0tYGRz8HFXglnW4y0SvqSQKPzcbjKdoF3CZDqJMH1G1YABN5ZXlS0b9X067adVY3VFyhnjw3N9Tncbg9D99UMD7QCgPjjOx3Ht3oDn+Ncr2rRyuIUjk0lxIq6SGUEq5C7HBGcHrW8K07pXui8ZyT3MuLj4ks3uOJWK90p2QaMN2mvOkL2mcEDOTn8K3dO08tOR6ea6vJHGcPFsqBwI1DZ9YjOCThTk+RAxVqjqOVtSscqVyXlS7tba+MjSroW3bsiW1BHZguFz/CWOPaa0mqkqVmtb+ZWLip3udJyxz1IIQLgPcP2mkvFGSFXAOt2RNJ33wu+CM71lVw6v8ALoXhU01JrnjnD7iVLxpAJIDpTvtGdiSBoIDP1OwG+49lVUK0VkS397k3g3muU7C74nPcPJDmaxdtSGU9kpBGQE1DXgEkZ0kd2pmqKglLSXTUwliMst7kr8h3Etybl7oQOSO7EGfAGBpDMV64z6uN+hqFiYRhkUb95jLENu6Ow4TwlbfUdTySPjXI5yxxnSuwCqoycAADfz3rlnNy6IxnOU3dmhVChgtyhas+t1kkYbAvPI+B5DL1usRUSstPBFszIZeRLBv1GPHZ3x78asZ+FSsVVXEnOyufyfWu+CwB8OzgOPcWgJ+urfGVOnr9xnZ4t/yb2C+sjyfzOV8f/wAekeyjxlV8bDOzouFcLitk0QhlTwBdnx7BrY4HsFc85ym7yKt3LtVIFAKA7nhxzFH/ACL/ANRXvUf9ce5fQ6Y7IsVoScjzGmJyfMKfqx91ePjFaqYT3OL4ZatE0xhHeWWTtoAdnDszxyxlsBXKuBudJ0lcjTkcNbE5KijU/K0rPlpZruuu/jxO6GFVeipQ/Mt+prQcQikJQMNf0o27rjO3eRt8H3YPhmtUm1mW3PgcM4Sg7SVjMgv7S0lkh7OO1ACNq0rHG+oHB1DYEFWGGwTg4zg1q4zmk73+vvuGWTV9y7f8ahgEbO35uTIWQDVHnGdyucDSGOr1cKSSKpGnJ3twIUW9jQU5GRuD0I6e8VQqY3HLCbtEuLd9MiqVkTAYSJuVUhiAWViSO8vrMNQzWkJrK4tf177n3F4Zb2lsfYeMa9UcsJOlcyaB2oAPq6oiBMM+RjI2O5xWTlGNm3l79PX8vqb/AAs3rTakun2MTifC+GOVYwQmINoleMmJombAj7RYyCFJyp1dCV8MkdcKlW2j7uN+4x+eLtxNe25TgiXRE08a5yAlxIBv121YrN15N3dn4IlVprZlE8mWLzNq7R58I7Fpn1gEkK2QR4qf6R0q/wARVUdNu5EOpN63Ni15eto21rChf9th2j9Mes5LdB51lKrNqzZVyb3ZNxmR0gkaLaRVJU6dWMdTpHrbZ2HWqwtmVxFJtXHCL/t41bGHwuteoBIByp6Mh6q42I+OIduHvv5Pmi1SnKEsrLtQZlK/sS7LJG3ZzoCFbGpSDjVHIuRqQ4B6ggjIPnEoxnHJNXXvVG1GtKlLNEpcs6x6QjJ2aJNiNM6goMcbEIcDMepmK7DAOMDGBpKNoxu7u2/PV+ttxXlGU3KKsma80qopZ2CqoyzMcADzJOwFUSbdkZHuhAoDmufeJGG2KRqzyzHSETOspt2rDSCRhTjODgsK6MNDNO72XtGlON5HzjvD5bqS0UrCLIaHmilwZFIB7p3/AGTp7p2Oc5FWhOMFLXU9OUXJrkVrLmrhwuLiJo4IezbaTCYkx1IwPWBz5+eetXlSq5U0279+hCnC7RV4VzJw+ygaOATSW7O5OpHZADgMoJTBTbHU9d85pOnVnK7tfvQUoRVkdNwW8tjbl7FYcEFlRcRKz46NgbHYDJGRWM82a1QvG1vlOT5s4nFc9nLag+nrqRotP5zSdmWTHTQwBDHu+3vVvTi4/LP8vPh7ZSUr6x3LPKMc9gyW8z9rDKx0MBjs5CCxU56o3ewf2vDvVnWcKqcoqzXqjkr0XFZjtq5TkFAKAUAoChccbtowxeeIaM6vzi5GDgggHOcjGOudquqU3smTZkUfMdoelxF8XA+2rdhU/aycrJ14xbkZE8OP/cX8ar2U/wBr8iLM8S8dtk9a5gGemZVH307Kf7X5CzL6MCMggg9CNx8KoQfaA7bhX6GP+QfZXu0P9Ue5HRHZFutSx+e/lLHo89tdNcNFCxMEo2KZIZonYMCAoIYFhg95cnArhx0JOnmhFNr6dC1OEJytPRGJxLhF2J0nt5oiyrpdZUK61znSzR+AOSvdyDnchiK+c+NpVabhWi+jXDwfrqenTwboyvSfgzeurOOUYkjRx5OoYf8AIV58Zyg7xbR3OKe6K9twW3jYvHDGjMultKBQRkHDAbHp4iryxFWSyyk34lVTgndIgk5ctzNHMIlSSNiwKAJqJUr+cwO9gE4/+6usXVVN027p89eunIq6MMylbVELKLWXGcW0p7uTtHIfoDwVH8BsA+30wB6GEr9rHI/zL1X3X07jyvxDC5X2kVpxNBZVLFQQWHVc7jPTI6102drnlmEbF5Z5Ua4kSQHXbgqhAQhe/EQofKtlSNflkYYZxxNd04r5E4vfffrw6rTu2PTwVGFRXTakjX4xwOK53cMrjGmSNikgwQRhh1AIBwcjIBxkCvLoYmpR/LtxT1T8D1qlGM99+fEhHDHg/wDTkGL9y+yr/wCywGU/kIK9ANArqpY/hVV+vHx59+/ecWI/D4z+aGj9DLvIe3kM0DMlxEOzljPcfGSRjUCud2Kkho3+AZfTUrwVno9nuvH+dmvR+Wv8UnCqtPeqNfhEsrxAzRmOTLDBKkkAnSx0EgEjBIBODmokknozGVr/AC7FPhnMCS4V1aKQu8Y1AmN2RirCKTGltwcA4Y4O1TKFm0ne1n1V+aLSpSUc1tD6vCDHOkkUhSFRIJIiO5hsEFD9HSwzg5A1NjTk5Jxs7rV217hKo5RUXw2PfMTgwGMYLzkRRjwy/wBP/YuZNv2KiMsl5vZa++/YmjTc5qKPnDHaKZ7V3Z8KrwO+7sh2ZWP0mRhgnrhkJySTWVKr21NVOOz7/wC/ubYzD9jPTZk/B+LR3SF4icBirAjDKR4MPr9xracHB2ZytW3JLy3S4ieMnKOCuVIyDnqp3GpWHwIqE3F3CbTujN5c7VGlhkR1VAhj7uI8HIZIWB3jBUEKcMobG4AqZL5U73+vj1589zWs4SeaOl911JV4+ryNHDFNOUOmRo1Xs1bxQvI6qWHiBnFW7F2u2kRCjOeqRjcTeOWXtJJrmxfswn5xEVcaiciQhkUk9QHBOkbbVrFOMbJKXn9NPoaLtKXA0bLli1IDHVcHoXllMufMYzo+AFZyrT2WnhYylVm92ZPOlnZ6EtcRQEssjOoWPso1OGc4HVv0ajxLeytsO6jbnq/597l6KcpbnH832djLJbC1lVYVRgxzsFU9e9uGLMw3GTnPv6KUqkVLMtTrkoO1mWYeCyDVNDG8NoIvzjs7QodJzr0LiSXu56Yyfpedc+lpau/f/SEoN/l0R8t5be1MbWuq7klDIQjDWqHLtiNRr1bk5bONOCRtUyz1NJ/Kl732IvCnqtTpORuUZbdhJO76FZmghZs6SwIMkmO7rwTsM4yfGsMRXjLSK72clSpdZVsdzXGYigFAKAUB5Ma+Q+Qpdg8vCrDBVSPIgEUuwQR8KgU5WCIHxIjUH6hVs8ubJuyOXgts2dVvCc9cxKc+O+3nUqpNcX5i7LcEKooVFCoBhVUBQB5ADYVRtt3YJKEHacGOYI/5a9vDf6o9x0Q2Ltblijxy37SCQAamClkH8S7qPmAKxxFFVqUqb4r/AIfg9S9OeSSlyOTikDAMpypAII6EHcEV8C01oz6E9UAoDG4nxhraZe1Qeiuv6UHeNxnIkGfUxg6h0w2dgSOqlQjVp/K/nXDmunXpx0troZSnKMtVpz5Gs6K6kEBlYbgjIIPgfAiuZNp3Rpo0cvwmPhsztEsESTqe/DJEqSjA2IB6jSeqkjB6716FaWMglUc248Gm2vfec0I0JfLlV+VjT/yvaa0kEKq8bBkZCUII/lIyD4jx8aweNruLi5XT56/U0WHpp3SsUubI5YmiuYXcMpEbpq/NsGPc1qQQO+QpYAEB857uK0wkoSjKlNLnfirb2fdrZ6aW4icXmTT6dOl/HTxLEvNduixO7FY5GKF2AAjcDPZTZOUbr4Y264wTSOCqyclHVrW3Nc1zQdaMbX0/h8mS8YUJpukGooAJCg1FoSd8Y9bSSJB1OAwHrHOuBquM+yk7J+j/AL2+uxz46h2tPNHdFSPFxdExzMoSCJlaMqyuJWl6hgQwHZqQRvud8E57cTWlQhHS929+lvuefg8NGspZuFjUtuFqsHYOTKuCGL4y2SSSdIAzk7EDOw8d68mdeUqvarR9D2Y0oxhk3RjTw3cKGBVM6v3IpyRqRWOM3CkgtoUk61zqwAQCcn1aeNozWaWjXDn3cr8uB5VX8OkprLtfyJ4+DSQyW4UiS3ic6QwPaRgxOo7+rDqMhdxkA9TiuWeNVWlKMtJPjweq4cDshg1Sq547cuRr33DopwBLGj6TldSg4PiRnpXDTrVKbvBtdx1zpxnpJXM+74Q0bLJaLEjBBG0bZWN0X1BlASrJk4ODsxB8COzDY3LdVbtPXqn48+JyYrBqqll0aM3gUEltPNDI+tpE9JwNlDvI4lSMn6H6Pr4kk4zXpxrxrwzpWs7eFla/Xc8rF4fsXFdBd8Ve7snezVjLq7N0yEkQ6gJVBY6Q4UnB9xrZU1ColPb06HOkk/mPKcUuIUWKDhrooGFXXEqj4hyB7yPnVnGMneU/qd3xUEtDM4TxHiMEs73tvJJBL6ioyzCPc4TSmTpwcE48Bn2aSVKSSg9V4XIhiVd3KPKnELS9WYyw+jzRZZvRTJCWU52KxkanGMbg5yMdSKvWjKnbW6fOzLRUKm6LNrxDhM9rMACctmQyt/qGK+pJqLF29bCgeO2NzVZRrRkva98y0ezy6Fb8nfCba0Wea6AW5icZEpXVGjIrRsBnAZgTv12I2wc2xFSUrKOz5cSKOVpyIeJWNxfzzXEMjwwyx6AJMt2g6bRt6iEePXxA71RGpCnFRkrtPy8Szi5NtE3IXGYoodQsHiXo8sYMmrHUkMe0wDnYagKjE025Wz36e9DidGbV0dpw7j9tcECGeN2IyFDDV/Sd/qrklSnH8yMGmjSqhAoBQCgFAKAUAoBQCgFAdfy82YF9hb/sa9nBv/EvH6m8PymlXSXFAcPztyrK0UzWjhdYDPE2pRkEEvC8Z1RscZIAYE7gAli3m4vBUpS7e2qXBJ38Hozsw9aWlO+799TCsuMyKNM8ZJA/SR4YHp6y7MG/lUjYnbOK+WlThLWEvB/fVW7357ntOjVjo1fqva9P6Pt1zTAgGNbEkKwEba0znSzxnEmgkYyqmrQwdSXLzVn0T2v3swlUs7Wd+7Xy3MOHmkzrA8sRjjYuNYYPEX1aUIOzKDh8alA7wGSa6KmDVNyjCV2rabO1rvo+Gz4GuFqu6nNWT48L/U0YO0gAEBXQP1T+p7kYbx/JlGNlrmc41P8AZvzW/jz9H1OmeF409OnD+vehnzyR3N1Mrq6sYYG0nIKlGk7yMNgwJBDqx8OhBro+alRjKLW8vG6Wj+zX1MKNNSnOnUXBfzqvvf6G7wHiTY7Gdh26khSe72qjpIo8WxswHQgnABFc1emn/kpr5f8A1fLu5dOtyji6byS8Hz98ftYk5puNFs+UkcPiP80FLKX7qyYdlGzFfHxB6AkRhY5qi1Strreztq1onwKVG0tEcssYuNGsdhdqYnlXxYRupPQ4dPANk6dWNskV15nRvleaDuk+9ej6aXsdeVVmsyyzVm/B+q+huWV56MdOljATnuDUYyevdG5QnfugkEnbB7vM12q1fzdePjz79113rWouDvFafT376aPD7e11NPAsOpu6zx6d+96rFep1Dx3zVKk61lTm3bkzmjGF80bXHHuKeixq/ZmTMkaEAgEa2xkZ6nfp4k+FMPR7WTje2jfkTOTjayvqWOH8QjnUtG2cHDAgqynydWAZT44IFUqUpU3aS+z7nsyVJMqR8wwdo0bv2TrJ2YEhC6j4dmc4bORsDnwIBrR4WplUoq6tfTW3fy+hXtFx098DVzXOaESXCF2QMpdQCygjUAehI6gGrOEklJrRkZlexzUlwt1cCKRntL2IOF0Mra43xkxsy4ZToB6BlKHpg16NNzw8O0p2nB+jXNX037nc46tOFd5J6NF2SyNodUETPD2aq8SEawUzpkXWw1kgkNltR0qRnerYbGKV41XZ3vfv4abdOG5hjME5WdPhpYrQS3OWuWDrAWH+ndFMqxhADIujfXr1Noy2V6DUQK6HiqOdU1b/AO3C/wBuumvQ5v8Ap8+yzceXQ+3vMqDHo6NdkjUwgKvpXI3bfbOTgeOk+RI6HBR/2PL38Tjp0Z1G1FGGZbe4uJ2uYleBTE0Vyvd0pIi6A7IQ+jUG752BDAkVs5OCjFOzd9OdvS/QtGnPJmjw3Oi4by7aW7aooI1c7hsam+DMSfkaylWqS0bMnJvch5g5WgvGR31LLHjRImNWxyAdQIYZ8CPE+ZqaVeVNNLZkxm47EH+A3IJIvQfIPbqfmUZantKf7fU3+LmR3FpeIN44Z0xuI2MT/BZCVP8AUPGpTpvZtevvyNI4tfqRk23CLIKYDF6OZNj2iYkBxsUZ8hiOoKkgEVo51b5r3t5G0HSkrRN/hXK3YIFgvbnAH0mSVf6XQ49wxVZ1VN3cUQ8LBluyu3WU28wJcIXjlwAsqgqGYgeo4LqCvTfI8hnOCtmj5cjjrUXTfQ06yMBQCgFAKAUAoBQCgOo5WfMbDyb7QP716uBf+NrqbU9jZrtNBQCgMDmnhsZiZwqiTI7wGD18cda8v8SwlOdJySSlpqduG/EJ4dq7bjy+xwd7wUStGzqC0bh0IO4P4HxHu8q8GFKvTTUdmrM9SX4ng6lnJu6d1o/4JV4ZhSoRQpzldsHUSWyPaSSffVHQrN5uPfyLr8UwaVr6dz+x7a3YeHy3rOWHqLgbQ/E8LN2U/O6+uhA1rlg5Q6lBAODkA4yPcdI+QquWok42du427fDtqWePmvufLmzEilXTUp6hlyPrpHtIO8bp+JMqtCcWnKLXeive2NwyBIpGwGjOiXvKQrqxBdlLg93rk+O3iOmgry+eHPVK1rprbRcTgxE8PTjnjUWlna6d7ebLfEitvE0sjYRBlsAk7kDYDruRUwwE5PKmjJfjlJv8j9PuZLcyWwGWl0jpvHJ18jhDV/8ApWIvpZ+Jsvxmhyl5L7lK7n4fdhWdoycg5bKMdJzpYMASu3qnIPyrSGHx1DSCfhr/AMPqJYrA19ZvVc17uuhJLCZhH6Nda4kliaSN5O1XCsTszanRsjYZx3em1ZZ3SzdtTs2mk7Weq8E14XL9hTqSUqM72aur3X8u/oat1ZI5DZKSD1ZEOlx7NQ6r/CcqfEGuOnWcNN1yeq99dzuq0IVN1rz4lewtX/PLP2bq0hZcLsQwGdSnIzq1Z8N/AbVpVqweWVO6aX05MyoUZQjKE9VfTu6ka8AiWTtEZ0YKFj0ufzeCT+azkKu+6eocDu9c2+MqOOV2fPTfv59+/Uq8DSu2tP47uXdt0Pd+HkeN5bdZJB3CyEDAztKhchkO5yoz4d443mE4xi4wm0t7O+vR20fRvy1Mo4eUZfPFS/jrrt1XqRxcGy8hlYyKRGIizEyIELsvf9bUrSHD51YxvtkpYr5Y5FZ635O9lttqlqtjSGDinJS1TtbmrX4+Oj3Ne14jPGMOBOvgwwkmMfSB7jHruNPurCUaU9V8vqvDivXvKPDVI7aryf2+hRHMV25hK2hTdhOsjrpxjqrKS2rIwO7ghvcRu8Ph4qSdS+1rJ38tu/XT0OdQxErWjbnd+/oaC8xxIGZ4pYT1IMYOo7DZoyysx2AGcnoBnas1hJ1JKMJKXLX+HZ+gm3TTc4te+hf4UkDIzwoqpIzawI+zJYEq4kUgHVkEEMM7VliFWhPJVvePN7EU3CUc0Nmc9e8HuOwFqsZOlx2FwkgXskDd0kHDh1QlMKGBHUgEivWp/iFK2eT1tqrbv7N662PJn+Hz7TTZkt9xySGExsub8DTGmhtMr9FeMjAKn1iAcqM5xit6UqdT50/l466rv/jmcs8LUjUyWNbhPEUuIw6EZwNa57yN4o4+iwORg+VJxcX71OeUXF2Z8uuMW8TaZJ4kYbkNIqn4gn2VMac5K6T8iLMpcT4nZSwssjxzRN1CDtvZkCMMcg+I6VeFKqpXSafkSkzLhtrD6N1OMdP9VMvyywrV9t+1eSNO1q8y1ayWcMnadvM7hWUGSSaUAMVLY1ZG+lfkKrKNWStl9EispTlubcXEYmUMssZUgEHWNweh61g4SWlilj16bH+8T+sfjUZXyB9W7jOwkQnw7w/GmV8gTYqCBQCgFAKAUB0HKb/pB/Kft/tXo4B/mXca0+J0NeiaigFAeZEDAgjIPUGoaTVmDkuM8NMTkqD2Z6Y3x/Ca8jE4dwldLQwlGzM2uUoKAUAoBQCgBNAQvaRt1jQ+9QftFTmfMk9QwKmyKqg9dIA+yjbe4JKggYqLIvnlzZ80jyHyqMseRbt6v7n5s89kvkPlVezhyXkX+Kr/APcl/wCT+587Ff2R8qjsaf7V5FvjcT/3JebKnEeFLMoGqSMg5DRNob3HYgj3g/Orwp04O+VPvRZ4/Ev9b8zEfksAHsrmZDv104JPi3ZCNj8Wrp7aL/NCL8PvczWJqraT82v5IDyOWGJZlk3zgxyEfENcEGrrEQi7xgl5fYiWIqSVnJvvbZTvuRNGloo4JRqGpRH2T4we8r9oRkHTtjz3raOMT0l9yqmWE5eumIysabEanuJJG36jAHQnr3vCs3UoLaPoi3by/c/MtWvKL6SHuGQnGOwynvyZC2fkKznWpt6QXikO3mtm/Nk8HI1mp1MjyP4vJK7MffhgPqqPiaiVo6LokUdST3ZZHKlquOzQxY/dOUz09YA4bp1INFiai43K5mSf5ch3/S5Pj2znHuBbSPlT4mp7SGZkFtysi+tNcSfzSAf9FFWeKm9rE5mSy8txE+vMvuk6/MH/AMNQsTMjMzPfktdQIuZc/wAaQufn2YNXWMlyXqTnPV3ys2huykTtMdzXGNGf4tO+PdUxxbvqtBnIX5UdxhzbnfOOzY9OhzkYNW+LXBMnOSw8syqdp1UDoFWTPvz2wx8qq8TD9v0+xGZciUcDnXYTMQeuZ5Qfgcmo7em/0/QZlyM//A75WLKy5PU+mznp02aPH1VftqLVmvRE3iaFrY8QUAG5jY+OtQ+PYCsaE48zWMp0W/yv35lbxNexScE9q8bLgadCFTnxLEsQfgBWUnD9KfvwIdi5VCDoOVE/SN/KPtz91ejgF+Z9xrTOhr0TUUAoBQCgMi/4Cj5KdxvL6J+Hh8PlXHVwcZax0foZygnsc7eWTxHDjHkeoPuNebUpTpu0kZtNblesyooBQCgFAKAUAoBQCgFAKAUAoBQCgFAKAUAoBQCgFAKAUAoBQCgFAKAUBJBCzsFUZJ/8yfZVoQc3ZEpXOz4bZiGML1PVj5mvbo0lThlN4qyLValhQCgFAKAUBHNCrjDAEe2qyipK0kQ1c5y/4A4YmIAp4DO/tG9ebVwUk7w2MnTfAyJoWQ4ZSD7RiuOUJR/MrFGrHiqkCgFAKAUAoBQCgFAKAUAoBQCgFAKAUAoBQCgFAKAUAoBQCgJIbdn9VS3uGfnVowlL8quSlcvw8BmbqAvvP4Zrojg6r30LKDNC25bH6xyfYuw+Z/tXRDAL9TLKnzNi1tEjGEUAePn8Sd67YU4wVoo0SS2JquSKAUAoBQCgFAKAUB8YZ60BUk4XC3WNfgNP2Vi8PSf6UVyogbgUJ+iR7mP3ms3g6XL1IyIj/wAvReb/AD/tVfgafUdmh/l6Lzf5/wBqfA0+o7NHscBh8j/Uat8HS5eo7NEq8GhH0PmSfvqywtJcCckT2vC4R+rX4jP21ZYel+1DKj3/AIfF+6j/AKB+FT2NP9q8kTlXI9Czj/dp/SPwq3ZQ5LyFkDZx/u0/pH4U7KHJeQsjw3Doj+rT+kD7Kr2FL9q8iMq5EDcEgP0P+R/Gs3hKT4erIyRPJ4FD+yR/uP41HwdLl6sZEeW5fh/iH+78ah4KkOzR4bl2LzcfEfeKh4Gn1I7NHk8tx+DP9X4VX4CHN+n2HZo8Ny0vg7fEA1DwEeDY7NEbcs+Un/D/APqqPAf/AC9P7I7PqRNy2/g6/IiqvAS5kdmzy3LkngyfMj7qh4CfBodmz5/lyX9qP5n/AONR8DU5r1+w7Nj/AC5L5x/M/wDxp8DU5r1+w7Nnsctv+2v11b4CfNDs2SLy0fGT5L/erLAPjL0/sns+pYj5bj8Wc+7A+6tFgIcWyezRch4RCvRAff3vtreOGpR2RZQRdUY6VuWPtAKAUAoBQCgFAKAUAoBQCgFAKAUAoBQCgFAKAUAoBQCgFAKAUAoBQCgFAKAUAoBQCgFAKAUAoBQCgFAKA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923472" y="3124200"/>
            <a:ext cx="2286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6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vs. Irregular Algorithms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0704" y="1537193"/>
            <a:ext cx="45878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Irregular</a:t>
            </a:r>
          </a:p>
          <a:p>
            <a:pPr marL="914400" lvl="1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 flow and/or memory access patterns are data dependent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Runtime behavior cannot be statically predicted</a:t>
            </a:r>
          </a:p>
          <a:p>
            <a:pPr marL="914400" lvl="1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BST</a:t>
            </a:r>
          </a:p>
          <a:p>
            <a:pPr marL="1371600" lvl="2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Values and their order affect the shape of the binary search tree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162" y="1537193"/>
            <a:ext cx="4587875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</a:p>
          <a:p>
            <a:pPr marL="914400" lvl="1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data dependant</a:t>
            </a:r>
          </a:p>
          <a:p>
            <a:pPr marL="914400" lvl="1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determine dynamic behavior based only on</a:t>
            </a:r>
          </a:p>
          <a:p>
            <a:pPr marL="1371600" lvl="2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Input size (not values)</a:t>
            </a:r>
          </a:p>
          <a:p>
            <a:pPr marL="1371600" lvl="2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 structure starting addresses</a:t>
            </a:r>
          </a:p>
          <a:p>
            <a:pPr marL="914400" lvl="1" indent="-457200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Matrix-vector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8215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Benchmark Programs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95" y="1138582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LonestarGPU: common, real-world irregular codes</a:t>
            </a:r>
          </a:p>
          <a:p>
            <a:pPr marL="914400" lvl="1" indent="-457200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Barnes-Hut (BH)</a:t>
            </a:r>
          </a:p>
          <a:p>
            <a:pPr marL="914400" lvl="1" indent="-457200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Breadth-first Search (BFS)</a:t>
            </a:r>
          </a:p>
          <a:p>
            <a:pPr marL="914400" lvl="1" indent="-457200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Delaunay Mesh Refinement (DMR)</a:t>
            </a:r>
          </a:p>
          <a:p>
            <a:pPr marL="914400" lvl="1" indent="-457200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Minimum Spanning Tree (MST)</a:t>
            </a:r>
          </a:p>
          <a:p>
            <a:pPr marL="914400" lvl="1" indent="-457200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Points-to-Analysis (PTA)</a:t>
            </a:r>
          </a:p>
          <a:p>
            <a:pPr marL="914400" lvl="1" indent="-457200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Single-Source Shortest Paths (SSSP)</a:t>
            </a:r>
          </a:p>
          <a:p>
            <a:pPr marL="914400" lvl="1" indent="-457200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Survey Propagation (NSP)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95" y="4338984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Parboil: mostly regular, throughput-computing codes</a:t>
            </a:r>
          </a:p>
          <a:p>
            <a:pPr marL="914400" lvl="1" indent="-457200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Lattice-Boltzmann Method Fluid Dynamics (LBM)</a:t>
            </a:r>
          </a:p>
          <a:p>
            <a:pPr marL="914400" lvl="1" indent="-457200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Two-Point Angular Correlation Function (TPACF)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Sparse Matrix Vector Multiplication (SPMV)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4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" name="Picture 3" descr="C:\Users\Jared\Desktop\k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4341" y="1696244"/>
            <a:ext cx="2491317" cy="1868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15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02793"/>
            <a:ext cx="4495800" cy="315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972312"/>
            <a:ext cx="4876800" cy="9694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Power profiles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Power as a function of time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1828800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ctr">
              <a:buClr>
                <a:srgbClr val="4F0505"/>
              </a:buClr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1: </a:t>
            </a:r>
            <a:r>
              <a:rPr lang="en-US" sz="1400" dirty="0" smtClean="0">
                <a:cs typeface="Arial" panose="020B0604020202020204" pitchFamily="34" charset="0"/>
              </a:rPr>
              <a:t>Sample power profile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90600"/>
            <a:ext cx="5105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 bed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K20c compute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GPU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K20 Power Tool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Three frequency settings: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default, 614, and 324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Multiple program inputs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implementations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5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90002" y="2092866"/>
            <a:ext cx="1611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Active Runtime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248400" y="2178400"/>
            <a:ext cx="0" cy="24847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56620" y="2178570"/>
            <a:ext cx="0" cy="24847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-Right Arrow 14"/>
          <p:cNvSpPr/>
          <p:nvPr/>
        </p:nvSpPr>
        <p:spPr>
          <a:xfrm>
            <a:off x="6286500" y="2136577"/>
            <a:ext cx="762000" cy="3539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4343400"/>
            <a:ext cx="3812309" cy="339436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Idle Power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7084291" y="3648364"/>
            <a:ext cx="1579418" cy="748145"/>
          </a:xfrm>
          <a:custGeom>
            <a:avLst/>
            <a:gdLst>
              <a:gd name="connsiteX0" fmla="*/ 9236 w 1579418"/>
              <a:gd name="connsiteY0" fmla="*/ 0 h 748145"/>
              <a:gd name="connsiteX1" fmla="*/ 157018 w 1579418"/>
              <a:gd name="connsiteY1" fmla="*/ 64654 h 748145"/>
              <a:gd name="connsiteX2" fmla="*/ 600364 w 1579418"/>
              <a:gd name="connsiteY2" fmla="*/ 73891 h 748145"/>
              <a:gd name="connsiteX3" fmla="*/ 849745 w 1579418"/>
              <a:gd name="connsiteY3" fmla="*/ 55418 h 748145"/>
              <a:gd name="connsiteX4" fmla="*/ 1071418 w 1579418"/>
              <a:gd name="connsiteY4" fmla="*/ 101600 h 748145"/>
              <a:gd name="connsiteX5" fmla="*/ 1256145 w 1579418"/>
              <a:gd name="connsiteY5" fmla="*/ 129309 h 748145"/>
              <a:gd name="connsiteX6" fmla="*/ 1403927 w 1579418"/>
              <a:gd name="connsiteY6" fmla="*/ 129309 h 748145"/>
              <a:gd name="connsiteX7" fmla="*/ 1579418 w 1579418"/>
              <a:gd name="connsiteY7" fmla="*/ 748145 h 748145"/>
              <a:gd name="connsiteX8" fmla="*/ 0 w 1579418"/>
              <a:gd name="connsiteY8" fmla="*/ 748145 h 748145"/>
              <a:gd name="connsiteX9" fmla="*/ 9236 w 1579418"/>
              <a:gd name="connsiteY9" fmla="*/ 0 h 748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9418" h="748145">
                <a:moveTo>
                  <a:pt x="9236" y="0"/>
                </a:moveTo>
                <a:lnTo>
                  <a:pt x="157018" y="64654"/>
                </a:lnTo>
                <a:lnTo>
                  <a:pt x="600364" y="73891"/>
                </a:lnTo>
                <a:lnTo>
                  <a:pt x="849745" y="55418"/>
                </a:lnTo>
                <a:lnTo>
                  <a:pt x="1071418" y="101600"/>
                </a:lnTo>
                <a:lnTo>
                  <a:pt x="1256145" y="129309"/>
                </a:lnTo>
                <a:lnTo>
                  <a:pt x="1403927" y="129309"/>
                </a:lnTo>
                <a:lnTo>
                  <a:pt x="1579418" y="748145"/>
                </a:lnTo>
                <a:lnTo>
                  <a:pt x="0" y="748145"/>
                </a:lnTo>
                <a:lnTo>
                  <a:pt x="9236" y="0"/>
                </a:lnTo>
                <a:close/>
              </a:path>
            </a:pathLst>
          </a:cu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Tail Power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4876800"/>
            <a:ext cx="2789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79538" lvl="2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Idle Power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5177751"/>
            <a:ext cx="27630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79538" lvl="2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Tail Power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5478702"/>
            <a:ext cx="34022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79538" lvl="2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Active threshold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779652"/>
            <a:ext cx="3302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79538" lvl="2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Active Runtime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6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26" grpId="0"/>
      <p:bldP spid="15" grpId="0" animBg="1"/>
      <p:bldP spid="17" grpId="0" animBg="1"/>
      <p:bldP spid="18" grpId="0" animBg="1"/>
      <p:bldP spid="19" grpId="0"/>
      <p:bldP spid="20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Idealized Power Profile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5875" y="2059393"/>
            <a:ext cx="44958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GPU receives work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Power draw stable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All cores finish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Profile can be captured with two parameters: active runtime and average power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1600200"/>
            <a:ext cx="464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ctr">
              <a:buClr>
                <a:srgbClr val="4F0505"/>
              </a:buClr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2: </a:t>
            </a:r>
            <a:r>
              <a:rPr lang="en-US" sz="1400" dirty="0" smtClean="0">
                <a:cs typeface="Arial" panose="020B0604020202020204" pitchFamily="34" charset="0"/>
              </a:rPr>
              <a:t>Idealized power profile</a:t>
            </a:r>
          </a:p>
          <a:p>
            <a:pPr marL="922338" lvl="1" indent="-465138" algn="ctr">
              <a:buClr>
                <a:srgbClr val="4F0505"/>
              </a:buClr>
              <a:buFont typeface="Arial" pitchFamily="34" charset="0"/>
              <a:buChar char="■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4477" y="1905000"/>
            <a:ext cx="477952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6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AutoShape 4" descr="data:image/jpeg;base64,/9j/4AAQSkZJRgABAQAAAQABAAD/2wCEAAkGBwgHBhUIBxQVFBMWGCEbGRgYFyAcGhwdISAfGx4dHh4fHygsHxwlIB8fITEiJSkwLi4uGSAzRDQsNygtLiwBCgoKBQUFDgUFDisZExkrKysrKysrKysrKysrKysrKysrKysrKysrKysrKysrKysrKysrKysrKysrKysrKysrK//AABEIAOgA2QMBIgACEQEDEQH/xAAcAAEAAgMBAQEAAAAAAAAAAAAABwgEBQYDAQL/xABGEAACAQIDAgcMCAQGAwEAAAAAAQIDBAUGEQcxEiFBYXGBkggTFBdRUlNUkZPR0hUYIjJyobGyFjdCwSNDYoLC4aLT8TP/xAAUAQEAAAAAAAAAAAAAAAAAAAAA/8QAFBEBAAAAAAAAAAAAAAAAAAAAAP/aAAwDAQACEQMRAD8AnEAAAAAAAAAAAAANZjWYcHwKCnjFelR13Kckm+hb31I5natnqOTMGUbXR3VXVU09yXLNryLkXKyr+JYjeYreSvMRnKpUlvlJ6v8A+cwFsbDaJlC/rqhb3lHhN6JSfB16HLRHTpqS1juKOkt7FdodxhuJQy9i83K3qaRpOT//ADlyLXzHu05HoBYgAAAAAAAAAAAAAAAAAAAAAAAAAAAAAAPkmox4TAqntjxeeL5+rtvWNJqlHojv/wDJs4kzMYuvDsXrXnpKkpdqTf8AcwwB9jJxlwo8TW5nwAXQy1fyxTL1vfz31KUZPpaWv5mzNLkq2dnlG1t5b1Qh+1M3QAAAAAAAAAAAAAAAAAAAAAAAAAAADn8+45Qy9lOvf13xqDjFeWclpFe39DoCvPdC5m8OxqngFtL7FBcKppy1Jbk/wx/cwIiAAA9rShK6uoW9PfOSiulvQ8To9nVmr/PNnbv00X2ft/2At7Rpxo0Y0obopJdXEfsAAAAAAAAAAAAAAAAAAAAAAAAAAAANXmfGqGXsBq4rc7qcW0vK90V1vRFOMQvK+I30727fCqVJOUn5W3qyZO6KzN3yvSy3bPij/iVdHy7oRfVq9OdEJgAAAJD2EWiudodOT/ohOf5af3I8Jh7m20VTMF1dv+iio9qWv/ECwQAAAAAAAAAAAAAAAAAAAAAAAAAAGFjOJUMHwqpiN29IU4OT6uTr3GaQt3ROZlSsqeW7Z8c2qlX8Kf2E+l8f+1AQpjuKV8axmrid09Z1ZuT5tXxLoS0XUYAAAAACwPc2Wfe8CurxrjnVjHqjHX9ZMr8Wh2E2nguz2nN76k5y/PRfoBIQAAAAAAAAAAAAAAAAAAAAAAAAAA8L67o2FlO8umowpxcpN8iS1ZTvNuOVsx5jrYtX/wAyWqXkiuKK6opE490HmZYfgMcBt3pUuOOej3U4v/lJadCZXYAAAAAAFutnEaNlkOzoSlFPvEJNarfJcL+5UU3+TcKvMy5io4RRqTipy+0039mK45P2buoC4cZRnHhQaa5g2orWRyWcMw4ds7ykp0IL7K4FGmn96WnK/It7e/2lacw5yzBmG7dxiVxUeu6EZOMI8yinp17wLf8AhFDzo+1Dwmh50faik/hdz58+0x4Xc+fPtMC7HhNDzo+1Dwmh50faik/hdz58+0x4Xc+fPtMC7HhNDzo+1Dwmh50faik/hdz58+0x4Xc+fPtMC7HhNDzo+1HpGSktY8ZSPwu58+faZtsCzdj+AXSuMMuKkdN8XJyg+ZxfEwLjg5TZznO3zpgXhkFwKsHwasPJLTXVf6XydfkOrAAAAAAAAAH4rVYUKLq1WlGKbbe5JcbZ+yOtuuOzwfJErai9JXMu9f7dNZ+1LTrAgPP+Yp5ozVWxN/cb4NNeSEeKPt39bOdAAAAAAABKnc60I1M61Kst8LeTXXKCIrJG2DYlTsM/RpVXoq1OVNdPFJftA3ndJ3M549a2r+7Gk5Jc8paP9qIdJ47o7AbivQt8doJuNNOnU05E3rF9Guq60QOAAAAAAAAAAAEt9zjdTp5pr2y+7Ojq+mMlp+pYggzucMCrqpXx2qmoNKlB+V75NeVLiXT0E5gAAAMbEL+0w20ld4hONOnHjcpPRI9q1WFCi61V6Rim23yJcbZVHaXnm7zjjLlCUo20HpSp66LTz5Llk/y3ATBiu3LLFpVdOyjWr6f1RioxfRwmn+RgeP7BvVa/ah8SvgAsH4/sG9Vr9qHxI92r7QrfPDoQsqc6UKXCbU2nq5cHR8XkS/Mj4AAAAAAAAAD1tbitaXMbm2k4zg1KMlvTXGmeQAtTkTOeEbQMCdnfKHfuBwa1GW5p8TcU98XzbjjcxbBaNa4dXL1x3uL/AMuqnJLmUlx6dKZsdkWzClg9CGPY8tbl/ahB7qS5G/LP9Db5r2w5by/dO0ocO5qLeqenAT8jk3v6EwI68QuYfT23tn8o8QuYvT23tn8pvn3QFtrxWU/er5T59YC39Sl71fKBovELmL09t7Z/KPELmL09t7Z/Kb36wFv6lL3q+UfWAt/Upe9XygaLxC5i9Pbe2fyjxC5i9Pbe2fym9+sBb+pS96vlH1gLf1KXvV8oGi8QuYvT23tn8pu8v7BIU7hVMwXHDiv6KSa15nJ8nQj9fWAt/Upe9Xyj6wFv6lL3q+UCZMPsbXDbKNnYQUKcFpGMdyRkELUu6As+H/i2dTTmqLX9Dv8AJu0DAc4R4GGzcaq30qiSn0rRtNdDA6oAAcntVuJ22z28nT4m6Tj1Sai/ybKkFsdsH8urv8C/cipwAAAAAAAAAAAAAAO12P4HSx3PVGjcJOFPWrJPc+DuXaaOKJS7netCGd505b5UJJdUov8AQDv9vOba+B4FDCrCTjUueFwpJ8caa0T7WunQmVuJk7pShVjjdrcPXgOlKK8mqlq/ykiGwAAAAAAAAAAAGRYXtzh17C9spOFSElKMlvTRjgC4mRcwRzRlWji2mkpx0mvJOLcZdWq16Gjfkd7BqFWjs7pyq6pTqTlHXycLT9UyRAON2wfy6u/wL9yKnFsdsH8urv8AAv3IqcAAAAAAAAAAAAAADdZOx+plnMlHFqa1UJfaj5YvikvYaUAWyzpl7D9omUVG0nFtrvlCotyenFrzPc/+isOP5fxXLt67TGKUqclu1X2Xzxlua6CStg+MZpjfPDsPh36z11nw5cGNJvljLR8b83l5t5P13Z2t7S71eQhUj5JxUl7GBSMFxZZKyrJ6uxtPcQ+U+fwRlT1C09xD5QKdguJ/BGVPULT3EPlH8EZU9QtPcQ+UCnYLifwRlT1C09xD5R/BGVPULT3EPlAp2C4n8EZU9QtPcQ+UfwRlT1C09xD5QKdnYZC2fYtm++jwISp22v26zWi08kdfvSfMWYoZPyzb1O+ULK1i/KqEE/2m5hCFOPAppJLkS0QHhhlhb4Xh9OwslwadOKjFcy4jJAA43bB/Lq7/AAL9yKnFsdsH8urv8C/cipwAAAAAAAAAAAAAANhgGE3OO4zSwuz+/VkoryLyt8yWr6jXkndz3aQuM9SrT/y6MpLpbjH+7Amm4q4JszyXrFaUqS0SX3qk3/yk+Xk6ivWa9peZcyXLlOtOjS5KVKTjFLna0cn0+w7fulL+rLELXDk/sKEqjXlk3wU+pJ+1kLAZTxG+b1dWp238T59IX3panbfxMYAZP0hfelqdt/EfSF96Wp238TGAGT9IX3panbfxH0hfelqdt/ExgBk/SF96Wp238TYYTmrH8Irqth9zWg1ycNuL6Yt6PrRpgBZzZPtJjnCm7DElGF1Ba8X3akeWSXI0966H0SOU6yHiFbC85Wl3QejVaCfPGTUZLrTZcUAAAON2wfy6u/wL9yKnFsdsH8urv8C/cipwAAAAAAAAAAAAAAJA2G4rTwzP9ONZ6KtCVPrejX5rTrI/P3SqTo1FVpNqSeqa4mmuNNc4E+d0Vl2veYfRx21Tao6wqackZNOMuhPVP8RABaLZvn3Ds8YP9HYnwfCVHg1aclxVFpo5RT3p8q5OjQ5fNmwmlc3DuMsVo0k+PvVXVxT5pLVpczTAgUEoPYXm1PTh2vvJf+s+eIvNvnWvvJfIBGAJP8RebfOtfeS+QeIvNvnWvvJfIBGAJP8AEXm3zrX3kvkHiLzb51r7yXyARgCT/EXm3zrX3kvkNjhGwTGKldPGLijThy974U5P2xil08YHJ7I8uV8wZ1ouK/wqElVqPkSi9Yr/AHSSXtLXmlyplfCsqYb4DhEOCt8pPjlN+WT/ALbkboAAAON2v/y6u/wL9yKnFy834S8dyvcYXDilVpSjF/6tNY/noU4uaFW1uJW9wnGcW1JPemuJoDzAAAAAAAAAAAAAADstkmA0swZ4o29yuFThrUmuRqO5Pm10Ak3ZHsspWVGnj+YY61npKlSfEocqlLyy5uQ6jNe1jLOXLh2spSr1Y740kno/I5NpJ8xrduub6+XsBjhuHy4Na54Sck9HGmtFJryN6pLr8hWoCfnt/wAM14rOr24/AfWAw31Or7yPwIBAE/fWAw31Or7yPwH1gMN9Tq+8j8CAQBP31gMN9Tq+8j8D9U9v+FOX+JaVkuacX8Cv4AtxlDaFl7Nr71h1Rxq6a96qLgz59ONqWnM2dWUhtbitaXEbi2k4zi9YyT0aa3NFtdmuZnmvKVPEK2nfV9ipp58d705NeJ9YHUgAAAABFG1TZQsx15YxgHBhcv78HxRqacuvJPp4npybyVwBTPE8sY7hVd0b+2rQkvLBtdTWqfUzC+jr70VTsP4F2HFSWkj896p+avYBSn6OvvRVOw/gPo6+9FU7D+BdbvVPzV7B3qn5q9gFKJWF5GPClTqJLl4D+BjF35UKMo8GUYtPk0RDe0HYrC8qyxHKXBhJ8cqEnpF/gfI+Z8XQBAgM/F8FxPBbnwfFaM6UvJKOmvQ9z6jAAAAASl3O1SnDO9SEt8reWnag3+RFpvck5gnljM9HFopuMJfbS5YPikvZx9QEjd0pSqRx21rP7rpSS6VLV/uRDhbDP+WLTaBlNKylFz075Qqa/Z1a3N+bJcT/AOir2NYNiOBXzssVpyp1FySW/nT5VzoDAAAAAAAAALF9zlQq08o1qtRaRnXfB59IxTft4uohPKGUcWzbiCtcLg+Dr9uo19iC8rfl5t7LYZawS1y5gdLCrL7tOOmvLJ8snzt8YG0AAAAAAAAAAAAAAAB4Xlna31HvN7ThUi/6ZxUl7Gjm7jZvk24lwp2VFfhTj+UWgAMfxWZL9Uh2pfEeKzJfqkO1L4gAPFZkv1SHal8R4rMl+qQ7UviAB0eCYNYYFY+BYXHgU09VHhNpa79NW9FzHpiWF4fitHvOJ0adaPkqQUl+aAA0r2f5Qb18Bt/doeL7KHqNv2EAA8X2UPUbfsIeL7KHqNv2EAA8X2UPUbfsI+wyBlCEuErG266af6gAb+1tbezoqhaQjTgt0YxUUupHsAAAAA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6" descr="data:image/jpeg;base64,/9j/4AAQSkZJRgABAQAAAQABAAD/2wCEAAkGBwgHBhUIBxQVFBMWGCEbGRgYFyAcGhwdISAfGx4dHh4fHygsHxwlIB8fITEiJSkwLi4uGSAzRDQsNygtLiwBCgoKBQUFDgUFDisZExkrKysrKysrKysrKysrKysrKysrKysrKysrKysrKysrKysrKysrKysrKysrKysrKysrK//AABEIAOgA2QMBIgACEQEDEQH/xAAcAAEAAgMBAQEAAAAAAAAAAAAABwgEBQYDAQL/xABGEAACAQIDAgcMCAQGAwEAAAAAAQIDBAUGEQcxEiFBYXGBkggTFBdRUlNUkZPR0hUYIjJyobGyFjdCwSNDYoLC4aLT8TP/xAAUAQEAAAAAAAAAAAAAAAAAAAAA/8QAFBEBAAAAAAAAAAAAAAAAAAAAAP/aAAwDAQACEQMRAD8AnEAAAAAAAAAAAAANZjWYcHwKCnjFelR13Kckm+hb31I5natnqOTMGUbXR3VXVU09yXLNryLkXKyr+JYjeYreSvMRnKpUlvlJ6v8A+cwFsbDaJlC/rqhb3lHhN6JSfB16HLRHTpqS1juKOkt7FdodxhuJQy9i83K3qaRpOT//ADlyLXzHu05HoBYgAAAAAAAAAAAAAAAAAAAAAAAAAAAAAAPkmox4TAqntjxeeL5+rtvWNJqlHojv/wDJs4kzMYuvDsXrXnpKkpdqTf8AcwwB9jJxlwo8TW5nwAXQy1fyxTL1vfz31KUZPpaWv5mzNLkq2dnlG1t5b1Qh+1M3QAAAAAAAAAAAAAAAAAAAAAAAAAAADn8+45Qy9lOvf13xqDjFeWclpFe39DoCvPdC5m8OxqngFtL7FBcKppy1Jbk/wx/cwIiAAA9rShK6uoW9PfOSiulvQ8To9nVmr/PNnbv00X2ft/2At7Rpxo0Y0obopJdXEfsAAAAAAAAAAAAAAAAAAAAAAAAAAAANXmfGqGXsBq4rc7qcW0vK90V1vRFOMQvK+I30727fCqVJOUn5W3qyZO6KzN3yvSy3bPij/iVdHy7oRfVq9OdEJgAAAJD2EWiudodOT/ohOf5af3I8Jh7m20VTMF1dv+iio9qWv/ECwQAAAAAAAAAAAAAAAAAAAAAAAAAAGFjOJUMHwqpiN29IU4OT6uTr3GaQt3ROZlSsqeW7Z8c2qlX8Kf2E+l8f+1AQpjuKV8axmrid09Z1ZuT5tXxLoS0XUYAAAAACwPc2Wfe8CurxrjnVjHqjHX9ZMr8Wh2E2nguz2nN76k5y/PRfoBIQAAAAAAAAAAAAAAAAAAAAAAAAAA8L67o2FlO8umowpxcpN8iS1ZTvNuOVsx5jrYtX/wAyWqXkiuKK6opE490HmZYfgMcBt3pUuOOej3U4v/lJadCZXYAAAAAAFutnEaNlkOzoSlFPvEJNarfJcL+5UU3+TcKvMy5io4RRqTipy+0039mK45P2buoC4cZRnHhQaa5g2orWRyWcMw4ds7ykp0IL7K4FGmn96WnK/It7e/2lacw5yzBmG7dxiVxUeu6EZOMI8yinp17wLf8AhFDzo+1Dwmh50faik/hdz58+0x4Xc+fPtMC7HhNDzo+1Dwmh50faik/hdz58+0x4Xc+fPtMC7HhNDzo+1Dwmh50faik/hdz58+0x4Xc+fPtMC7HhNDzo+1HpGSktY8ZSPwu58+faZtsCzdj+AXSuMMuKkdN8XJyg+ZxfEwLjg5TZznO3zpgXhkFwKsHwasPJLTXVf6XydfkOrAAAAAAAAAH4rVYUKLq1WlGKbbe5JcbZ+yOtuuOzwfJErai9JXMu9f7dNZ+1LTrAgPP+Yp5ozVWxN/cb4NNeSEeKPt39bOdAAAAAAABKnc60I1M61Kst8LeTXXKCIrJG2DYlTsM/RpVXoq1OVNdPFJftA3ndJ3M549a2r+7Gk5Jc8paP9qIdJ47o7AbivQt8doJuNNOnU05E3rF9Guq60QOAAAAAAAAAAAEt9zjdTp5pr2y+7Ojq+mMlp+pYggzucMCrqpXx2qmoNKlB+V75NeVLiXT0E5gAAAMbEL+0w20ld4hONOnHjcpPRI9q1WFCi61V6Rim23yJcbZVHaXnm7zjjLlCUo20HpSp66LTz5Llk/y3ATBiu3LLFpVdOyjWr6f1RioxfRwmn+RgeP7BvVa/ah8SvgAsH4/sG9Vr9qHxI92r7QrfPDoQsqc6UKXCbU2nq5cHR8XkS/Mj4AAAAAAAAAD1tbitaXMbm2k4zg1KMlvTXGmeQAtTkTOeEbQMCdnfKHfuBwa1GW5p8TcU98XzbjjcxbBaNa4dXL1x3uL/AMuqnJLmUlx6dKZsdkWzClg9CGPY8tbl/ahB7qS5G/LP9Db5r2w5by/dO0ocO5qLeqenAT8jk3v6EwI68QuYfT23tn8o8QuYvT23tn8pvn3QFtrxWU/er5T59YC39Sl71fKBovELmL09t7Z/KPELmL09t7Z/Kb36wFv6lL3q+UfWAt/Upe9XygaLxC5i9Pbe2fyjxC5i9Pbe2fym9+sBb+pS96vlH1gLf1KXvV8oGi8QuYvT23tn8pu8v7BIU7hVMwXHDiv6KSa15nJ8nQj9fWAt/Upe9Xyj6wFv6lL3q+UCZMPsbXDbKNnYQUKcFpGMdyRkELUu6As+H/i2dTTmqLX9Dv8AJu0DAc4R4GGzcaq30qiSn0rRtNdDA6oAAcntVuJ22z28nT4m6Tj1Sai/ybKkFsdsH8urv8C/cipwAAAAAAAAAAAAAAO12P4HSx3PVGjcJOFPWrJPc+DuXaaOKJS7netCGd505b5UJJdUov8AQDv9vOba+B4FDCrCTjUueFwpJ8caa0T7WunQmVuJk7pShVjjdrcPXgOlKK8mqlq/ykiGwAAAAAAAAAAAGRYXtzh17C9spOFSElKMlvTRjgC4mRcwRzRlWji2mkpx0mvJOLcZdWq16Gjfkd7BqFWjs7pyq6pTqTlHXycLT9UyRAON2wfy6u/wL9yKnFsdsH8urv8AAv3IqcAAAAAAAAAAAAAADdZOx+plnMlHFqa1UJfaj5YvikvYaUAWyzpl7D9omUVG0nFtrvlCotyenFrzPc/+isOP5fxXLt67TGKUqclu1X2Xzxlua6CStg+MZpjfPDsPh36z11nw5cGNJvljLR8b83l5t5P13Z2t7S71eQhUj5JxUl7GBSMFxZZKyrJ6uxtPcQ+U+fwRlT1C09xD5QKdguJ/BGVPULT3EPlH8EZU9QtPcQ+UCnYLifwRlT1C09xD5R/BGVPULT3EPlAp2C4n8EZU9QtPcQ+UfwRlT1C09xD5QKdnYZC2fYtm++jwISp22v26zWi08kdfvSfMWYoZPyzb1O+ULK1i/KqEE/2m5hCFOPAppJLkS0QHhhlhb4Xh9OwslwadOKjFcy4jJAA43bB/Lq7/AAL9yKnFsdsH8urv8C/cipwAAAAAAAAAAAAAANhgGE3OO4zSwuz+/VkoryLyt8yWr6jXkndz3aQuM9SrT/y6MpLpbjH+7Amm4q4JszyXrFaUqS0SX3qk3/yk+Xk6ivWa9peZcyXLlOtOjS5KVKTjFLna0cn0+w7fulL+rLELXDk/sKEqjXlk3wU+pJ+1kLAZTxG+b1dWp238T59IX3panbfxMYAZP0hfelqdt/EfSF96Wp238TGAGT9IX3panbfxH0hfelqdt/ExgBk/SF96Wp238TYYTmrH8Irqth9zWg1ycNuL6Yt6PrRpgBZzZPtJjnCm7DElGF1Ba8X3akeWSXI0966H0SOU6yHiFbC85Wl3QejVaCfPGTUZLrTZcUAAAON2wfy6u/wL9yKnFsdsH8urv8C/cipwAAAAAAAAAAAAAAJA2G4rTwzP9ONZ6KtCVPrejX5rTrI/P3SqTo1FVpNqSeqa4mmuNNc4E+d0Vl2veYfRx21Tao6wqackZNOMuhPVP8RABaLZvn3Ds8YP9HYnwfCVHg1aclxVFpo5RT3p8q5OjQ5fNmwmlc3DuMsVo0k+PvVXVxT5pLVpczTAgUEoPYXm1PTh2vvJf+s+eIvNvnWvvJfIBGAJP8RebfOtfeS+QeIvNvnWvvJfIBGAJP8AEXm3zrX3kvkHiLzb51r7yXyARgCT/EXm3zrX3kvkNjhGwTGKldPGLijThy974U5P2xil08YHJ7I8uV8wZ1ouK/wqElVqPkSi9Yr/AHSSXtLXmlyplfCsqYb4DhEOCt8pPjlN+WT/ALbkboAAAON2v/y6u/wL9yKnFy834S8dyvcYXDilVpSjF/6tNY/noU4uaFW1uJW9wnGcW1JPemuJoDzAAAAAAAAAAAAAADstkmA0swZ4o29yuFThrUmuRqO5Pm10Ak3ZHsspWVGnj+YY61npKlSfEocqlLyy5uQ6jNe1jLOXLh2spSr1Y740kno/I5NpJ8xrduub6+XsBjhuHy4Na54Sck9HGmtFJryN6pLr8hWoCfnt/wAM14rOr24/AfWAw31Or7yPwIBAE/fWAw31Or7yPwH1gMN9Tq+8j8CAQBP31gMN9Tq+8j8D9U9v+FOX+JaVkuacX8Cv4AtxlDaFl7Nr71h1Rxq6a96qLgz59ONqWnM2dWUhtbitaXEbi2k4zi9YyT0aa3NFtdmuZnmvKVPEK2nfV9ipp58d705NeJ9YHUgAAAABFG1TZQsx15YxgHBhcv78HxRqacuvJPp4npybyVwBTPE8sY7hVd0b+2rQkvLBtdTWqfUzC+jr70VTsP4F2HFSWkj896p+avYBSn6OvvRVOw/gPo6+9FU7D+BdbvVPzV7B3qn5q9gFKJWF5GPClTqJLl4D+BjF35UKMo8GUYtPk0RDe0HYrC8qyxHKXBhJ8cqEnpF/gfI+Z8XQBAgM/F8FxPBbnwfFaM6UvJKOmvQ9z6jAAAAASl3O1SnDO9SEt8reWnag3+RFpvck5gnljM9HFopuMJfbS5YPikvZx9QEjd0pSqRx21rP7rpSS6VLV/uRDhbDP+WLTaBlNKylFz075Qqa/Z1a3N+bJcT/AOir2NYNiOBXzssVpyp1FySW/nT5VzoDAAAAAAAAALF9zlQq08o1qtRaRnXfB59IxTft4uohPKGUcWzbiCtcLg+Dr9uo19iC8rfl5t7LYZawS1y5gdLCrL7tOOmvLJ8snzt8YG0AAAAAAAAAAAAAAAB4Xlna31HvN7ThUi/6ZxUl7Gjm7jZvk24lwp2VFfhTj+UWgAMfxWZL9Uh2pfEeKzJfqkO1L4gAPFZkv1SHal8R4rMl+qQ7UviAB0eCYNYYFY+BYXHgU09VHhNpa79NW9FzHpiWF4fitHvOJ0adaPkqQUl+aAA0r2f5Qb18Bt/doeL7KHqNv2EAA8X2UPUbfsIeL7KHqNv2EAA8X2UPUbfsI+wyBlCEuErG266af6gAb+1tbezoqhaQjTgt0YxUUupHsAAAAAAA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Codes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5875" y="1981200"/>
            <a:ext cx="428307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Active power not quite constant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Profiles basically follow idealized shape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Power peaks at different levels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1447800"/>
            <a:ext cx="464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ctr">
              <a:buClr>
                <a:srgbClr val="4F0505"/>
              </a:buClr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3: </a:t>
            </a:r>
            <a:r>
              <a:rPr lang="en-US" sz="1400" dirty="0" smtClean="0">
                <a:cs typeface="Arial" panose="020B0604020202020204" pitchFamily="34" charset="0"/>
              </a:rPr>
              <a:t>Power profile of three regular codes</a:t>
            </a:r>
          </a:p>
          <a:p>
            <a:pPr marL="922338" lvl="1" indent="-465138" algn="ctr">
              <a:buClr>
                <a:srgbClr val="4F0505"/>
              </a:buClr>
              <a:buFont typeface="Arial" pitchFamily="34" charset="0"/>
              <a:buChar char="■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3456"/>
          <a:stretch/>
        </p:blipFill>
        <p:spPr bwMode="auto">
          <a:xfrm>
            <a:off x="4495800" y="1716312"/>
            <a:ext cx="46482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7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9463" y="1852612"/>
            <a:ext cx="4554537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 Codes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" y="1143000"/>
            <a:ext cx="482962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MST and PTA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Profiles contain many peaks and valleys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Dynamically changing data dependencies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such thing as a standard profile for irregular codes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Topology driven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Exhibits regular power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1664969"/>
            <a:ext cx="426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ctr">
              <a:buClr>
                <a:srgbClr val="4F0505"/>
              </a:buClr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4a: </a:t>
            </a:r>
            <a:r>
              <a:rPr lang="en-US" sz="1400" dirty="0" smtClean="0">
                <a:cs typeface="Arial" panose="020B0604020202020204" pitchFamily="34" charset="0"/>
              </a:rPr>
              <a:t>Power profile of irregular codes</a:t>
            </a:r>
          </a:p>
          <a:p>
            <a:pPr marL="922338" lvl="1" indent="-465138" algn="ctr">
              <a:buClr>
                <a:srgbClr val="4F0505"/>
              </a:buClr>
              <a:buFont typeface="Arial" pitchFamily="34" charset="0"/>
              <a:buChar char="■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8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515" y="1099328"/>
            <a:ext cx="513992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BFS and SSSP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Topology driven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Exhibit regular power behavior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Lots of unnecessary work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DMR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any peaks and valleys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~90 seconds of near idle power shows loss of parallelism</a:t>
            </a:r>
          </a:p>
          <a:p>
            <a:pPr marL="465138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BH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Appears mostly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10k bodies, 10k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timesteps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2338" lvl="1" indent="-465138">
              <a:spcAft>
                <a:spcPts val="600"/>
              </a:spcAft>
              <a:buClr>
                <a:srgbClr val="4F0505"/>
              </a:buClr>
              <a:buFont typeface="Arial" pitchFamily="34" charset="0"/>
              <a:buChar char="■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rregularity is masked by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short runtimes of individual kernels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785" y="1687998"/>
            <a:ext cx="4004071" cy="4103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C:\Users\Jared\Desktop\fro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30566" y="4112170"/>
            <a:ext cx="1063792" cy="126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200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4" y="6037262"/>
            <a:ext cx="91757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4F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 Codes (cont.)</a:t>
            </a:r>
            <a:endParaRPr lang="en-US" sz="4000" dirty="0">
              <a:solidFill>
                <a:srgbClr val="4F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7165" y="1440721"/>
            <a:ext cx="4004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ctr">
              <a:buClr>
                <a:srgbClr val="4F0505"/>
              </a:buClr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4b: </a:t>
            </a:r>
            <a:r>
              <a:rPr lang="en-US" sz="1400" dirty="0" smtClean="0">
                <a:cs typeface="Arial" panose="020B0604020202020204" pitchFamily="34" charset="0"/>
              </a:rPr>
              <a:t>Power profile of irregular codes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BE1-059F-4D18-84F8-D0FC917CAE1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035BE1-059F-4D18-84F8-D0FC917CAE1A}" type="slidenum">
              <a:rPr lang="en-US" sz="1400" smtClean="0">
                <a:solidFill>
                  <a:schemeClr val="tx1"/>
                </a:solidFill>
              </a:rPr>
              <a:pPr/>
              <a:t>9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381000" y="6303168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Power Characteristics of Irregular GPGPU Programs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7761</TotalTime>
  <Words>954</Words>
  <Application>Microsoft Office PowerPoint</Application>
  <PresentationFormat>On-screen Show (4:3)</PresentationFormat>
  <Paragraphs>217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Coplin</dc:creator>
  <cp:lastModifiedBy>Jared Coplin</cp:lastModifiedBy>
  <cp:revision>148</cp:revision>
  <dcterms:created xsi:type="dcterms:W3CDTF">2014-10-02T18:15:12Z</dcterms:created>
  <dcterms:modified xsi:type="dcterms:W3CDTF">2014-11-03T02:29:21Z</dcterms:modified>
</cp:coreProperties>
</file>