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79" r:id="rId10"/>
    <p:sldId id="264" r:id="rId11"/>
    <p:sldId id="265" r:id="rId12"/>
    <p:sldId id="266" r:id="rId13"/>
    <p:sldId id="267" r:id="rId14"/>
    <p:sldId id="268" r:id="rId15"/>
    <p:sldId id="269" r:id="rId16"/>
    <p:sldId id="276" r:id="rId17"/>
    <p:sldId id="280" r:id="rId18"/>
    <p:sldId id="278" r:id="rId19"/>
    <p:sldId id="270" r:id="rId20"/>
    <p:sldId id="277" r:id="rId21"/>
    <p:sldId id="272" r:id="rId22"/>
    <p:sldId id="271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4D291F"/>
    <a:srgbClr val="B76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Comparison of different fonts for Cyan cartridge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Original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Page1</c:v>
                </c:pt>
                <c:pt idx="1">
                  <c:v>Page2</c:v>
                </c:pt>
                <c:pt idx="2">
                  <c:v>Page3</c:v>
                </c:pt>
                <c:pt idx="3">
                  <c:v>Page4</c:v>
                </c:pt>
                <c:pt idx="4">
                  <c:v>Page5</c:v>
                </c:pt>
                <c:pt idx="5">
                  <c:v>Page6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14.11</c:v>
                </c:pt>
                <c:pt idx="1">
                  <c:v>3.57</c:v>
                </c:pt>
                <c:pt idx="2">
                  <c:v>14.44</c:v>
                </c:pt>
                <c:pt idx="3">
                  <c:v>15.42</c:v>
                </c:pt>
                <c:pt idx="4">
                  <c:v>5.01</c:v>
                </c:pt>
                <c:pt idx="5">
                  <c:v>21.57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Garamond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cat>
            <c:strRef>
              <c:f>Sheet1!$A$2:$A$7</c:f>
              <c:strCache>
                <c:ptCount val="6"/>
                <c:pt idx="0">
                  <c:v>Page1</c:v>
                </c:pt>
                <c:pt idx="1">
                  <c:v>Page2</c:v>
                </c:pt>
                <c:pt idx="2">
                  <c:v>Page3</c:v>
                </c:pt>
                <c:pt idx="3">
                  <c:v>Page4</c:v>
                </c:pt>
                <c:pt idx="4">
                  <c:v>Page5</c:v>
                </c:pt>
                <c:pt idx="5">
                  <c:v>Page6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12.6</c:v>
                </c:pt>
                <c:pt idx="1">
                  <c:v>2.64</c:v>
                </c:pt>
                <c:pt idx="2">
                  <c:v>14.44</c:v>
                </c:pt>
                <c:pt idx="3">
                  <c:v>14.21</c:v>
                </c:pt>
                <c:pt idx="4">
                  <c:v>3.93</c:v>
                </c:pt>
                <c:pt idx="5">
                  <c:v>21.28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Times New Roman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Page1</c:v>
                </c:pt>
                <c:pt idx="1">
                  <c:v>Page2</c:v>
                </c:pt>
                <c:pt idx="2">
                  <c:v>Page3</c:v>
                </c:pt>
                <c:pt idx="3">
                  <c:v>Page4</c:v>
                </c:pt>
                <c:pt idx="4">
                  <c:v>Page5</c:v>
                </c:pt>
                <c:pt idx="5">
                  <c:v>Page6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12.93</c:v>
                </c:pt>
                <c:pt idx="1">
                  <c:v>3.02</c:v>
                </c:pt>
                <c:pt idx="2">
                  <c:v>14.52</c:v>
                </c:pt>
                <c:pt idx="3">
                  <c:v>14.75</c:v>
                </c:pt>
                <c:pt idx="4">
                  <c:v>4.2300000000000004</c:v>
                </c:pt>
                <c:pt idx="5">
                  <c:v>21.39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Century Gothic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Page1</c:v>
                </c:pt>
                <c:pt idx="1">
                  <c:v>Page2</c:v>
                </c:pt>
                <c:pt idx="2">
                  <c:v>Page3</c:v>
                </c:pt>
                <c:pt idx="3">
                  <c:v>Page4</c:v>
                </c:pt>
                <c:pt idx="4">
                  <c:v>Page5</c:v>
                </c:pt>
                <c:pt idx="5">
                  <c:v>Page6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13.71</c:v>
                </c:pt>
                <c:pt idx="1">
                  <c:v>3.39</c:v>
                </c:pt>
                <c:pt idx="2">
                  <c:v>14.44</c:v>
                </c:pt>
                <c:pt idx="3">
                  <c:v>15.02</c:v>
                </c:pt>
                <c:pt idx="4">
                  <c:v>5.01</c:v>
                </c:pt>
                <c:pt idx="5">
                  <c:v>21.92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7203744"/>
        <c:axId val="287201784"/>
      </c:barChart>
      <c:catAx>
        <c:axId val="28720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201784"/>
        <c:crosses val="autoZero"/>
        <c:auto val="1"/>
        <c:lblAlgn val="ctr"/>
        <c:lblOffset val="100"/>
        <c:noMultiLvlLbl val="0"/>
      </c:catAx>
      <c:valAx>
        <c:axId val="287201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20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602461-4056-4B1E-8C4B-F6CB2FDE84A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FB1433-99F7-46BF-A1D8-985512DDCBBA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8B0FA7-0E82-4D96-93AF-0978FA4FF2A4}" type="parTrans" cxnId="{4A9EE38B-6662-4AA9-B086-CD1F048729EE}">
      <dgm:prSet/>
      <dgm:spPr/>
      <dgm:t>
        <a:bodyPr/>
        <a:lstStyle/>
        <a:p>
          <a:endParaRPr lang="en-US"/>
        </a:p>
      </dgm:t>
    </dgm:pt>
    <dgm:pt modelId="{88AA1C5E-D2A4-4BFF-8195-3192B503E154}" type="sibTrans" cxnId="{4A9EE38B-6662-4AA9-B086-CD1F048729EE}">
      <dgm:prSet/>
      <dgm:spPr/>
      <dgm:t>
        <a:bodyPr/>
        <a:lstStyle/>
        <a:p>
          <a:endParaRPr lang="en-US"/>
        </a:p>
      </dgm:t>
    </dgm:pt>
    <dgm:pt modelId="{C5174925-90DF-4E4B-8E58-D44ABB159C10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6B9F8F-79BE-4E13-880C-FCE03352EDC9}" type="parTrans" cxnId="{D92EE490-7CB9-41C6-B4F6-555D99912B66}">
      <dgm:prSet/>
      <dgm:spPr/>
      <dgm:t>
        <a:bodyPr/>
        <a:lstStyle/>
        <a:p>
          <a:endParaRPr lang="en-US"/>
        </a:p>
      </dgm:t>
    </dgm:pt>
    <dgm:pt modelId="{ADF579A2-A625-4FB2-BE73-CF743CF35F50}" type="sibTrans" cxnId="{D92EE490-7CB9-41C6-B4F6-555D99912B66}">
      <dgm:prSet/>
      <dgm:spPr/>
      <dgm:t>
        <a:bodyPr/>
        <a:lstStyle/>
        <a:p>
          <a:endParaRPr lang="en-US"/>
        </a:p>
      </dgm:t>
    </dgm:pt>
    <dgm:pt modelId="{50942B0C-8346-41A5-950B-0AE7BF18095C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Disposal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1D9088-4CF4-405F-AD12-8B6F25BF1E25}" type="parTrans" cxnId="{D83D3C31-3D52-4BEA-8BFE-35FE1FAB88F5}">
      <dgm:prSet/>
      <dgm:spPr/>
      <dgm:t>
        <a:bodyPr/>
        <a:lstStyle/>
        <a:p>
          <a:endParaRPr lang="en-US"/>
        </a:p>
      </dgm:t>
    </dgm:pt>
    <dgm:pt modelId="{6DD742C3-4CB1-4898-9A09-21D89277918A}" type="sibTrans" cxnId="{D83D3C31-3D52-4BEA-8BFE-35FE1FAB88F5}">
      <dgm:prSet/>
      <dgm:spPr/>
      <dgm:t>
        <a:bodyPr/>
        <a:lstStyle/>
        <a:p>
          <a:endParaRPr lang="en-US"/>
        </a:p>
      </dgm:t>
    </dgm:pt>
    <dgm:pt modelId="{02EC3C35-35FC-4EE7-AF11-CC6113710C3A}" type="pres">
      <dgm:prSet presAssocID="{29602461-4056-4B1E-8C4B-F6CB2FDE84A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80878CB-45F5-47AC-AF26-31DA68F42DE1}" type="pres">
      <dgm:prSet presAssocID="{4DFB1433-99F7-46BF-A1D8-985512DDCBBA}" presName="Accent1" presStyleCnt="0"/>
      <dgm:spPr/>
    </dgm:pt>
    <dgm:pt modelId="{30375CBF-6222-41F7-B02C-E6728E508CD1}" type="pres">
      <dgm:prSet presAssocID="{4DFB1433-99F7-46BF-A1D8-985512DDCBBA}" presName="Accent" presStyleLbl="node1" presStyleIdx="0" presStyleCnt="3"/>
      <dgm:spPr>
        <a:solidFill>
          <a:schemeClr val="accent1">
            <a:lumMod val="75000"/>
          </a:schemeClr>
        </a:solidFill>
      </dgm:spPr>
    </dgm:pt>
    <dgm:pt modelId="{83176F7B-F156-43F2-BBDA-C52A65608BA5}" type="pres">
      <dgm:prSet presAssocID="{4DFB1433-99F7-46BF-A1D8-985512DDCBBA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61E38-B788-4D24-942A-92886E46F013}" type="pres">
      <dgm:prSet presAssocID="{C5174925-90DF-4E4B-8E58-D44ABB159C10}" presName="Accent2" presStyleCnt="0"/>
      <dgm:spPr/>
    </dgm:pt>
    <dgm:pt modelId="{7587D0E1-832D-44D3-B533-224EDDA6F412}" type="pres">
      <dgm:prSet presAssocID="{C5174925-90DF-4E4B-8E58-D44ABB159C10}" presName="Accent" presStyleLbl="node1" presStyleIdx="1" presStyleCnt="3"/>
      <dgm:spPr>
        <a:solidFill>
          <a:srgbClr val="FFC000"/>
        </a:solidFill>
      </dgm:spPr>
    </dgm:pt>
    <dgm:pt modelId="{675B1E90-BF03-40B4-87C8-1F6E1F416EC9}" type="pres">
      <dgm:prSet presAssocID="{C5174925-90DF-4E4B-8E58-D44ABB159C10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DC34A-DBCC-4F96-9C43-10DCDCE1FA3A}" type="pres">
      <dgm:prSet presAssocID="{50942B0C-8346-41A5-950B-0AE7BF18095C}" presName="Accent3" presStyleCnt="0"/>
      <dgm:spPr/>
    </dgm:pt>
    <dgm:pt modelId="{FB791BFA-D20F-4AE9-840D-A7F94C55DAF1}" type="pres">
      <dgm:prSet presAssocID="{50942B0C-8346-41A5-950B-0AE7BF18095C}" presName="Accent" presStyleLbl="node1" presStyleIdx="2" presStyleCnt="3"/>
      <dgm:spPr>
        <a:solidFill>
          <a:srgbClr val="C00000"/>
        </a:solidFill>
      </dgm:spPr>
    </dgm:pt>
    <dgm:pt modelId="{2CD882E2-9E1A-44AC-BE91-ABE956FB0187}" type="pres">
      <dgm:prSet presAssocID="{50942B0C-8346-41A5-950B-0AE7BF18095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F0BEFA-F7E5-4742-88A0-3D25084BC1D0}" type="presOf" srcId="{C5174925-90DF-4E4B-8E58-D44ABB159C10}" destId="{675B1E90-BF03-40B4-87C8-1F6E1F416EC9}" srcOrd="0" destOrd="0" presId="urn:microsoft.com/office/officeart/2009/layout/CircleArrowProcess"/>
    <dgm:cxn modelId="{4A9EE38B-6662-4AA9-B086-CD1F048729EE}" srcId="{29602461-4056-4B1E-8C4B-F6CB2FDE84AA}" destId="{4DFB1433-99F7-46BF-A1D8-985512DDCBBA}" srcOrd="0" destOrd="0" parTransId="{B28B0FA7-0E82-4D96-93AF-0978FA4FF2A4}" sibTransId="{88AA1C5E-D2A4-4BFF-8195-3192B503E154}"/>
    <dgm:cxn modelId="{31135392-0B93-4669-905D-506648A85AB1}" type="presOf" srcId="{50942B0C-8346-41A5-950B-0AE7BF18095C}" destId="{2CD882E2-9E1A-44AC-BE91-ABE956FB0187}" srcOrd="0" destOrd="0" presId="urn:microsoft.com/office/officeart/2009/layout/CircleArrowProcess"/>
    <dgm:cxn modelId="{C4AA5D23-FC26-4DD2-95DF-6CF41CD47054}" type="presOf" srcId="{29602461-4056-4B1E-8C4B-F6CB2FDE84AA}" destId="{02EC3C35-35FC-4EE7-AF11-CC6113710C3A}" srcOrd="0" destOrd="0" presId="urn:microsoft.com/office/officeart/2009/layout/CircleArrowProcess"/>
    <dgm:cxn modelId="{D83D3C31-3D52-4BEA-8BFE-35FE1FAB88F5}" srcId="{29602461-4056-4B1E-8C4B-F6CB2FDE84AA}" destId="{50942B0C-8346-41A5-950B-0AE7BF18095C}" srcOrd="2" destOrd="0" parTransId="{A71D9088-4CF4-405F-AD12-8B6F25BF1E25}" sibTransId="{6DD742C3-4CB1-4898-9A09-21D89277918A}"/>
    <dgm:cxn modelId="{65E4DDA9-FC32-45A3-AA60-8710634D6F2A}" type="presOf" srcId="{4DFB1433-99F7-46BF-A1D8-985512DDCBBA}" destId="{83176F7B-F156-43F2-BBDA-C52A65608BA5}" srcOrd="0" destOrd="0" presId="urn:microsoft.com/office/officeart/2009/layout/CircleArrowProcess"/>
    <dgm:cxn modelId="{D92EE490-7CB9-41C6-B4F6-555D99912B66}" srcId="{29602461-4056-4B1E-8C4B-F6CB2FDE84AA}" destId="{C5174925-90DF-4E4B-8E58-D44ABB159C10}" srcOrd="1" destOrd="0" parTransId="{F76B9F8F-79BE-4E13-880C-FCE03352EDC9}" sibTransId="{ADF579A2-A625-4FB2-BE73-CF743CF35F50}"/>
    <dgm:cxn modelId="{A922A28A-53B0-4A84-AB0E-56242E39A21E}" type="presParOf" srcId="{02EC3C35-35FC-4EE7-AF11-CC6113710C3A}" destId="{C80878CB-45F5-47AC-AF26-31DA68F42DE1}" srcOrd="0" destOrd="0" presId="urn:microsoft.com/office/officeart/2009/layout/CircleArrowProcess"/>
    <dgm:cxn modelId="{65C42C65-ADF7-4B30-9992-5556FC4EEDE0}" type="presParOf" srcId="{C80878CB-45F5-47AC-AF26-31DA68F42DE1}" destId="{30375CBF-6222-41F7-B02C-E6728E508CD1}" srcOrd="0" destOrd="0" presId="urn:microsoft.com/office/officeart/2009/layout/CircleArrowProcess"/>
    <dgm:cxn modelId="{E213A2F8-F77E-424D-B408-7F72B3DE1096}" type="presParOf" srcId="{02EC3C35-35FC-4EE7-AF11-CC6113710C3A}" destId="{83176F7B-F156-43F2-BBDA-C52A65608BA5}" srcOrd="1" destOrd="0" presId="urn:microsoft.com/office/officeart/2009/layout/CircleArrowProcess"/>
    <dgm:cxn modelId="{2AABDDC5-3B23-48EF-BA28-FFF6C54B6DAA}" type="presParOf" srcId="{02EC3C35-35FC-4EE7-AF11-CC6113710C3A}" destId="{D4361E38-B788-4D24-942A-92886E46F013}" srcOrd="2" destOrd="0" presId="urn:microsoft.com/office/officeart/2009/layout/CircleArrowProcess"/>
    <dgm:cxn modelId="{4C9591A3-E209-4C51-A43F-D9813F2E29AF}" type="presParOf" srcId="{D4361E38-B788-4D24-942A-92886E46F013}" destId="{7587D0E1-832D-44D3-B533-224EDDA6F412}" srcOrd="0" destOrd="0" presId="urn:microsoft.com/office/officeart/2009/layout/CircleArrowProcess"/>
    <dgm:cxn modelId="{A1E23A42-0B3B-4558-A6E4-7C7D13DD6EE7}" type="presParOf" srcId="{02EC3C35-35FC-4EE7-AF11-CC6113710C3A}" destId="{675B1E90-BF03-40B4-87C8-1F6E1F416EC9}" srcOrd="3" destOrd="0" presId="urn:microsoft.com/office/officeart/2009/layout/CircleArrowProcess"/>
    <dgm:cxn modelId="{726D022D-93E6-4A88-AD57-9AE2F62D1A48}" type="presParOf" srcId="{02EC3C35-35FC-4EE7-AF11-CC6113710C3A}" destId="{B9ADC34A-DBCC-4F96-9C43-10DCDCE1FA3A}" srcOrd="4" destOrd="0" presId="urn:microsoft.com/office/officeart/2009/layout/CircleArrowProcess"/>
    <dgm:cxn modelId="{E42751F9-32F5-45B1-A868-B1EE80F32246}" type="presParOf" srcId="{B9ADC34A-DBCC-4F96-9C43-10DCDCE1FA3A}" destId="{FB791BFA-D20F-4AE9-840D-A7F94C55DAF1}" srcOrd="0" destOrd="0" presId="urn:microsoft.com/office/officeart/2009/layout/CircleArrowProcess"/>
    <dgm:cxn modelId="{7E2C6F5E-941F-448E-A536-EE558089D137}" type="presParOf" srcId="{02EC3C35-35FC-4EE7-AF11-CC6113710C3A}" destId="{2CD882E2-9E1A-44AC-BE91-ABE956FB018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75CBF-6222-41F7-B02C-E6728E508CD1}">
      <dsp:nvSpPr>
        <dsp:cNvPr id="0" name=""/>
        <dsp:cNvSpPr/>
      </dsp:nvSpPr>
      <dsp:spPr>
        <a:xfrm>
          <a:off x="2681178" y="0"/>
          <a:ext cx="2155006" cy="215533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76F7B-F156-43F2-BBDA-C52A65608BA5}">
      <dsp:nvSpPr>
        <dsp:cNvPr id="0" name=""/>
        <dsp:cNvSpPr/>
      </dsp:nvSpPr>
      <dsp:spPr>
        <a:xfrm>
          <a:off x="3157505" y="778141"/>
          <a:ext cx="1197495" cy="598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7505" y="778141"/>
        <a:ext cx="1197495" cy="598604"/>
      </dsp:txXfrm>
    </dsp:sp>
    <dsp:sp modelId="{7587D0E1-832D-44D3-B533-224EDDA6F412}">
      <dsp:nvSpPr>
        <dsp:cNvPr id="0" name=""/>
        <dsp:cNvSpPr/>
      </dsp:nvSpPr>
      <dsp:spPr>
        <a:xfrm>
          <a:off x="2082632" y="1238399"/>
          <a:ext cx="2155006" cy="215533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B1E90-BF03-40B4-87C8-1F6E1F416EC9}">
      <dsp:nvSpPr>
        <dsp:cNvPr id="0" name=""/>
        <dsp:cNvSpPr/>
      </dsp:nvSpPr>
      <dsp:spPr>
        <a:xfrm>
          <a:off x="2561388" y="2023703"/>
          <a:ext cx="1197495" cy="598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1388" y="2023703"/>
        <a:ext cx="1197495" cy="598604"/>
      </dsp:txXfrm>
    </dsp:sp>
    <dsp:sp modelId="{FB791BFA-D20F-4AE9-840D-A7F94C55DAF1}">
      <dsp:nvSpPr>
        <dsp:cNvPr id="0" name=""/>
        <dsp:cNvSpPr/>
      </dsp:nvSpPr>
      <dsp:spPr>
        <a:xfrm>
          <a:off x="2834557" y="2624994"/>
          <a:ext cx="1851484" cy="185222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882E2-9E1A-44AC-BE91-ABE956FB0187}">
      <dsp:nvSpPr>
        <dsp:cNvPr id="0" name=""/>
        <dsp:cNvSpPr/>
      </dsp:nvSpPr>
      <dsp:spPr>
        <a:xfrm>
          <a:off x="3160338" y="3271057"/>
          <a:ext cx="1197495" cy="598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Disposal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60338" y="3271057"/>
        <a:ext cx="1197495" cy="598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0.54779</cdr:x>
      <cdr:y>0.39585</cdr:y>
    </cdr:from>
    <cdr:to>
      <cdr:x>0.58492</cdr:x>
      <cdr:y>0.42787</cdr:y>
    </cdr:to>
    <cdr:cxnSp macro="">
      <cdr:nvCxnSpPr>
        <cdr:cNvPr id="7" name="Curved Connector 6"/>
        <cdr:cNvCxnSpPr/>
      </cdr:nvCxnSpPr>
      <cdr:spPr>
        <a:xfrm xmlns:a="http://schemas.openxmlformats.org/drawingml/2006/main">
          <a:off x="5509899" y="1592396"/>
          <a:ext cx="373487" cy="128789"/>
        </a:xfrm>
        <a:prstGeom xmlns:a="http://schemas.openxmlformats.org/drawingml/2006/main" prst="curvedConnector3">
          <a:avLst/>
        </a:prstGeom>
        <a:ln xmlns:a="http://schemas.openxmlformats.org/drawingml/2006/main">
          <a:solidFill>
            <a:srgbClr val="C00000"/>
          </a:solidFill>
          <a:tailEnd type="triangle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0.70905</cdr:x>
      <cdr:y>0.68025</cdr:y>
    </cdr:from>
    <cdr:to>
      <cdr:x>0.74618</cdr:x>
      <cdr:y>0.71227</cdr:y>
    </cdr:to>
    <cdr:cxnSp macro="">
      <cdr:nvCxnSpPr>
        <cdr:cNvPr id="8" name="Curved Connector 7"/>
        <cdr:cNvCxnSpPr/>
      </cdr:nvCxnSpPr>
      <cdr:spPr>
        <a:xfrm xmlns:a="http://schemas.openxmlformats.org/drawingml/2006/main">
          <a:off x="7131922" y="2736469"/>
          <a:ext cx="373487" cy="128789"/>
        </a:xfrm>
        <a:prstGeom xmlns:a="http://schemas.openxmlformats.org/drawingml/2006/main" prst="curvedConnector3">
          <a:avLst/>
        </a:prstGeom>
        <a:ln xmlns:a="http://schemas.openxmlformats.org/drawingml/2006/main">
          <a:solidFill>
            <a:srgbClr val="C00000"/>
          </a:solidFill>
          <a:tailEnd type="triangle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0.86405</cdr:x>
      <cdr:y>0.22297</cdr:y>
    </cdr:from>
    <cdr:to>
      <cdr:x>0.90104</cdr:x>
      <cdr:y>0.23188</cdr:y>
    </cdr:to>
    <cdr:cxnSp macro="">
      <cdr:nvCxnSpPr>
        <cdr:cNvPr id="11" name="Curved Connector 10"/>
        <cdr:cNvCxnSpPr/>
      </cdr:nvCxnSpPr>
      <cdr:spPr>
        <a:xfrm xmlns:a="http://schemas.openxmlformats.org/drawingml/2006/main">
          <a:off x="8690981" y="896937"/>
          <a:ext cx="372056" cy="35846"/>
        </a:xfrm>
        <a:prstGeom xmlns:a="http://schemas.openxmlformats.org/drawingml/2006/main" prst="curvedConnector3">
          <a:avLst/>
        </a:prstGeom>
        <a:ln xmlns:a="http://schemas.openxmlformats.org/drawingml/2006/main">
          <a:solidFill>
            <a:srgbClr val="C00000"/>
          </a:solidFill>
          <a:tailEnd type="triangle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0.38646</cdr:x>
      <cdr:y>0.42471</cdr:y>
    </cdr:from>
    <cdr:to>
      <cdr:x>0.42601</cdr:x>
      <cdr:y>0.42787</cdr:y>
    </cdr:to>
    <cdr:cxnSp macro="">
      <cdr:nvCxnSpPr>
        <cdr:cNvPr id="13" name="Curved Connector 12"/>
        <cdr:cNvCxnSpPr/>
      </cdr:nvCxnSpPr>
      <cdr:spPr>
        <a:xfrm xmlns:a="http://schemas.openxmlformats.org/drawingml/2006/main">
          <a:off x="3887161" y="1708485"/>
          <a:ext cx="397814" cy="12700"/>
        </a:xfrm>
        <a:prstGeom xmlns:a="http://schemas.openxmlformats.org/drawingml/2006/main" prst="curvedConnector3">
          <a:avLst/>
        </a:prstGeom>
        <a:ln xmlns:a="http://schemas.openxmlformats.org/drawingml/2006/main">
          <a:solidFill>
            <a:srgbClr val="C00000"/>
          </a:solidFill>
          <a:tailEnd type="triangle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571" y="1647594"/>
            <a:ext cx="9968248" cy="1675155"/>
          </a:xfrm>
        </p:spPr>
        <p:txBody>
          <a:bodyPr>
            <a:normAutofit fontScale="90000"/>
          </a:bodyPr>
          <a:lstStyle/>
          <a:p>
            <a:r>
              <a:rPr lang="en-US" sz="3200" b="1" i="1" dirty="0" smtClean="0">
                <a:solidFill>
                  <a:schemeClr val="tx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/>
            </a:r>
            <a:br>
              <a:rPr lang="en-US" sz="3200" b="1" i="1" dirty="0" smtClean="0">
                <a:solidFill>
                  <a:schemeClr val="tx1"/>
                </a:solidFill>
                <a:latin typeface="Algerian" panose="04020705040A02060702" pitchFamily="82" charset="0"/>
                <a:cs typeface="Arial" panose="020B0604020202020204" pitchFamily="34" charset="0"/>
              </a:rPr>
            </a:br>
            <a:r>
              <a:rPr lang="en-US" sz="5300" b="1" i="1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PRACTICING SUSTAINABILITY IN ORGANIZATIONS</a:t>
            </a:r>
            <a:endParaRPr lang="en-US" sz="5300" b="1" i="1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58457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NAGASUSHMA DEVARAPALLI(SUSHMA)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silvia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figueira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51" y="2576248"/>
            <a:ext cx="17145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216" y="5577155"/>
            <a:ext cx="4082603" cy="6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process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79" y="2118704"/>
            <a:ext cx="5735003" cy="314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07" y="5331096"/>
            <a:ext cx="584835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empathize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0614" y="1944710"/>
            <a:ext cx="741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</a:rPr>
              <a:t>Expensive Ink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</a:rPr>
              <a:t>Harmful Effects on environment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893" y="3177594"/>
            <a:ext cx="3904728" cy="26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define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2890" y="2459865"/>
            <a:ext cx="9442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Problem Statement 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“Reduce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ink consumption at Santa Clara University by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10% in 2014 to reduce the detrimental effects 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environment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contribute 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ideate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8039" y="2112135"/>
            <a:ext cx="8512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Apply the study to Frugal Innovation Lab brochure</a:t>
            </a:r>
          </a:p>
          <a:p>
            <a:pPr marL="342900" indent="-342900">
              <a:buAutoNum type="arabicPeriod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the savings </a:t>
            </a:r>
          </a:p>
          <a:p>
            <a:pPr marL="342900" indent="-342900">
              <a:buAutoNum type="arabicPeriod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Extend the study to University wide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rinting policy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201" y="3384193"/>
            <a:ext cx="22955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prototype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491" y="2524259"/>
            <a:ext cx="9259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Sample – Frugal Innovation Lab brochure – 6 pages</a:t>
            </a:r>
          </a:p>
          <a:p>
            <a:pPr marL="342900" indent="-342900">
              <a:buAutoNum type="arabicPeriod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– Adobe Acrobat Pro XI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			  APV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Soft AP Fill Ink Coverage V 5.8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	  GPL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Ghostscript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9.10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Test fonts – Garamond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  Times New Roman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  Century Gothic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081" y="3104412"/>
            <a:ext cx="5043756" cy="29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test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0766" y="1957589"/>
            <a:ext cx="871899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Printers: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Ink Jet – Monochrome and Color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Laser – Monochrome and Color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</a:t>
            </a:r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Cartridges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Ink Cartridges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Laser Cartridges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Models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RGB( Red Green Blue)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CMYK(Cyan Magenta Yellow Black)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 </a:t>
            </a:r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Expressed as %, it is the amount of ink added in the printing process</a:t>
            </a: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test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005" y="2168815"/>
            <a:ext cx="91249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test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89812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Curved Connector 10"/>
          <p:cNvCxnSpPr/>
          <p:nvPr/>
        </p:nvCxnSpPr>
        <p:spPr>
          <a:xfrm>
            <a:off x="1841679" y="3567448"/>
            <a:ext cx="334851" cy="206062"/>
          </a:xfrm>
          <a:prstGeom prst="curved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3436513" y="4750158"/>
            <a:ext cx="336997" cy="118056"/>
          </a:xfrm>
          <a:prstGeom prst="curved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2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test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2000250"/>
            <a:ext cx="9344025" cy="35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impact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6676" y="2266682"/>
            <a:ext cx="9942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 to Garamond font has brought in 12% savings to the ink consumption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savings do not include indirect savings with printing and recycling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brochure used as prototype had more pictures than text and hence savings were marginal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Savings would be high in text intensive documents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AGENDA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463" y="2360889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  <a:cs typeface="Aharoni" panose="02010803020104030203" pitchFamily="2" charset="-79"/>
              </a:rPr>
              <a:t>Background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  <a:cs typeface="Aharoni" panose="02010803020104030203" pitchFamily="2" charset="-79"/>
              </a:rPr>
              <a:t>Motivation</a:t>
            </a:r>
            <a:endParaRPr lang="en-US" dirty="0">
              <a:latin typeface="Copperplate Gothic Bold" panose="020E0705020206020404" pitchFamily="34" charset="0"/>
              <a:cs typeface="Aharoni" panose="02010803020104030203" pitchFamily="2" charset="-79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  <a:cs typeface="Aharoni" panose="02010803020104030203" pitchFamily="2" charset="-79"/>
              </a:rPr>
              <a:t>Problem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  <a:cs typeface="Aharoni" panose="02010803020104030203" pitchFamily="2" charset="-79"/>
              </a:rPr>
              <a:t>Process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  <a:cs typeface="Aharoni" panose="02010803020104030203" pitchFamily="2" charset="-79"/>
              </a:rPr>
              <a:t>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Copperplate Gothic Bold" panose="020E0705020206020404" pitchFamily="34" charset="0"/>
                <a:cs typeface="Aharoni" panose="02010803020104030203" pitchFamily="2" charset="-79"/>
              </a:rPr>
              <a:t>V</a:t>
            </a:r>
            <a:r>
              <a:rPr lang="en-US" dirty="0" smtClean="0">
                <a:latin typeface="Copperplate Gothic Bold" panose="020E0705020206020404" pitchFamily="34" charset="0"/>
                <a:cs typeface="Aharoni" panose="02010803020104030203" pitchFamily="2" charset="-79"/>
              </a:rPr>
              <a:t>isual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Copperplate Gothic Bold" panose="020E0705020206020404" pitchFamily="34" charset="0"/>
                <a:cs typeface="Aharoni" panose="02010803020104030203" pitchFamily="2" charset="-79"/>
              </a:rPr>
              <a:t>Conclusion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483" y="2033575"/>
            <a:ext cx="3189033" cy="39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future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2434" y="2189408"/>
            <a:ext cx="10019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Results shared with University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 is to apply to Undergraduate and Graduate bulletins at Santa Clara University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Make a larger impact through Organizations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313" y="3666736"/>
            <a:ext cx="2190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2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visual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4" name="powtoon-e2EieW5iJ0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6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conclusion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802" y="2561621"/>
            <a:ext cx="87058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622" y="1454910"/>
            <a:ext cx="5545375" cy="36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background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440" y="2424582"/>
            <a:ext cx="4571409" cy="28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motivation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638" y="2336710"/>
            <a:ext cx="6324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problem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74" y="2321020"/>
            <a:ext cx="3458372" cy="33714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7280" y="2298599"/>
            <a:ext cx="92301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when we hit the Print Button?</a:t>
            </a:r>
          </a:p>
          <a:p>
            <a:endParaRPr lang="en-US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:                        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Ink/Toner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Printed Paper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problem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987" y="1848320"/>
            <a:ext cx="4610641" cy="3792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082" y="5640946"/>
            <a:ext cx="4715545" cy="6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problem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72166321"/>
              </p:ext>
            </p:extLst>
          </p:nvPr>
        </p:nvGraphicFramePr>
        <p:xfrm>
          <a:off x="2147909" y="1737360"/>
          <a:ext cx="6918817" cy="4477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ular Callout 5"/>
          <p:cNvSpPr/>
          <p:nvPr/>
        </p:nvSpPr>
        <p:spPr>
          <a:xfrm>
            <a:off x="7160653" y="1896362"/>
            <a:ext cx="3889419" cy="1040021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79595" y="2123984"/>
            <a:ext cx="399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laser cartridge – 1 gallon of fossil fuel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ink cartridge – 2 ½ ounces of oil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1097280" y="3249353"/>
            <a:ext cx="2706711" cy="926258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2435" y="3543205"/>
            <a:ext cx="3477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Indoor pollution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160653" y="4804841"/>
            <a:ext cx="3889419" cy="1040021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79595" y="4945487"/>
            <a:ext cx="3490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40% plastic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40% metal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20% rubber+ paper+ foam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problem</a:t>
            </a:r>
            <a:endParaRPr lang="en-US" sz="4000" dirty="0">
              <a:solidFill>
                <a:srgbClr val="002060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49" y="2500143"/>
            <a:ext cx="4539856" cy="106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52" y="4332377"/>
            <a:ext cx="3943350" cy="1095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270" y="4229916"/>
            <a:ext cx="2943225" cy="1104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516581" y="4344686"/>
            <a:ext cx="1531339" cy="10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Why organizations?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31041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Printing is a frequent activity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Regardless of the size and type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Helps in achieving monetary and non monetary benefits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Triple Bottom line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445" y="2416349"/>
            <a:ext cx="4198513" cy="34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3022</TotalTime>
  <Words>315</Words>
  <Application>Microsoft Office PowerPoint</Application>
  <PresentationFormat>Widescreen</PresentationFormat>
  <Paragraphs>104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Aharoni</vt:lpstr>
      <vt:lpstr>Algerian</vt:lpstr>
      <vt:lpstr>Arial</vt:lpstr>
      <vt:lpstr>Calibri</vt:lpstr>
      <vt:lpstr>Calibri Light</vt:lpstr>
      <vt:lpstr>Copperplate Gothic Bold</vt:lpstr>
      <vt:lpstr>Wingdings</vt:lpstr>
      <vt:lpstr>Retrospect</vt:lpstr>
      <vt:lpstr> PRACTICING SUSTAINABILITY IN ORGANIZATIONS</vt:lpstr>
      <vt:lpstr>AGENDA</vt:lpstr>
      <vt:lpstr>background</vt:lpstr>
      <vt:lpstr>motivation</vt:lpstr>
      <vt:lpstr>problem</vt:lpstr>
      <vt:lpstr>problem</vt:lpstr>
      <vt:lpstr>problem</vt:lpstr>
      <vt:lpstr>problem</vt:lpstr>
      <vt:lpstr>Why organizations?</vt:lpstr>
      <vt:lpstr>process</vt:lpstr>
      <vt:lpstr>empathize</vt:lpstr>
      <vt:lpstr>define</vt:lpstr>
      <vt:lpstr>ideate</vt:lpstr>
      <vt:lpstr>prototype</vt:lpstr>
      <vt:lpstr>test</vt:lpstr>
      <vt:lpstr>test</vt:lpstr>
      <vt:lpstr>test</vt:lpstr>
      <vt:lpstr>test</vt:lpstr>
      <vt:lpstr>impact</vt:lpstr>
      <vt:lpstr>future</vt:lpstr>
      <vt:lpstr>visual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PRACTICING SUSTAINABILITY IN ORGANIZATIONS</dc:title>
  <dc:creator>User1</dc:creator>
  <cp:lastModifiedBy>User1</cp:lastModifiedBy>
  <cp:revision>45</cp:revision>
  <dcterms:created xsi:type="dcterms:W3CDTF">2014-10-28T19:59:27Z</dcterms:created>
  <dcterms:modified xsi:type="dcterms:W3CDTF">2014-11-03T03:25:14Z</dcterms:modified>
</cp:coreProperties>
</file>