
<file path=[Content_Types].xml><?xml version="1.0" encoding="utf-8"?>
<Types xmlns="http://schemas.openxmlformats.org/package/2006/content-types">
  <Default Extension="bin" ContentType="application/vnd.openxmlformats-officedocument.presentationml.printerSettings"/>
  <Override PartName="/ppt/notesSlides/notesSlide24.xml" ContentType="application/vnd.openxmlformats-officedocument.presentationml.notesSlide+xml"/>
  <Override PartName="/ppt/slides/slide14.xml" ContentType="application/vnd.openxmlformats-officedocument.presentationml.slide+xml"/>
  <Default Extension="rels" ContentType="application/vnd.openxmlformats-package.relationships+xml"/>
  <Override PartName="/ppt/notesSlides/notesSlide16.xml" ContentType="application/vnd.openxmlformats-officedocument.presentationml.notesSlide+xml"/>
  <Override PartName="/ppt/diagrams/colors1.xml" ContentType="application/vnd.openxmlformats-officedocument.drawingml.diagramColors+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charts/chart5.xml" ContentType="application/vnd.openxmlformats-officedocument.drawingml.chart+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tags/tag4.xml" ContentType="application/vnd.openxmlformats-officedocument.presentationml.tags+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charts/chart4.xml" ContentType="application/vnd.openxmlformats-officedocument.drawingml.chart+xml"/>
  <Override PartName="/ppt/slides/slide20.xml" ContentType="application/vnd.openxmlformats-officedocument.presentationml.slide+xml"/>
  <Override PartName="/ppt/notesSlides/notesSlide22.xml" ContentType="application/vnd.openxmlformats-officedocument.presentationml.notesSlide+xml"/>
  <Override PartName="/ppt/tags/tag3.xml" ContentType="application/vnd.openxmlformats-officedocument.presentationml.tags+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charts/chart3.xml" ContentType="application/vnd.openxmlformats-officedocument.drawingml.chart+xml"/>
  <Override PartName="/ppt/tags/tag9.xml" ContentType="application/vnd.openxmlformats-officedocument.presentationml.tags+xml"/>
  <Override PartName="/ppt/notesSlides/notesSlide21.xml" ContentType="application/vnd.openxmlformats-officedocument.presentationml.notesSlide+xml"/>
  <Override PartName="/ppt/tags/tag2.xml" ContentType="application/vnd.openxmlformats-officedocument.presentationml.tags+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charts/chart2.xml" ContentType="application/vnd.openxmlformats-officedocument.drawingml.chart+xml"/>
  <Override PartName="/ppt/slides/slide9.xml" ContentType="application/vnd.openxmlformats-officedocument.presentationml.slide+xml"/>
  <Override PartName="/ppt/tags/tag8.xml" ContentType="application/vnd.openxmlformats-officedocument.presentationml.tags+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tags/tag1.xml" ContentType="application/vnd.openxmlformats-officedocument.presentationml.tags+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Default Extension="wmf" ContentType="image/x-wmf"/>
  <Override PartName="/docProps/app.xml" ContentType="application/vnd.openxmlformats-officedocument.extended-properties+xml"/>
  <Override PartName="/ppt/notesSlides/notesSlide4.xml" ContentType="application/vnd.openxmlformats-officedocument.presentationml.notesSlide+xml"/>
  <Override PartName="/ppt/diagrams/quickStyle1.xml" ContentType="application/vnd.openxmlformats-officedocument.drawingml.diagramStyle+xml"/>
  <Override PartName="/ppt/theme/theme3.xml" ContentType="application/vnd.openxmlformats-officedocument.theme+xml"/>
  <Override PartName="/ppt/slides/slide24.xml" ContentType="application/vnd.openxmlformats-officedocument.presentationml.slide+xml"/>
  <Override PartName="/ppt/charts/chart1.xml" ContentType="application/vnd.openxmlformats-officedocument.drawingml.chart+xml"/>
  <Override PartName="/ppt/notesSlides/notesSlide10.xml" ContentType="application/vnd.openxmlformats-officedocument.presentationml.notesSlide+xml"/>
  <Override PartName="/ppt/tags/tag7.xml" ContentType="application/vnd.openxmlformats-officedocument.presentationml.tags+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tags/tag6.xml" ContentType="application/vnd.openxmlformats-officedocument.presentationml.tags+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charts/chart6.xml" ContentType="application/vnd.openxmlformats-officedocument.drawingml.chart+xml"/>
  <Override PartName="/ppt/theme/theme1.xml" ContentType="application/vnd.openxmlformats-officedocument.theme+xml"/>
  <Override PartName="/ppt/tags/tag10.xml" ContentType="application/vnd.openxmlformats-officedocument.presentationml.tags+xml"/>
  <Override PartName="/ppt/slides/slide22.xml" ContentType="application/vnd.openxmlformats-officedocument.presentationml.slide+xml"/>
  <Default Extension="gif" ContentType="image/gif"/>
  <Override PartName="/ppt/presentation.xml" ContentType="application/vnd.openxmlformats-officedocument.presentationml.presentation.main+xml"/>
  <Override PartName="/ppt/tags/tag5.xml" ContentType="application/vnd.openxmlformats-officedocument.presentationml.tags+xml"/>
  <Override PartName="/ppt/slides/slide6.xml" ContentType="application/vnd.openxmlformats-officedocument.presentationml.slide+xml"/>
  <Override PartName="/ppt/slideLayouts/slideLayout6.xml" ContentType="application/vnd.openxmlformats-officedocument.presentationml.slideLayout+xml"/>
  <Override PartName="/ppt/diagrams/drawing1.xml" ContentType="application/vnd.ms-office.drawingml.diagramDrawing+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72"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5" r:id="rId10"/>
    <p:sldId id="266" r:id="rId11"/>
    <p:sldId id="270" r:id="rId12"/>
    <p:sldId id="264" r:id="rId13"/>
    <p:sldId id="267" r:id="rId14"/>
    <p:sldId id="287" r:id="rId15"/>
    <p:sldId id="276" r:id="rId16"/>
    <p:sldId id="275" r:id="rId17"/>
    <p:sldId id="278" r:id="rId18"/>
    <p:sldId id="277" r:id="rId19"/>
    <p:sldId id="279" r:id="rId20"/>
    <p:sldId id="280" r:id="rId21"/>
    <p:sldId id="281" r:id="rId22"/>
    <p:sldId id="282" r:id="rId23"/>
    <p:sldId id="283" r:id="rId24"/>
    <p:sldId id="284" r:id="rId25"/>
    <p:sldId id="285" r:id="rId26"/>
    <p:sldId id="288" r:id="rId27"/>
    <p:sldId id="286" r:id="rId2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FF0066"/>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885" autoAdjust="0"/>
    <p:restoredTop sz="72643" autoAdjust="0"/>
  </p:normalViewPr>
  <p:slideViewPr>
    <p:cSldViewPr>
      <p:cViewPr varScale="1">
        <p:scale>
          <a:sx n="74" d="100"/>
          <a:sy n="74" d="100"/>
        </p:scale>
        <p:origin x="-1400"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aho\Dropbox\&#23398;&#22806;&#30330;&#34920;\2014&#24180;&#24230;\GPCDP\DC.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aho\Dropbox\&#23455;&#39443;&#12487;&#12540;&#12479;\tpch&#23455;&#34892;&#26178;&#28040;&#36027;&#38651;&#2114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aho\Dropbox\&#23455;&#39443;&#12487;&#12540;&#12479;\tpch&#23455;&#34892;&#26178;&#28040;&#36027;&#38651;&#2114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aho\Dropbox\&#23455;&#39443;&#12487;&#12540;&#12479;\tpch&#12501;&#12449;&#12452;&#12523;&#37197;&#3262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naho\Dropbox\&#23455;&#39443;&#12487;&#12540;&#12479;\tpch&#23455;&#34892;&#26178;&#28040;&#36027;&#38651;&#2114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naho\Dropbox\&#23455;&#39443;&#12487;&#12540;&#12479;\tpch&#23455;&#34892;&#26178;&#28040;&#36027;&#38651;&#2114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style val="10"/>
  <c:chart>
    <c:title>
      <c:tx>
        <c:rich>
          <a:bodyPr/>
          <a:lstStyle/>
          <a:p>
            <a:pPr>
              <a:defRPr sz="2700"/>
            </a:pPr>
            <a:r>
              <a:rPr lang="en-US" altLang="ja-JP" sz="2700" dirty="0"/>
              <a:t>Typical</a:t>
            </a:r>
            <a:r>
              <a:rPr lang="en-US" altLang="ja-JP" sz="2700" baseline="0" dirty="0"/>
              <a:t> Data Center </a:t>
            </a:r>
            <a:r>
              <a:rPr lang="en-US" altLang="ja-JP" sz="2700" baseline="0" dirty="0" smtClean="0"/>
              <a:t>Energy Consumption Rate</a:t>
            </a:r>
            <a:endParaRPr lang="ja-JP" altLang="en-US" sz="2700" dirty="0"/>
          </a:p>
        </c:rich>
      </c:tx>
      <c:layout>
        <c:manualLayout>
          <c:xMode val="edge"/>
          <c:yMode val="edge"/>
          <c:x val="0.120911541642572"/>
          <c:y val="0.020749328505983"/>
        </c:manualLayout>
      </c:layout>
    </c:title>
    <c:plotArea>
      <c:layout>
        <c:manualLayout>
          <c:layoutTarget val="inner"/>
          <c:xMode val="edge"/>
          <c:yMode val="edge"/>
          <c:x val="0.0773568795516949"/>
          <c:y val="0.309732780958327"/>
          <c:w val="0.482846484222125"/>
          <c:h val="0.688344422438182"/>
        </c:manualLayout>
      </c:layout>
      <c:pieChart>
        <c:varyColors val="1"/>
        <c:ser>
          <c:idx val="0"/>
          <c:order val="0"/>
          <c:dPt>
            <c:idx val="2"/>
            <c:explosion val="30"/>
          </c:dPt>
          <c:dLbls>
            <c:dLbl>
              <c:idx val="1"/>
              <c:layout/>
              <c:tx>
                <c:rich>
                  <a:bodyPr/>
                  <a:lstStyle/>
                  <a:p>
                    <a:r>
                      <a:rPr lang="en-US" altLang="ja-JP" smtClean="0"/>
                      <a:t>14%</a:t>
                    </a:r>
                    <a:endParaRPr lang="en-US" altLang="ja-JP"/>
                  </a:p>
                </c:rich>
              </c:tx>
              <c:showPercent val="1"/>
            </c:dLbl>
            <c:dLbl>
              <c:idx val="2"/>
              <c:layout/>
              <c:tx>
                <c:rich>
                  <a:bodyPr/>
                  <a:lstStyle/>
                  <a:p>
                    <a:r>
                      <a:rPr lang="en-US" altLang="ja-JP" smtClean="0"/>
                      <a:t>13%</a:t>
                    </a:r>
                    <a:endParaRPr lang="en-US" altLang="ja-JP"/>
                  </a:p>
                </c:rich>
              </c:tx>
              <c:showPercent val="1"/>
            </c:dLbl>
            <c:txPr>
              <a:bodyPr/>
              <a:lstStyle/>
              <a:p>
                <a:pPr>
                  <a:defRPr sz="2400"/>
                </a:pPr>
                <a:endParaRPr lang="ja-JP"/>
              </a:p>
            </c:txPr>
            <c:showPercent val="1"/>
            <c:showLeaderLines val="1"/>
          </c:dLbls>
          <c:cat>
            <c:strRef>
              <c:f>Sheet1!$A$1:$A$5</c:f>
              <c:strCache>
                <c:ptCount val="5"/>
                <c:pt idx="0">
                  <c:v>Cooling</c:v>
                </c:pt>
                <c:pt idx="1">
                  <c:v>Servers</c:v>
                </c:pt>
                <c:pt idx="2">
                  <c:v>Storages</c:v>
                </c:pt>
                <c:pt idx="3">
                  <c:v>Network Hardware</c:v>
                </c:pt>
                <c:pt idx="4">
                  <c:v>Power Conversion</c:v>
                </c:pt>
              </c:strCache>
            </c:strRef>
          </c:cat>
          <c:val>
            <c:numRef>
              <c:f>Sheet1!$B$1:$B$5</c:f>
              <c:numCache>
                <c:formatCode>General</c:formatCode>
                <c:ptCount val="5"/>
                <c:pt idx="0">
                  <c:v>0.66</c:v>
                </c:pt>
                <c:pt idx="1">
                  <c:v>0.15</c:v>
                </c:pt>
                <c:pt idx="2">
                  <c:v>0.13</c:v>
                </c:pt>
                <c:pt idx="3">
                  <c:v>0.05</c:v>
                </c:pt>
                <c:pt idx="4">
                  <c:v>0.05</c:v>
                </c:pt>
              </c:numCache>
            </c:numRef>
          </c:val>
        </c:ser>
        <c:dLbls>
          <c:showPercent val="1"/>
        </c:dLbls>
        <c:firstSliceAng val="0"/>
      </c:pieChart>
    </c:plotArea>
    <c:legend>
      <c:legendPos val="r"/>
      <c:layout>
        <c:manualLayout>
          <c:xMode val="edge"/>
          <c:yMode val="edge"/>
          <c:x val="0.575999732934246"/>
          <c:y val="0.18225939523947"/>
          <c:w val="0.408001516731921"/>
          <c:h val="0.81774060476053"/>
        </c:manualLayout>
      </c:layout>
      <c:txPr>
        <a:bodyPr/>
        <a:lstStyle/>
        <a:p>
          <a:pPr>
            <a:defRPr sz="2000"/>
          </a:pPr>
          <a:endParaRPr lang="ja-JP"/>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style val="2"/>
  <c:chart>
    <c:plotArea>
      <c:layout>
        <c:manualLayout>
          <c:layoutTarget val="inner"/>
          <c:xMode val="edge"/>
          <c:yMode val="edge"/>
          <c:x val="0.185446072713133"/>
          <c:y val="0.17453676644624"/>
          <c:w val="0.747012977544475"/>
          <c:h val="0.625152048632773"/>
        </c:manualLayout>
      </c:layout>
      <c:barChart>
        <c:barDir val="col"/>
        <c:grouping val="clustered"/>
        <c:ser>
          <c:idx val="0"/>
          <c:order val="0"/>
          <c:tx>
            <c:v>Without Standby state</c:v>
          </c:tx>
          <c:dLbls>
            <c:numFmt formatCode="#,##0_);\(#,##0\)" sourceLinked="0"/>
            <c:txPr>
              <a:bodyPr/>
              <a:lstStyle/>
              <a:p>
                <a:pPr>
                  <a:defRPr sz="2000"/>
                </a:pPr>
                <a:endParaRPr lang="ja-JP"/>
              </a:p>
            </c:txPr>
            <c:showVal val="1"/>
          </c:dLbls>
          <c:cat>
            <c:strLit>
              <c:ptCount val="2"/>
              <c:pt idx="0">
                <c:v>(1)</c:v>
              </c:pt>
              <c:pt idx="1">
                <c:v>(2)</c:v>
              </c:pt>
            </c:strLit>
          </c:cat>
          <c:val>
            <c:numRef>
              <c:f>('消費電力【3台、LINEITEM分割】'!$F$24,'消費電力【3台、LINEITEM分割】'!$F$11)</c:f>
              <c:numCache>
                <c:formatCode>General</c:formatCode>
                <c:ptCount val="2"/>
                <c:pt idx="0">
                  <c:v>98879.73</c:v>
                </c:pt>
                <c:pt idx="1">
                  <c:v>98789.02</c:v>
                </c:pt>
              </c:numCache>
            </c:numRef>
          </c:val>
        </c:ser>
        <c:ser>
          <c:idx val="1"/>
          <c:order val="1"/>
          <c:tx>
            <c:v>With Standby state</c:v>
          </c:tx>
          <c:dLbls>
            <c:numFmt formatCode="#,##0_);\(#,##0\)" sourceLinked="0"/>
            <c:txPr>
              <a:bodyPr/>
              <a:lstStyle/>
              <a:p>
                <a:pPr>
                  <a:defRPr sz="2000"/>
                </a:pPr>
                <a:endParaRPr lang="ja-JP"/>
              </a:p>
            </c:txPr>
            <c:showVal val="1"/>
          </c:dLbls>
          <c:cat>
            <c:strLit>
              <c:ptCount val="2"/>
              <c:pt idx="0">
                <c:v>(1)</c:v>
              </c:pt>
              <c:pt idx="1">
                <c:v>(2)</c:v>
              </c:pt>
            </c:strLit>
          </c:cat>
          <c:val>
            <c:numRef>
              <c:f>('消費電力【3台、LINEITEM分割】'!$R$30,'消費電力【3台、LINEITEM分割】'!$R$18)</c:f>
              <c:numCache>
                <c:formatCode>General</c:formatCode>
                <c:ptCount val="2"/>
                <c:pt idx="0">
                  <c:v>84244.06666666642</c:v>
                </c:pt>
                <c:pt idx="1">
                  <c:v>65971.96666666637</c:v>
                </c:pt>
              </c:numCache>
            </c:numRef>
          </c:val>
        </c:ser>
        <c:axId val="366621000"/>
        <c:axId val="286635048"/>
      </c:barChart>
      <c:catAx>
        <c:axId val="366621000"/>
        <c:scaling>
          <c:orientation val="minMax"/>
        </c:scaling>
        <c:axPos val="b"/>
        <c:tickLblPos val="nextTo"/>
        <c:txPr>
          <a:bodyPr/>
          <a:lstStyle/>
          <a:p>
            <a:pPr>
              <a:defRPr sz="1800"/>
            </a:pPr>
            <a:endParaRPr lang="ja-JP"/>
          </a:p>
        </c:txPr>
        <c:crossAx val="286635048"/>
        <c:crosses val="autoZero"/>
        <c:auto val="1"/>
        <c:lblAlgn val="ctr"/>
        <c:lblOffset val="100"/>
      </c:catAx>
      <c:valAx>
        <c:axId val="286635048"/>
        <c:scaling>
          <c:orientation val="minMax"/>
          <c:max val="120000.0"/>
        </c:scaling>
        <c:axPos val="l"/>
        <c:majorGridlines/>
        <c:title>
          <c:tx>
            <c:rich>
              <a:bodyPr rot="0" vert="horz"/>
              <a:lstStyle/>
              <a:p>
                <a:pPr>
                  <a:defRPr sz="1800"/>
                </a:pPr>
                <a:r>
                  <a:rPr lang="en-US" altLang="ja-JP" sz="1800" dirty="0" smtClean="0"/>
                  <a:t>[J]</a:t>
                </a:r>
                <a:endParaRPr lang="ja-JP" altLang="en-US" sz="1800" dirty="0"/>
              </a:p>
            </c:rich>
          </c:tx>
          <c:layout>
            <c:manualLayout>
              <c:xMode val="edge"/>
              <c:yMode val="edge"/>
              <c:x val="0.0092592592592593"/>
              <c:y val="0.00873935558023781"/>
            </c:manualLayout>
          </c:layout>
        </c:title>
        <c:numFmt formatCode="#,##0_);\(#,##0\)" sourceLinked="0"/>
        <c:tickLblPos val="nextTo"/>
        <c:txPr>
          <a:bodyPr/>
          <a:lstStyle/>
          <a:p>
            <a:pPr>
              <a:defRPr sz="1400"/>
            </a:pPr>
            <a:endParaRPr lang="ja-JP"/>
          </a:p>
        </c:txPr>
        <c:crossAx val="366621000"/>
        <c:crosses val="autoZero"/>
        <c:crossBetween val="between"/>
      </c:valAx>
    </c:plotArea>
    <c:legend>
      <c:legendPos val="r"/>
      <c:layout>
        <c:manualLayout>
          <c:xMode val="edge"/>
          <c:yMode val="edge"/>
          <c:x val="0.408912407046405"/>
          <c:y val="0.00797200507383734"/>
          <c:w val="0.526961121611173"/>
          <c:h val="0.138663940721562"/>
        </c:manualLayout>
      </c:layout>
      <c:txPr>
        <a:bodyPr/>
        <a:lstStyle/>
        <a:p>
          <a:pPr>
            <a:defRPr sz="1400"/>
          </a:pPr>
          <a:endParaRPr lang="ja-JP"/>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style val="2"/>
  <c:chart>
    <c:plotArea>
      <c:layout>
        <c:manualLayout>
          <c:layoutTarget val="inner"/>
          <c:xMode val="edge"/>
          <c:yMode val="edge"/>
          <c:x val="0.185199159132886"/>
          <c:y val="0.170842424127816"/>
          <c:w val="0.762189899873627"/>
          <c:h val="0.601604583087136"/>
        </c:manualLayout>
      </c:layout>
      <c:barChart>
        <c:barDir val="col"/>
        <c:grouping val="clustered"/>
        <c:ser>
          <c:idx val="0"/>
          <c:order val="0"/>
          <c:tx>
            <c:v>Without Standby state</c:v>
          </c:tx>
          <c:dLbls>
            <c:dLbl>
              <c:idx val="1"/>
              <c:layout>
                <c:manualLayout>
                  <c:x val="0.0125687352710132"/>
                  <c:y val="0.0545904771855782"/>
                </c:manualLayout>
              </c:layout>
              <c:showVal val="1"/>
            </c:dLbl>
            <c:numFmt formatCode="[h]:mm" sourceLinked="0"/>
            <c:txPr>
              <a:bodyPr/>
              <a:lstStyle/>
              <a:p>
                <a:pPr>
                  <a:defRPr sz="1800"/>
                </a:pPr>
                <a:endParaRPr lang="ja-JP"/>
              </a:p>
            </c:txPr>
            <c:showVal val="1"/>
          </c:dLbls>
          <c:cat>
            <c:strLit>
              <c:ptCount val="2"/>
              <c:pt idx="0">
                <c:v>(1)</c:v>
              </c:pt>
              <c:pt idx="1">
                <c:v>(2)</c:v>
              </c:pt>
            </c:strLit>
          </c:cat>
          <c:val>
            <c:numRef>
              <c:f>('実行時間【3台、LINEITEM分割】'!$C$16,'実行時間【3台、LINEITEM分割】'!$F$3)</c:f>
              <c:numCache>
                <c:formatCode>[h]:mm:ss</c:formatCode>
                <c:ptCount val="2"/>
                <c:pt idx="0">
                  <c:v>3.456944444444438</c:v>
                </c:pt>
                <c:pt idx="1">
                  <c:v>3.550694444444444</c:v>
                </c:pt>
              </c:numCache>
            </c:numRef>
          </c:val>
        </c:ser>
        <c:ser>
          <c:idx val="1"/>
          <c:order val="1"/>
          <c:tx>
            <c:v>With Standby state</c:v>
          </c:tx>
          <c:dLbls>
            <c:numFmt formatCode="[h]:mm" sourceLinked="0"/>
            <c:txPr>
              <a:bodyPr/>
              <a:lstStyle/>
              <a:p>
                <a:pPr>
                  <a:defRPr sz="2000"/>
                </a:pPr>
                <a:endParaRPr lang="ja-JP"/>
              </a:p>
            </c:txPr>
            <c:showVal val="1"/>
          </c:dLbls>
          <c:cat>
            <c:strLit>
              <c:ptCount val="2"/>
              <c:pt idx="0">
                <c:v>(1)</c:v>
              </c:pt>
              <c:pt idx="1">
                <c:v>(2)</c:v>
              </c:pt>
            </c:strLit>
          </c:cat>
          <c:val>
            <c:numRef>
              <c:f>('実行時間【3台、LINEITEM分割】'!$F$21,'実行時間【3台、LINEITEM分割】'!$F$9)</c:f>
              <c:numCache>
                <c:formatCode>[h]:mm:ss</c:formatCode>
                <c:ptCount val="2"/>
                <c:pt idx="0">
                  <c:v>4.411111111111111</c:v>
                </c:pt>
                <c:pt idx="1">
                  <c:v>3.863657407407408</c:v>
                </c:pt>
              </c:numCache>
            </c:numRef>
          </c:val>
        </c:ser>
        <c:axId val="366805256"/>
        <c:axId val="366457432"/>
      </c:barChart>
      <c:catAx>
        <c:axId val="366805256"/>
        <c:scaling>
          <c:orientation val="minMax"/>
        </c:scaling>
        <c:axPos val="b"/>
        <c:tickLblPos val="nextTo"/>
        <c:txPr>
          <a:bodyPr/>
          <a:lstStyle/>
          <a:p>
            <a:pPr>
              <a:defRPr sz="1800"/>
            </a:pPr>
            <a:endParaRPr lang="ja-JP"/>
          </a:p>
        </c:txPr>
        <c:crossAx val="366457432"/>
        <c:crosses val="autoZero"/>
        <c:auto val="1"/>
        <c:lblAlgn val="ctr"/>
        <c:lblOffset val="100"/>
      </c:catAx>
      <c:valAx>
        <c:axId val="366457432"/>
        <c:scaling>
          <c:orientation val="minMax"/>
        </c:scaling>
        <c:axPos val="l"/>
        <c:majorGridlines/>
        <c:title>
          <c:tx>
            <c:rich>
              <a:bodyPr rot="0" vert="horz"/>
              <a:lstStyle/>
              <a:p>
                <a:pPr>
                  <a:defRPr sz="1600"/>
                </a:pPr>
                <a:r>
                  <a:rPr lang="en-US" altLang="ja-JP" sz="1600" dirty="0" smtClean="0"/>
                  <a:t>[</a:t>
                </a:r>
                <a:r>
                  <a:rPr lang="en-US" altLang="ja-JP" sz="1600" dirty="0" err="1" smtClean="0"/>
                  <a:t>mm:ss</a:t>
                </a:r>
                <a:r>
                  <a:rPr lang="en-US" altLang="ja-JP" sz="1600" dirty="0" smtClean="0"/>
                  <a:t>]</a:t>
                </a:r>
                <a:endParaRPr lang="ja-JP" altLang="en-US" sz="1600" dirty="0"/>
              </a:p>
            </c:rich>
          </c:tx>
          <c:layout>
            <c:manualLayout>
              <c:xMode val="edge"/>
              <c:yMode val="edge"/>
              <c:x val="0.0"/>
              <c:y val="0.00699298690687485"/>
            </c:manualLayout>
          </c:layout>
        </c:title>
        <c:numFmt formatCode="[h]:mm" sourceLinked="0"/>
        <c:tickLblPos val="nextTo"/>
        <c:txPr>
          <a:bodyPr/>
          <a:lstStyle/>
          <a:p>
            <a:pPr>
              <a:defRPr sz="1400"/>
            </a:pPr>
            <a:endParaRPr lang="ja-JP"/>
          </a:p>
        </c:txPr>
        <c:crossAx val="366805256"/>
        <c:crosses val="autoZero"/>
        <c:crossBetween val="between"/>
        <c:majorUnit val="1.0"/>
      </c:valAx>
    </c:plotArea>
    <c:legend>
      <c:legendPos val="r"/>
      <c:layout>
        <c:manualLayout>
          <c:xMode val="edge"/>
          <c:yMode val="edge"/>
          <c:x val="0.372528653871133"/>
          <c:y val="0.00732728040419244"/>
          <c:w val="0.608450989973463"/>
          <c:h val="0.136942741500038"/>
        </c:manualLayout>
      </c:layout>
      <c:txPr>
        <a:bodyPr/>
        <a:lstStyle/>
        <a:p>
          <a:pPr>
            <a:defRPr sz="1400"/>
          </a:pPr>
          <a:endParaRPr lang="ja-JP"/>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style val="10"/>
  <c:chart>
    <c:plotArea>
      <c:layout>
        <c:manualLayout>
          <c:layoutTarget val="inner"/>
          <c:xMode val="edge"/>
          <c:yMode val="edge"/>
          <c:x val="0.19774052883013"/>
          <c:y val="0.223430627206082"/>
          <c:w val="0.287850357896742"/>
          <c:h val="0.656587473979546"/>
        </c:manualLayout>
      </c:layout>
      <c:pieChart>
        <c:varyColors val="1"/>
        <c:ser>
          <c:idx val="0"/>
          <c:order val="0"/>
          <c:dLbls>
            <c:dLbl>
              <c:idx val="0"/>
              <c:layout/>
              <c:dLblPos val="bestFit"/>
              <c:showPercent val="1"/>
            </c:dLbl>
            <c:dLbl>
              <c:idx val="1"/>
              <c:layout/>
              <c:dLblPos val="bestFit"/>
              <c:showPercent val="1"/>
            </c:dLbl>
            <c:dLbl>
              <c:idx val="2"/>
              <c:layout/>
              <c:dLblPos val="bestFit"/>
              <c:showPercent val="1"/>
            </c:dLbl>
            <c:dLbl>
              <c:idx val="3"/>
              <c:layout/>
              <c:dLblPos val="bestFit"/>
              <c:showPercent val="1"/>
            </c:dLbl>
            <c:dLbl>
              <c:idx val="4"/>
              <c:layout/>
              <c:dLblPos val="bestFit"/>
              <c:showPercent val="1"/>
            </c:dLbl>
            <c:dLbl>
              <c:idx val="5"/>
              <c:layout/>
              <c:dLblPos val="bestFit"/>
              <c:showPercent val="1"/>
            </c:dLbl>
            <c:dLbl>
              <c:idx val="6"/>
              <c:layout/>
              <c:dLblPos val="bestFit"/>
              <c:showPercent val="1"/>
            </c:dLbl>
            <c:dLbl>
              <c:idx val="7"/>
              <c:layout/>
              <c:dLblPos val="bestFit"/>
              <c:showPercent val="1"/>
            </c:dLbl>
            <c:dLbl>
              <c:idx val="8"/>
              <c:layout/>
              <c:dLblPos val="bestFit"/>
              <c:showPercent val="1"/>
            </c:dLbl>
            <c:dLbl>
              <c:idx val="9"/>
              <c:layout/>
              <c:dLblPos val="bestFit"/>
              <c:showPercent val="1"/>
            </c:dLbl>
            <c:dLbl>
              <c:idx val="10"/>
              <c:dLblPos val="bestFit"/>
              <c:showPercent val="1"/>
            </c:dLbl>
            <c:dLbl>
              <c:idx val="11"/>
              <c:dLblPos val="bestFit"/>
              <c:showPercent val="1"/>
            </c:dLbl>
            <c:dLbl>
              <c:idx val="12"/>
              <c:dLblPos val="bestFit"/>
              <c:showPercent val="1"/>
            </c:dLbl>
            <c:dLbl>
              <c:idx val="13"/>
              <c:dLblPos val="bestFit"/>
              <c:showPercent val="1"/>
            </c:dLbl>
            <c:dLbl>
              <c:idx val="14"/>
              <c:dLblPos val="bestFit"/>
              <c:showPercent val="1"/>
            </c:dLbl>
            <c:dLbl>
              <c:idx val="15"/>
              <c:dLblPos val="bestFit"/>
              <c:showPercent val="1"/>
            </c:dLbl>
            <c:dLbl>
              <c:idx val="16"/>
              <c:dLblPos val="bestFit"/>
              <c:showPercent val="1"/>
            </c:dLbl>
            <c:dLbl>
              <c:idx val="17"/>
              <c:dLblPos val="bestFit"/>
              <c:showPercent val="1"/>
            </c:dLbl>
            <c:dLbl>
              <c:idx val="18"/>
              <c:dLblPos val="bestFit"/>
              <c:showPercent val="1"/>
            </c:dLbl>
            <c:dLbl>
              <c:idx val="19"/>
              <c:dLblPos val="bestFit"/>
              <c:showPercent val="1"/>
            </c:dLbl>
            <c:showVal val="1"/>
            <c:showLeaderLines val="1"/>
          </c:dLbls>
          <c:cat>
            <c:strLit>
              <c:ptCount val="10"/>
              <c:pt idx="0">
                <c:v>HDD1</c:v>
              </c:pt>
              <c:pt idx="1">
                <c:v>HDD2</c:v>
              </c:pt>
              <c:pt idx="2">
                <c:v>HDD3</c:v>
              </c:pt>
              <c:pt idx="3">
                <c:v>HDD4</c:v>
              </c:pt>
              <c:pt idx="4">
                <c:v>HDD5</c:v>
              </c:pt>
              <c:pt idx="5">
                <c:v>HDD6</c:v>
              </c:pt>
              <c:pt idx="6">
                <c:v>HDD7</c:v>
              </c:pt>
              <c:pt idx="7">
                <c:v>HDD8</c:v>
              </c:pt>
              <c:pt idx="8">
                <c:v>HDD9</c:v>
              </c:pt>
              <c:pt idx="9">
                <c:v>HDD10</c:v>
              </c:pt>
            </c:strLit>
          </c:cat>
          <c:val>
            <c:numRef>
              <c:f>(ディスク10台!$A$13,ディスク10台!$C$13,ディスク10台!$E$13,ディスク10台!$G$13,ディスク10台!$I$13,ディスク10台!$K$13,ディスク10台!$M$13,ディスク10台!$O$13,ディスク10台!$Q$13,ディスク10台!$S$13)</c:f>
              <c:numCache>
                <c:formatCode>General</c:formatCode>
                <c:ptCount val="10"/>
                <c:pt idx="0">
                  <c:v>2.7370682368E9</c:v>
                </c:pt>
                <c:pt idx="1">
                  <c:v>2.0079945728E9</c:v>
                </c:pt>
                <c:pt idx="2">
                  <c:v>1.5760713728E9</c:v>
                </c:pt>
                <c:pt idx="3">
                  <c:v>9.581897728E8</c:v>
                </c:pt>
                <c:pt idx="4">
                  <c:v>9.516197888E8</c:v>
                </c:pt>
                <c:pt idx="5">
                  <c:v>9.463420928E8</c:v>
                </c:pt>
                <c:pt idx="6">
                  <c:v>9.444323328E8</c:v>
                </c:pt>
                <c:pt idx="7">
                  <c:v>9.473056768E8</c:v>
                </c:pt>
                <c:pt idx="8">
                  <c:v>8.475030528E8</c:v>
                </c:pt>
                <c:pt idx="9">
                  <c:v>8.446696448E8</c:v>
                </c:pt>
              </c:numCache>
            </c:numRef>
          </c:val>
        </c:ser>
        <c:firstSliceAng val="0"/>
      </c:pieChart>
    </c:plotArea>
    <c:legend>
      <c:legendPos val="r"/>
      <c:layout>
        <c:manualLayout>
          <c:xMode val="edge"/>
          <c:yMode val="edge"/>
          <c:x val="0.552846509118035"/>
          <c:y val="0.225092316046701"/>
          <c:w val="0.425774740306633"/>
          <c:h val="0.653264096298309"/>
        </c:manualLayout>
      </c:layout>
      <c:txPr>
        <a:bodyPr/>
        <a:lstStyle/>
        <a:p>
          <a:pPr rtl="0">
            <a:defRPr/>
          </a:pPr>
          <a:endParaRPr lang="ja-JP"/>
        </a:p>
      </c:txPr>
    </c:legend>
    <c:plotVisOnly val="1"/>
  </c:chart>
  <c:txPr>
    <a:bodyPr/>
    <a:lstStyle/>
    <a:p>
      <a:pPr>
        <a:defRPr sz="18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style val="2"/>
  <c:chart>
    <c:plotArea>
      <c:layout>
        <c:manualLayout>
          <c:layoutTarget val="inner"/>
          <c:xMode val="edge"/>
          <c:yMode val="edge"/>
          <c:x val="0.140405074365704"/>
          <c:y val="0.171770924467775"/>
          <c:w val="0.822971347331587"/>
          <c:h val="0.776828521434823"/>
        </c:manualLayout>
      </c:layout>
      <c:barChart>
        <c:barDir val="col"/>
        <c:grouping val="clustered"/>
        <c:ser>
          <c:idx val="0"/>
          <c:order val="0"/>
          <c:tx>
            <c:v>Without Control</c:v>
          </c:tx>
          <c:dLbls>
            <c:numFmt formatCode="[h]:mm" sourceLinked="0"/>
            <c:txPr>
              <a:bodyPr/>
              <a:lstStyle/>
              <a:p>
                <a:pPr>
                  <a:defRPr sz="1800"/>
                </a:pPr>
                <a:endParaRPr lang="ja-JP"/>
              </a:p>
            </c:txPr>
            <c:showVal val="1"/>
          </c:dLbls>
          <c:cat>
            <c:strRef>
              <c:f>'実行時間【10台、分割】'!$A$7</c:f>
              <c:strCache>
                <c:ptCount val="1"/>
                <c:pt idx="0">
                  <c:v>平均</c:v>
                </c:pt>
              </c:strCache>
            </c:strRef>
          </c:cat>
          <c:val>
            <c:numRef>
              <c:f>'実行時間【10台、分割】'!$B$7</c:f>
              <c:numCache>
                <c:formatCode>[h]:mm:ss</c:formatCode>
                <c:ptCount val="1"/>
                <c:pt idx="0">
                  <c:v>3.836342592592592</c:v>
                </c:pt>
              </c:numCache>
            </c:numRef>
          </c:val>
        </c:ser>
        <c:ser>
          <c:idx val="1"/>
          <c:order val="1"/>
          <c:tx>
            <c:v>With Control</c:v>
          </c:tx>
          <c:dLbls>
            <c:dLbl>
              <c:idx val="0"/>
              <c:layout>
                <c:manualLayout>
                  <c:x val="0.0"/>
                  <c:y val="0.0231481481481481"/>
                </c:manualLayout>
              </c:layout>
              <c:showVal val="1"/>
            </c:dLbl>
            <c:numFmt formatCode="[h]:mm" sourceLinked="0"/>
            <c:txPr>
              <a:bodyPr/>
              <a:lstStyle/>
              <a:p>
                <a:pPr>
                  <a:defRPr sz="1800"/>
                </a:pPr>
                <a:endParaRPr lang="ja-JP"/>
              </a:p>
            </c:txPr>
            <c:showVal val="1"/>
          </c:dLbls>
          <c:val>
            <c:numRef>
              <c:f>'実行時間【10台、分割】'!$B$17</c:f>
              <c:numCache>
                <c:formatCode>[h]:mm:ss</c:formatCode>
                <c:ptCount val="1"/>
                <c:pt idx="0">
                  <c:v>4.016898148148148</c:v>
                </c:pt>
              </c:numCache>
            </c:numRef>
          </c:val>
        </c:ser>
        <c:axId val="288888792"/>
        <c:axId val="366973528"/>
      </c:barChart>
      <c:catAx>
        <c:axId val="288888792"/>
        <c:scaling>
          <c:orientation val="minMax"/>
        </c:scaling>
        <c:delete val="1"/>
        <c:axPos val="b"/>
        <c:tickLblPos val="none"/>
        <c:crossAx val="366973528"/>
        <c:crosses val="autoZero"/>
        <c:auto val="1"/>
        <c:lblAlgn val="ctr"/>
        <c:lblOffset val="100"/>
      </c:catAx>
      <c:valAx>
        <c:axId val="366973528"/>
        <c:scaling>
          <c:orientation val="minMax"/>
          <c:min val="0.0"/>
        </c:scaling>
        <c:axPos val="l"/>
        <c:majorGridlines/>
        <c:title>
          <c:tx>
            <c:rich>
              <a:bodyPr rot="0" vert="horz"/>
              <a:lstStyle/>
              <a:p>
                <a:pPr>
                  <a:defRPr sz="1600"/>
                </a:pPr>
                <a:r>
                  <a:rPr lang="en-US" altLang="ja-JP" sz="1600"/>
                  <a:t>[mm:ss]</a:t>
                </a:r>
                <a:endParaRPr lang="ja-JP" altLang="en-US" sz="1600"/>
              </a:p>
            </c:rich>
          </c:tx>
          <c:layout>
            <c:manualLayout>
              <c:xMode val="edge"/>
              <c:yMode val="edge"/>
              <c:x val="0.00833333333333335"/>
              <c:y val="0.0231481481481481"/>
            </c:manualLayout>
          </c:layout>
        </c:title>
        <c:numFmt formatCode="[h]:mm" sourceLinked="0"/>
        <c:tickLblPos val="nextTo"/>
        <c:txPr>
          <a:bodyPr/>
          <a:lstStyle/>
          <a:p>
            <a:pPr>
              <a:defRPr sz="1800"/>
            </a:pPr>
            <a:endParaRPr lang="ja-JP"/>
          </a:p>
        </c:txPr>
        <c:crossAx val="288888792"/>
        <c:crosses val="autoZero"/>
        <c:crossBetween val="between"/>
        <c:majorUnit val="1.0"/>
      </c:valAx>
    </c:plotArea>
    <c:legend>
      <c:legendPos val="r"/>
      <c:layout>
        <c:manualLayout>
          <c:xMode val="edge"/>
          <c:yMode val="edge"/>
          <c:x val="0.532582507047726"/>
          <c:y val="0.0359390918573572"/>
          <c:w val="0.462479221347332"/>
          <c:h val="0.226948089822106"/>
        </c:manualLayout>
      </c:layout>
      <c:txPr>
        <a:bodyPr/>
        <a:lstStyle/>
        <a:p>
          <a:pPr>
            <a:defRPr sz="1600" b="1"/>
          </a:pPr>
          <a:endParaRPr lang="ja-JP"/>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style val="2"/>
  <c:chart>
    <c:plotArea>
      <c:layout>
        <c:manualLayout>
          <c:layoutTarget val="inner"/>
          <c:xMode val="edge"/>
          <c:yMode val="edge"/>
          <c:x val="0.132669996111597"/>
          <c:y val="0.157921954684792"/>
          <c:w val="0.82386811023622"/>
          <c:h val="0.802518114637658"/>
        </c:manualLayout>
      </c:layout>
      <c:barChart>
        <c:barDir val="col"/>
        <c:grouping val="clustered"/>
        <c:ser>
          <c:idx val="0"/>
          <c:order val="0"/>
          <c:tx>
            <c:v>Without control</c:v>
          </c:tx>
          <c:dLbls>
            <c:dLbl>
              <c:idx val="0"/>
              <c:layout>
                <c:manualLayout>
                  <c:x val="0.0"/>
                  <c:y val="0.0231481481481481"/>
                </c:manualLayout>
              </c:layout>
              <c:showVal val="1"/>
            </c:dLbl>
            <c:numFmt formatCode="#,##0_);\(#,##0\)" sourceLinked="0"/>
            <c:txPr>
              <a:bodyPr/>
              <a:lstStyle/>
              <a:p>
                <a:pPr>
                  <a:defRPr sz="1600"/>
                </a:pPr>
                <a:endParaRPr lang="ja-JP"/>
              </a:p>
            </c:txPr>
            <c:showVal val="1"/>
          </c:dLbls>
          <c:val>
            <c:numRef>
              <c:f>'消費電力【１０台、分割】'!$M$5</c:f>
              <c:numCache>
                <c:formatCode>General</c:formatCode>
                <c:ptCount val="1"/>
                <c:pt idx="0">
                  <c:v>332649.125</c:v>
                </c:pt>
              </c:numCache>
            </c:numRef>
          </c:val>
        </c:ser>
        <c:ser>
          <c:idx val="1"/>
          <c:order val="1"/>
          <c:tx>
            <c:v>With control</c:v>
          </c:tx>
          <c:dLbls>
            <c:numFmt formatCode="#,##0_);\(#,##0\)" sourceLinked="0"/>
            <c:txPr>
              <a:bodyPr/>
              <a:lstStyle/>
              <a:p>
                <a:pPr>
                  <a:defRPr sz="1600"/>
                </a:pPr>
                <a:endParaRPr lang="ja-JP"/>
              </a:p>
            </c:txPr>
            <c:showVal val="1"/>
          </c:dLbls>
          <c:val>
            <c:numRef>
              <c:f>'消費電力【１０台、分割】'!$F$17</c:f>
              <c:numCache>
                <c:formatCode>General</c:formatCode>
                <c:ptCount val="1"/>
                <c:pt idx="0">
                  <c:v>93070.21666666637</c:v>
                </c:pt>
              </c:numCache>
            </c:numRef>
          </c:val>
        </c:ser>
        <c:axId val="288514200"/>
        <c:axId val="288513496"/>
      </c:barChart>
      <c:catAx>
        <c:axId val="288514200"/>
        <c:scaling>
          <c:orientation val="minMax"/>
        </c:scaling>
        <c:delete val="1"/>
        <c:axPos val="b"/>
        <c:tickLblPos val="none"/>
        <c:crossAx val="288513496"/>
        <c:crosses val="autoZero"/>
        <c:auto val="1"/>
        <c:lblAlgn val="ctr"/>
        <c:lblOffset val="100"/>
      </c:catAx>
      <c:valAx>
        <c:axId val="288513496"/>
        <c:scaling>
          <c:orientation val="minMax"/>
          <c:max val="400000.0"/>
        </c:scaling>
        <c:axPos val="l"/>
        <c:majorGridlines/>
        <c:title>
          <c:tx>
            <c:rich>
              <a:bodyPr rot="0" vert="horz"/>
              <a:lstStyle/>
              <a:p>
                <a:pPr>
                  <a:defRPr sz="2000"/>
                </a:pPr>
                <a:r>
                  <a:rPr lang="en-US" altLang="ja-JP" sz="2000" dirty="0"/>
                  <a:t>[J]</a:t>
                </a:r>
                <a:endParaRPr lang="ja-JP" altLang="en-US" sz="2000" dirty="0"/>
              </a:p>
            </c:rich>
          </c:tx>
          <c:layout>
            <c:manualLayout>
              <c:xMode val="edge"/>
              <c:yMode val="edge"/>
              <c:x val="0.0263207203266258"/>
              <c:y val="0.0175713462531276"/>
            </c:manualLayout>
          </c:layout>
        </c:title>
        <c:numFmt formatCode="#,##0_);\(#,##0\)" sourceLinked="0"/>
        <c:tickLblPos val="nextTo"/>
        <c:txPr>
          <a:bodyPr/>
          <a:lstStyle/>
          <a:p>
            <a:pPr>
              <a:defRPr sz="1600"/>
            </a:pPr>
            <a:endParaRPr lang="ja-JP"/>
          </a:p>
        </c:txPr>
        <c:crossAx val="288514200"/>
        <c:crosses val="autoZero"/>
        <c:crossBetween val="between"/>
        <c:majorUnit val="100000.0"/>
      </c:valAx>
    </c:plotArea>
    <c:legend>
      <c:legendPos val="r"/>
      <c:layout>
        <c:manualLayout>
          <c:xMode val="edge"/>
          <c:yMode val="edge"/>
          <c:x val="0.602349445124832"/>
          <c:y val="0.0258174043501764"/>
          <c:w val="0.397650554875169"/>
          <c:h val="0.241508457276174"/>
        </c:manualLayout>
      </c:layout>
      <c:txPr>
        <a:bodyPr/>
        <a:lstStyle/>
        <a:p>
          <a:pPr>
            <a:defRPr sz="1600" b="1"/>
          </a:pPr>
          <a:endParaRPr lang="ja-JP"/>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CE2C9E-23B2-4F28-92B1-8EF1C13E2F08}" type="doc">
      <dgm:prSet loTypeId="urn:microsoft.com/office/officeart/2005/8/layout/process4" loCatId="process" qsTypeId="urn:microsoft.com/office/officeart/2005/8/quickstyle/simple2" qsCatId="simple" csTypeId="urn:microsoft.com/office/officeart/2005/8/colors/colorful1" csCatId="colorful" phldr="1"/>
      <dgm:spPr/>
    </dgm:pt>
    <dgm:pt modelId="{AF7513D6-F527-4DFA-8983-6038F2C61B94}">
      <dgm:prSet phldrT="[テキスト]" custT="1"/>
      <dgm:spPr/>
      <dgm:t>
        <a:bodyPr/>
        <a:lstStyle/>
        <a:p>
          <a:r>
            <a:rPr lang="en-US" altLang="ja-JP" sz="2600" dirty="0" smtClean="0"/>
            <a:t>Investigate the I/O frequency of data during runtime processing of TPC-H queries</a:t>
          </a:r>
          <a:endParaRPr kumimoji="1" lang="ja-JP" altLang="en-US" sz="2600" dirty="0"/>
        </a:p>
      </dgm:t>
    </dgm:pt>
    <dgm:pt modelId="{B691B43D-3A68-48E2-8686-8DC8ECC8B48A}" type="parTrans" cxnId="{4E67F047-18F7-4F0E-A127-E7307A992651}">
      <dgm:prSet/>
      <dgm:spPr/>
      <dgm:t>
        <a:bodyPr/>
        <a:lstStyle/>
        <a:p>
          <a:endParaRPr kumimoji="1" lang="ja-JP" altLang="en-US" sz="2400"/>
        </a:p>
      </dgm:t>
    </dgm:pt>
    <dgm:pt modelId="{2F5F8D61-3DBE-4D81-89B4-8508856B16DB}" type="sibTrans" cxnId="{4E67F047-18F7-4F0E-A127-E7307A992651}">
      <dgm:prSet custT="1"/>
      <dgm:spPr/>
      <dgm:t>
        <a:bodyPr/>
        <a:lstStyle/>
        <a:p>
          <a:endParaRPr kumimoji="1" lang="ja-JP" altLang="en-US" sz="2400"/>
        </a:p>
      </dgm:t>
    </dgm:pt>
    <dgm:pt modelId="{AB0DBDA8-9AB2-4518-8880-7C3B6C004919}">
      <dgm:prSet phldrT="[テキスト]" custT="1"/>
      <dgm:spPr/>
      <dgm:t>
        <a:bodyPr/>
        <a:lstStyle/>
        <a:p>
          <a:r>
            <a:rPr kumimoji="1" lang="en-US" altLang="ja-JP" sz="2600" dirty="0" smtClean="0"/>
            <a:t>Based on I/O frequency, modify Data Placement</a:t>
          </a:r>
          <a:endParaRPr kumimoji="1" lang="ja-JP" altLang="en-US" sz="2600" dirty="0"/>
        </a:p>
      </dgm:t>
    </dgm:pt>
    <dgm:pt modelId="{DE730082-669A-497C-B10B-BC61167F4BD1}" type="parTrans" cxnId="{3DECE9D9-BD6F-4241-ADB2-43C86B6447D2}">
      <dgm:prSet/>
      <dgm:spPr/>
      <dgm:t>
        <a:bodyPr/>
        <a:lstStyle/>
        <a:p>
          <a:endParaRPr kumimoji="1" lang="ja-JP" altLang="en-US" sz="2400"/>
        </a:p>
      </dgm:t>
    </dgm:pt>
    <dgm:pt modelId="{7AE8D160-ADE3-4A29-ADC5-BA1136872559}" type="sibTrans" cxnId="{3DECE9D9-BD6F-4241-ADB2-43C86B6447D2}">
      <dgm:prSet custT="1"/>
      <dgm:spPr/>
      <dgm:t>
        <a:bodyPr/>
        <a:lstStyle/>
        <a:p>
          <a:endParaRPr kumimoji="1" lang="ja-JP" altLang="en-US" sz="2400"/>
        </a:p>
      </dgm:t>
    </dgm:pt>
    <dgm:pt modelId="{F45A6F0E-5198-4500-A7B8-71ADF4541329}">
      <dgm:prSet phldrT="[テキスト]" custT="1"/>
      <dgm:spPr/>
      <dgm:t>
        <a:bodyPr/>
        <a:lstStyle/>
        <a:p>
          <a:r>
            <a:rPr kumimoji="1" lang="en-US" altLang="ja-JP" sz="2600" dirty="0" smtClean="0"/>
            <a:t>Compare the performance and energy consumption during runtime processing of TPC-H queries between WITH and WITHOUT data placement control</a:t>
          </a:r>
          <a:endParaRPr kumimoji="1" lang="ja-JP" altLang="en-US" sz="2600" dirty="0"/>
        </a:p>
      </dgm:t>
    </dgm:pt>
    <dgm:pt modelId="{246054D2-74A2-4429-87D4-C63EFD979FA2}" type="parTrans" cxnId="{ED0EEB2B-6376-4AFC-94C7-00EA7D02D13E}">
      <dgm:prSet/>
      <dgm:spPr/>
      <dgm:t>
        <a:bodyPr/>
        <a:lstStyle/>
        <a:p>
          <a:endParaRPr kumimoji="1" lang="ja-JP" altLang="en-US" sz="2400"/>
        </a:p>
      </dgm:t>
    </dgm:pt>
    <dgm:pt modelId="{9AB9C40C-77EC-4F45-9FE0-8D675E35166A}" type="sibTrans" cxnId="{ED0EEB2B-6376-4AFC-94C7-00EA7D02D13E}">
      <dgm:prSet/>
      <dgm:spPr/>
      <dgm:t>
        <a:bodyPr/>
        <a:lstStyle/>
        <a:p>
          <a:endParaRPr kumimoji="1" lang="ja-JP" altLang="en-US" sz="2400"/>
        </a:p>
      </dgm:t>
    </dgm:pt>
    <dgm:pt modelId="{4D9278E6-0830-4B10-9B05-52E4AAA4C389}" type="pres">
      <dgm:prSet presAssocID="{9ACE2C9E-23B2-4F28-92B1-8EF1C13E2F08}" presName="Name0" presStyleCnt="0">
        <dgm:presLayoutVars>
          <dgm:dir/>
          <dgm:animLvl val="lvl"/>
          <dgm:resizeHandles val="exact"/>
        </dgm:presLayoutVars>
      </dgm:prSet>
      <dgm:spPr/>
    </dgm:pt>
    <dgm:pt modelId="{24475D9D-D930-4C08-947E-473A04DD7520}" type="pres">
      <dgm:prSet presAssocID="{F45A6F0E-5198-4500-A7B8-71ADF4541329}" presName="boxAndChildren" presStyleCnt="0"/>
      <dgm:spPr/>
    </dgm:pt>
    <dgm:pt modelId="{7ED1F152-BE10-4C4B-99C8-99CE519BE3AF}" type="pres">
      <dgm:prSet presAssocID="{F45A6F0E-5198-4500-A7B8-71ADF4541329}" presName="parentTextBox" presStyleLbl="node1" presStyleIdx="0" presStyleCnt="3"/>
      <dgm:spPr/>
      <dgm:t>
        <a:bodyPr/>
        <a:lstStyle/>
        <a:p>
          <a:endParaRPr kumimoji="1" lang="ja-JP" altLang="en-US"/>
        </a:p>
      </dgm:t>
    </dgm:pt>
    <dgm:pt modelId="{68EF4D49-C0AE-4FEC-8F81-182C1168E3AE}" type="pres">
      <dgm:prSet presAssocID="{7AE8D160-ADE3-4A29-ADC5-BA1136872559}" presName="sp" presStyleCnt="0"/>
      <dgm:spPr/>
    </dgm:pt>
    <dgm:pt modelId="{7F248726-DC2C-458C-BBD7-50953E481868}" type="pres">
      <dgm:prSet presAssocID="{AB0DBDA8-9AB2-4518-8880-7C3B6C004919}" presName="arrowAndChildren" presStyleCnt="0"/>
      <dgm:spPr/>
    </dgm:pt>
    <dgm:pt modelId="{FC9FEC07-7996-4CE6-997D-E9A749BF0627}" type="pres">
      <dgm:prSet presAssocID="{AB0DBDA8-9AB2-4518-8880-7C3B6C004919}" presName="parentTextArrow" presStyleLbl="node1" presStyleIdx="1" presStyleCnt="3" custScaleY="102384"/>
      <dgm:spPr/>
      <dgm:t>
        <a:bodyPr/>
        <a:lstStyle/>
        <a:p>
          <a:endParaRPr kumimoji="1" lang="ja-JP" altLang="en-US"/>
        </a:p>
      </dgm:t>
    </dgm:pt>
    <dgm:pt modelId="{C2D515CB-7107-4866-BF7C-3B5749CFAB89}" type="pres">
      <dgm:prSet presAssocID="{2F5F8D61-3DBE-4D81-89B4-8508856B16DB}" presName="sp" presStyleCnt="0"/>
      <dgm:spPr/>
    </dgm:pt>
    <dgm:pt modelId="{2E180875-4A2A-4DFF-820F-FF247216E437}" type="pres">
      <dgm:prSet presAssocID="{AF7513D6-F527-4DFA-8983-6038F2C61B94}" presName="arrowAndChildren" presStyleCnt="0"/>
      <dgm:spPr/>
    </dgm:pt>
    <dgm:pt modelId="{13B21E31-4177-438B-8189-9CCD69A02739}" type="pres">
      <dgm:prSet presAssocID="{AF7513D6-F527-4DFA-8983-6038F2C61B94}" presName="parentTextArrow" presStyleLbl="node1" presStyleIdx="2" presStyleCnt="3" custLinFactNeighborX="-889" custLinFactNeighborY="-35"/>
      <dgm:spPr/>
      <dgm:t>
        <a:bodyPr/>
        <a:lstStyle/>
        <a:p>
          <a:endParaRPr kumimoji="1" lang="ja-JP" altLang="en-US"/>
        </a:p>
      </dgm:t>
    </dgm:pt>
  </dgm:ptLst>
  <dgm:cxnLst>
    <dgm:cxn modelId="{02EDBE03-B73B-8043-82B4-6AE0DA5CE06D}" type="presOf" srcId="{AF7513D6-F527-4DFA-8983-6038F2C61B94}" destId="{13B21E31-4177-438B-8189-9CCD69A02739}" srcOrd="0" destOrd="0" presId="urn:microsoft.com/office/officeart/2005/8/layout/process4"/>
    <dgm:cxn modelId="{C17FCB7C-1215-3742-A6EB-F62DCF2DEC27}" type="presOf" srcId="{F45A6F0E-5198-4500-A7B8-71ADF4541329}" destId="{7ED1F152-BE10-4C4B-99C8-99CE519BE3AF}" srcOrd="0" destOrd="0" presId="urn:microsoft.com/office/officeart/2005/8/layout/process4"/>
    <dgm:cxn modelId="{ED0EEB2B-6376-4AFC-94C7-00EA7D02D13E}" srcId="{9ACE2C9E-23B2-4F28-92B1-8EF1C13E2F08}" destId="{F45A6F0E-5198-4500-A7B8-71ADF4541329}" srcOrd="2" destOrd="0" parTransId="{246054D2-74A2-4429-87D4-C63EFD979FA2}" sibTransId="{9AB9C40C-77EC-4F45-9FE0-8D675E35166A}"/>
    <dgm:cxn modelId="{4E67F047-18F7-4F0E-A127-E7307A992651}" srcId="{9ACE2C9E-23B2-4F28-92B1-8EF1C13E2F08}" destId="{AF7513D6-F527-4DFA-8983-6038F2C61B94}" srcOrd="0" destOrd="0" parTransId="{B691B43D-3A68-48E2-8686-8DC8ECC8B48A}" sibTransId="{2F5F8D61-3DBE-4D81-89B4-8508856B16DB}"/>
    <dgm:cxn modelId="{424CC8ED-8ACC-DA4A-BF90-993E75277D36}" type="presOf" srcId="{AB0DBDA8-9AB2-4518-8880-7C3B6C004919}" destId="{FC9FEC07-7996-4CE6-997D-E9A749BF0627}" srcOrd="0" destOrd="0" presId="urn:microsoft.com/office/officeart/2005/8/layout/process4"/>
    <dgm:cxn modelId="{48821A59-EAFB-A741-BAD8-6AF46724E0CD}" type="presOf" srcId="{9ACE2C9E-23B2-4F28-92B1-8EF1C13E2F08}" destId="{4D9278E6-0830-4B10-9B05-52E4AAA4C389}" srcOrd="0" destOrd="0" presId="urn:microsoft.com/office/officeart/2005/8/layout/process4"/>
    <dgm:cxn modelId="{3DECE9D9-BD6F-4241-ADB2-43C86B6447D2}" srcId="{9ACE2C9E-23B2-4F28-92B1-8EF1C13E2F08}" destId="{AB0DBDA8-9AB2-4518-8880-7C3B6C004919}" srcOrd="1" destOrd="0" parTransId="{DE730082-669A-497C-B10B-BC61167F4BD1}" sibTransId="{7AE8D160-ADE3-4A29-ADC5-BA1136872559}"/>
    <dgm:cxn modelId="{42F1D747-DC67-D246-A6EB-77AEA46CF83D}" type="presParOf" srcId="{4D9278E6-0830-4B10-9B05-52E4AAA4C389}" destId="{24475D9D-D930-4C08-947E-473A04DD7520}" srcOrd="0" destOrd="0" presId="urn:microsoft.com/office/officeart/2005/8/layout/process4"/>
    <dgm:cxn modelId="{DF94D631-80FA-1C43-8EC6-F8CD4E3BF9C8}" type="presParOf" srcId="{24475D9D-D930-4C08-947E-473A04DD7520}" destId="{7ED1F152-BE10-4C4B-99C8-99CE519BE3AF}" srcOrd="0" destOrd="0" presId="urn:microsoft.com/office/officeart/2005/8/layout/process4"/>
    <dgm:cxn modelId="{67C299B7-D9EC-B84E-B8C7-603FBBEF3537}" type="presParOf" srcId="{4D9278E6-0830-4B10-9B05-52E4AAA4C389}" destId="{68EF4D49-C0AE-4FEC-8F81-182C1168E3AE}" srcOrd="1" destOrd="0" presId="urn:microsoft.com/office/officeart/2005/8/layout/process4"/>
    <dgm:cxn modelId="{58BF1010-40FA-A345-AF72-806BAB5023BC}" type="presParOf" srcId="{4D9278E6-0830-4B10-9B05-52E4AAA4C389}" destId="{7F248726-DC2C-458C-BBD7-50953E481868}" srcOrd="2" destOrd="0" presId="urn:microsoft.com/office/officeart/2005/8/layout/process4"/>
    <dgm:cxn modelId="{F192183C-3AE0-B146-ADF5-6B600D67560C}" type="presParOf" srcId="{7F248726-DC2C-458C-BBD7-50953E481868}" destId="{FC9FEC07-7996-4CE6-997D-E9A749BF0627}" srcOrd="0" destOrd="0" presId="urn:microsoft.com/office/officeart/2005/8/layout/process4"/>
    <dgm:cxn modelId="{4CEE2B22-3587-9547-8314-01FF15C6FE91}" type="presParOf" srcId="{4D9278E6-0830-4B10-9B05-52E4AAA4C389}" destId="{C2D515CB-7107-4866-BF7C-3B5749CFAB89}" srcOrd="3" destOrd="0" presId="urn:microsoft.com/office/officeart/2005/8/layout/process4"/>
    <dgm:cxn modelId="{83A7713C-4BC6-064F-9392-4C69F1F1140B}" type="presParOf" srcId="{4D9278E6-0830-4B10-9B05-52E4AAA4C389}" destId="{2E180875-4A2A-4DFF-820F-FF247216E437}" srcOrd="4" destOrd="0" presId="urn:microsoft.com/office/officeart/2005/8/layout/process4"/>
    <dgm:cxn modelId="{6F0F946E-2B18-E74D-9BE3-9B10A4B92AF5}" type="presParOf" srcId="{2E180875-4A2A-4DFF-820F-FF247216E437}" destId="{13B21E31-4177-438B-8189-9CCD69A02739}" srcOrd="0" destOrd="0" presId="urn:microsoft.com/office/officeart/2005/8/layout/process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71131755-E98D-49B1-98C7-FB7DD667D7DB}" type="datetimeFigureOut">
              <a:rPr kumimoji="1" lang="ja-JP" altLang="en-US" smtClean="0"/>
              <a:pPr/>
              <a:t>14.11.4</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DAEADDCB-8A25-4D59-8A5C-13878040C3D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7062D77-C640-4C23-873D-8A01567F81F7}" type="datetimeFigureOut">
              <a:rPr kumimoji="1" lang="ja-JP" altLang="en-US" smtClean="0"/>
              <a:pPr/>
              <a:t>14.11.4</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BC15467-FFE2-4938-9683-69878A4DAAA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Thank you, Ms. Chairman. Good morning, ladies and gentlemen. I am </a:t>
            </a:r>
            <a:r>
              <a:rPr kumimoji="1" lang="en-US" sz="1200" kern="1200" dirty="0" err="1" smtClean="0">
                <a:solidFill>
                  <a:schemeClr val="tx1"/>
                </a:solidFill>
                <a:latin typeface="+mn-lt"/>
                <a:ea typeface="+mn-ea"/>
                <a:cs typeface="+mn-cs"/>
              </a:rPr>
              <a:t>Naho</a:t>
            </a:r>
            <a:r>
              <a:rPr kumimoji="1" lang="en-US" sz="1200" kern="1200" dirty="0" smtClean="0">
                <a:solidFill>
                  <a:schemeClr val="tx1"/>
                </a:solidFill>
                <a:latin typeface="+mn-lt"/>
                <a:ea typeface="+mn-ea"/>
                <a:cs typeface="+mn-cs"/>
              </a:rPr>
              <a:t> </a:t>
            </a:r>
            <a:r>
              <a:rPr kumimoji="1" lang="en-US" sz="1200" kern="1200" dirty="0" err="1" smtClean="0">
                <a:solidFill>
                  <a:schemeClr val="tx1"/>
                </a:solidFill>
                <a:latin typeface="+mn-lt"/>
                <a:ea typeface="+mn-ea"/>
                <a:cs typeface="+mn-cs"/>
              </a:rPr>
              <a:t>Iimura</a:t>
            </a:r>
            <a:r>
              <a:rPr kumimoji="1" lang="en-US" sz="1200" kern="1200" dirty="0" smtClean="0">
                <a:solidFill>
                  <a:schemeClr val="tx1"/>
                </a:solidFill>
                <a:latin typeface="+mn-lt"/>
                <a:ea typeface="+mn-ea"/>
                <a:cs typeface="+mn-cs"/>
              </a:rPr>
              <a:t> of </a:t>
            </a:r>
            <a:r>
              <a:rPr kumimoji="1" lang="en-US" sz="1200" kern="1200" dirty="0" err="1" smtClean="0">
                <a:solidFill>
                  <a:schemeClr val="tx1"/>
                </a:solidFill>
                <a:latin typeface="+mn-lt"/>
                <a:ea typeface="+mn-ea"/>
                <a:cs typeface="+mn-cs"/>
              </a:rPr>
              <a:t>Ochanomizu</a:t>
            </a:r>
            <a:r>
              <a:rPr kumimoji="1" lang="en-US" sz="1200" kern="1200" dirty="0" smtClean="0">
                <a:solidFill>
                  <a:schemeClr val="tx1"/>
                </a:solidFill>
                <a:latin typeface="+mn-lt"/>
                <a:ea typeface="+mn-ea"/>
                <a:cs typeface="+mn-cs"/>
              </a:rPr>
              <a:t> University in Japan. I’ll be talking about “Evaluation of Data Placement Method in Database Run-Time Processing Considering Energy Saving and Application Performance.”</a:t>
            </a:r>
            <a:endParaRPr kumimoji="1" lang="ja-JP" altLang="en-US" sz="1200" kern="1200" dirty="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I’ll explain the evaluation plan of our proposed method. First, we investigate the I/O frequency of data during runtime processing of a TPC-H query. Next, based on I/O frequency, we modify data placement. Then, we compare the performance and energy consumption during runtime processing of a TPC-H query between with and without data placement control. In this evaluation, we use three and ten </a:t>
            </a:r>
            <a:r>
              <a:rPr kumimoji="1" lang="en-US" sz="1200" kern="1200" dirty="0" err="1" smtClean="0">
                <a:solidFill>
                  <a:schemeClr val="tx1"/>
                </a:solidFill>
                <a:latin typeface="+mn-lt"/>
                <a:ea typeface="+mn-ea"/>
                <a:cs typeface="+mn-cs"/>
              </a:rPr>
              <a:t>HDDs</a:t>
            </a:r>
            <a:r>
              <a:rPr kumimoji="1" lang="en-US" sz="1200" kern="1200" dirty="0" smtClean="0">
                <a:solidFill>
                  <a:schemeClr val="tx1"/>
                </a:solidFill>
                <a:latin typeface="+mn-lt"/>
                <a:ea typeface="+mn-ea"/>
                <a:cs typeface="+mn-cs"/>
              </a:rPr>
              <a:t>.</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I’ll share with you the evaluation environment. Especially, we use HITACHI </a:t>
            </a:r>
            <a:r>
              <a:rPr kumimoji="1" lang="en-US" sz="1200" kern="1200" dirty="0" err="1" smtClean="0">
                <a:solidFill>
                  <a:schemeClr val="tx1"/>
                </a:solidFill>
                <a:latin typeface="+mn-lt"/>
                <a:ea typeface="+mn-ea"/>
                <a:cs typeface="+mn-cs"/>
              </a:rPr>
              <a:t>HiRDB</a:t>
            </a:r>
            <a:r>
              <a:rPr kumimoji="1" lang="en-US" sz="1200" kern="1200" dirty="0" smtClean="0">
                <a:solidFill>
                  <a:schemeClr val="tx1"/>
                </a:solidFill>
                <a:latin typeface="+mn-lt"/>
                <a:ea typeface="+mn-ea"/>
                <a:cs typeface="+mn-cs"/>
              </a:rPr>
              <a:t> Single server as DBMS, and we use TPC-H as benchmark tool. All experiment is done by remote.</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sz="1200" kern="1200" dirty="0" smtClean="0">
                <a:solidFill>
                  <a:schemeClr val="tx1"/>
                </a:solidFill>
                <a:latin typeface="+mn-lt"/>
                <a:ea typeface="+mn-ea"/>
                <a:cs typeface="+mn-cs"/>
              </a:rPr>
              <a:t>I’ll talk about Break - Even Time. Break-Even Time is the amount of time to continue the Standby state that satisfies the following condition. The amount of energy needed for the </a:t>
            </a:r>
            <a:r>
              <a:rPr kumimoji="1" lang="en-US" sz="1200" kern="1200" dirty="0" err="1" smtClean="0">
                <a:solidFill>
                  <a:schemeClr val="tx1"/>
                </a:solidFill>
                <a:latin typeface="+mn-lt"/>
                <a:ea typeface="+mn-ea"/>
                <a:cs typeface="+mn-cs"/>
              </a:rPr>
              <a:t>spinup</a:t>
            </a:r>
            <a:r>
              <a:rPr kumimoji="1" lang="en-US" sz="1200" kern="1200" dirty="0" smtClean="0">
                <a:solidFill>
                  <a:schemeClr val="tx1"/>
                </a:solidFill>
                <a:latin typeface="+mn-lt"/>
                <a:ea typeface="+mn-ea"/>
                <a:cs typeface="+mn-cs"/>
              </a:rPr>
              <a:t> or </a:t>
            </a:r>
            <a:r>
              <a:rPr kumimoji="1" lang="en-US" sz="1200" kern="1200" dirty="0" err="1" smtClean="0">
                <a:solidFill>
                  <a:schemeClr val="tx1"/>
                </a:solidFill>
                <a:latin typeface="+mn-lt"/>
                <a:ea typeface="+mn-ea"/>
                <a:cs typeface="+mn-cs"/>
              </a:rPr>
              <a:t>spindown</a:t>
            </a:r>
            <a:r>
              <a:rPr kumimoji="1" lang="en-US" sz="1200" kern="1200" dirty="0" smtClean="0">
                <a:solidFill>
                  <a:schemeClr val="tx1"/>
                </a:solidFill>
                <a:latin typeface="+mn-lt"/>
                <a:ea typeface="+mn-ea"/>
                <a:cs typeface="+mn-cs"/>
              </a:rPr>
              <a:t> of the disk is equal to that of the energy saved by remaining in the Standby state during Break-Even Time. We calculated Break-Even Time, and Break-even time is 24 seconds in our disks. That is that to reduce power consumption by using the Standby state, an I/O interval of approximately 24 seconds or more is needed.</a:t>
            </a:r>
            <a:r>
              <a:rPr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I’ll talk about the investigation of I/O frequency. We investigate the I/O frequency of data, tables and indexes of TPC-H during runtime processing of TPC-H queries. We divide LINEITEM table and Indexes into 10 buffers. We obtain I/O interval every per second. The survey period is from the beginning to the end of the query execution. We focus on the actual number of times the reads from the obtain data items.</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14</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What you see here is the I/O frequency of partitioned data, LINEITEM table. The vertical axis shows the number of instances of read and horizontal axis shows elapsed time. As you can see, partitioned tables are used in a numerical order. And, a longer I/O interval is obtainable by placing partitioned data with near numbers on the same disk. </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15</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I’ll talk about first experiment. In first experiment, we evaluate data placement control with table partitioning. First, we divide LINEITEM table and indexes into ten buffers to use more flexible arrangement of data. And, we use the hash partitioning. Next, we place all data on three HDD. We design two patterns of placement about partitioned data. And lastly, we compare during runtime processing of TPC-H queries between two patterns of placement. Comparison items are times of I/O interval and performance of power consumption. </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I’ll talk about two patterns of data placement with these figures. One is partitioned data is placed by round-robin placement. The numbers indicate the partition number. The other is partitioned data with near numbers are placed on the same </a:t>
            </a:r>
            <a:r>
              <a:rPr kumimoji="1" lang="en-US" sz="1200" kern="1200" dirty="0" err="1" smtClean="0">
                <a:solidFill>
                  <a:schemeClr val="tx1"/>
                </a:solidFill>
                <a:latin typeface="+mn-lt"/>
                <a:ea typeface="+mn-ea"/>
                <a:cs typeface="+mn-cs"/>
              </a:rPr>
              <a:t>HDDs</a:t>
            </a:r>
            <a:r>
              <a:rPr kumimoji="1" lang="en-US" sz="1200" kern="1200" dirty="0" smtClean="0">
                <a:solidFill>
                  <a:schemeClr val="tx1"/>
                </a:solidFill>
                <a:latin typeface="+mn-lt"/>
                <a:ea typeface="+mn-ea"/>
                <a:cs typeface="+mn-cs"/>
              </a:rPr>
              <a:t>.</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17</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This table indicates the number and times of I/O intervals. As shown in this table, the placement A, round-robin placement, gets more times of short I/IO interval. “Short” means less than the Break-Even Time. Placement B can get long I/O interval than placement A. So, placement partitioned data by near-number placement is efficient in this case.</a:t>
            </a:r>
            <a:r>
              <a:rPr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What you see here is the comparison of power consumption and response time between two data placement. On the left graph is the comparison of power consumption, and on the right graph is the comparison of response time. The blue data is “without standby state“, and the red data is “with standby state”. As shown in these graph, in both of placement, the power consumption is reduced. In placement B, power consumption is more reduced than placement A. And, the delay rate of response time is 22% in placement A, 8% in placement B. That is that reduce the power consumption more in placement B because I/O interval is longer than placement A. And, the delay of response time is B smaller than A because seek overhead is smaller.</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19</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Next, I’ll talk about second experiment. In second experiment, we evaluate data placement control with using ten </a:t>
            </a:r>
            <a:r>
              <a:rPr kumimoji="1" lang="en-US" sz="1200" kern="1200" dirty="0" err="1" smtClean="0">
                <a:solidFill>
                  <a:schemeClr val="tx1"/>
                </a:solidFill>
                <a:latin typeface="+mn-lt"/>
                <a:ea typeface="+mn-ea"/>
                <a:cs typeface="+mn-cs"/>
              </a:rPr>
              <a:t>HDDs</a:t>
            </a:r>
            <a:r>
              <a:rPr kumimoji="1" lang="en-US" sz="1200" kern="1200" dirty="0" smtClean="0">
                <a:solidFill>
                  <a:schemeClr val="tx1"/>
                </a:solidFill>
                <a:latin typeface="+mn-lt"/>
                <a:ea typeface="+mn-ea"/>
                <a:cs typeface="+mn-cs"/>
              </a:rPr>
              <a:t>. And, we compare during runtime processing of TPC-H queries between with and without data placement control. Comparison items are response time and energy consumption.</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20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This is the outline of my presentation. My presentation is divided into six topics. First, I will talk about the introduction. Then, I’ll share with you the previous work. Third, I’ll talk about our proposed method and Evaluation Plan. Then, I’ll describe two experiments. After that, I’ll explain the evaluation results and discussion. And lastly, I’ll conclude with a summary.</a:t>
            </a:r>
            <a:endParaRPr kumimoji="1" lang="ja-JP" altLang="en-US" sz="1200" kern="1200" dirty="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I’ll talk about data placement in second experiment. First, I explain “without control”. In without control, we placed data such that the amount of data in each HDD to be evenly. And the frequency of the data I/O is not considered in this case. The bottom pie graph shows the amount of data in each HDD. In the placement “without control”, energy state of all disks is idle or active. </a:t>
            </a:r>
            <a:r>
              <a:rPr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21</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Next, I explain the placement “with control”. In with control, we placed the data have I/O on HDD1. And, placed the data have no I/O on HDD2. No data is placed on HDD3 to 10. That is that one disk, HDD1, is biased. In the placement “with control”, the energy state of HDD1 is idle or active, and HDD2 and HDD3 to 10 are standby. </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22</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What you see here is the comparison of power consumption and response time between two data placement, without and with control. On the left graph is the power consumption, and on the right graph is the response time. In each graph, the blue data indicate without control, the red data indicate with control. As shown in these graph, we reduce the power consumption seventy-two percent with data placement control. The delay of response time is four percent. This result is reasonable because only one of HDD has the data that have I/O, and the power consumption state is idle or active. </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23</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Well, now let me summarize my talk. In the present work, we have proposed data placement method in database runtime processing. Based on I/O frequency, we modify the data placement. Our method consider energy saving and application performance. And, evaluate our method with TPC-H. We achieve high storage power saving. As a result, we found the data placement control method is effective for energy saving during runtime application processing.</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24</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As the next step, future works is examination of more detailed data placement. And I will investigate the relation of trade-off between power consumption and response time. </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25</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We thank for the conscientious advice this work, associate </a:t>
            </a:r>
            <a:r>
              <a:rPr kumimoji="1" lang="en-US" sz="1200" kern="1200" dirty="0" err="1" smtClean="0">
                <a:solidFill>
                  <a:schemeClr val="tx1"/>
                </a:solidFill>
                <a:latin typeface="+mn-lt"/>
                <a:ea typeface="+mn-ea"/>
                <a:cs typeface="+mn-cs"/>
              </a:rPr>
              <a:t>prof</a:t>
            </a:r>
            <a:r>
              <a:rPr kumimoji="1" lang="en-US" sz="1200" kern="1200" dirty="0" smtClean="0">
                <a:solidFill>
                  <a:schemeClr val="tx1"/>
                </a:solidFill>
                <a:latin typeface="+mn-lt"/>
                <a:ea typeface="+mn-ea"/>
                <a:cs typeface="+mn-cs"/>
              </a:rPr>
              <a:t>. Yokoyama, and associate </a:t>
            </a:r>
            <a:r>
              <a:rPr kumimoji="1" lang="en-US" sz="1200" kern="1200" dirty="0" err="1" smtClean="0">
                <a:solidFill>
                  <a:schemeClr val="tx1"/>
                </a:solidFill>
                <a:latin typeface="+mn-lt"/>
                <a:ea typeface="+mn-ea"/>
                <a:cs typeface="+mn-cs"/>
              </a:rPr>
              <a:t>prof</a:t>
            </a:r>
            <a:r>
              <a:rPr kumimoji="1" lang="en-US" sz="1200" kern="1200" dirty="0" smtClean="0">
                <a:solidFill>
                  <a:schemeClr val="tx1"/>
                </a:solidFill>
                <a:latin typeface="+mn-lt"/>
                <a:ea typeface="+mn-ea"/>
                <a:cs typeface="+mn-cs"/>
              </a:rPr>
              <a:t>. Yamaguchi, and </a:t>
            </a:r>
            <a:r>
              <a:rPr kumimoji="1" lang="en-US" sz="1200" kern="1200" dirty="0" err="1" smtClean="0">
                <a:solidFill>
                  <a:schemeClr val="tx1"/>
                </a:solidFill>
                <a:latin typeface="+mn-lt"/>
                <a:ea typeface="+mn-ea"/>
                <a:cs typeface="+mn-cs"/>
              </a:rPr>
              <a:t>prof</a:t>
            </a:r>
            <a:r>
              <a:rPr kumimoji="1" lang="en-US" sz="1200" kern="1200" dirty="0" smtClean="0">
                <a:solidFill>
                  <a:schemeClr val="tx1"/>
                </a:solidFill>
                <a:latin typeface="+mn-lt"/>
                <a:ea typeface="+mn-ea"/>
                <a:cs typeface="+mn-cs"/>
              </a:rPr>
              <a:t>. </a:t>
            </a:r>
            <a:r>
              <a:rPr kumimoji="1" lang="en-US" sz="1200" kern="1200" dirty="0" err="1" smtClean="0">
                <a:solidFill>
                  <a:schemeClr val="tx1"/>
                </a:solidFill>
                <a:latin typeface="+mn-lt"/>
                <a:ea typeface="+mn-ea"/>
                <a:cs typeface="+mn-cs"/>
              </a:rPr>
              <a:t>Goto</a:t>
            </a:r>
            <a:r>
              <a:rPr kumimoji="1" lang="en-US" sz="1200" kern="1200" dirty="0" smtClean="0">
                <a:solidFill>
                  <a:schemeClr val="tx1"/>
                </a:solidFill>
                <a:latin typeface="+mn-lt"/>
                <a:ea typeface="+mn-ea"/>
                <a:cs typeface="+mn-cs"/>
              </a:rPr>
              <a:t>, and Prof. </a:t>
            </a:r>
            <a:r>
              <a:rPr kumimoji="1" lang="en-US" sz="1200" kern="1200" dirty="0" err="1" smtClean="0">
                <a:solidFill>
                  <a:schemeClr val="tx1"/>
                </a:solidFill>
                <a:latin typeface="+mn-lt"/>
                <a:ea typeface="+mn-ea"/>
                <a:cs typeface="+mn-cs"/>
              </a:rPr>
              <a:t>Sugaya</a:t>
            </a:r>
            <a:r>
              <a:rPr kumimoji="1" lang="en-US" sz="1200" kern="1200" dirty="0" smtClean="0">
                <a:solidFill>
                  <a:schemeClr val="tx1"/>
                </a:solidFill>
                <a:latin typeface="+mn-lt"/>
                <a:ea typeface="+mn-ea"/>
                <a:cs typeface="+mn-cs"/>
              </a:rPr>
              <a:t>. This work is partly supported by the ministry of education, culture, sports, and science and technology. </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26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First, I’ll talk about the background of my research. In recent years, the amount of digital data is increased rapidly. So, the scale of data center has become larger. As a result, the management cost of data center has become larger. Following items are included in management cost of data center. The first one is operating costs of machines. The second one is amortization of buildings and cooling equipment. The third one is electric charge. In this society, energy saving is focused on. So, it is urgent to reduce the energy consumption of data centers. That is that energy saving of data centers is drawing attention now.</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What you see here is the energy consumption rate of a typical data center. </a:t>
            </a:r>
            <a:r>
              <a:rPr kumimoji="1" lang="en-US" sz="1200" b="1" kern="1200" dirty="0" smtClean="0">
                <a:solidFill>
                  <a:schemeClr val="tx1"/>
                </a:solidFill>
                <a:latin typeface="+mn-lt"/>
                <a:ea typeface="+mn-ea"/>
                <a:cs typeface="+mn-cs"/>
              </a:rPr>
              <a:t>As you can see, </a:t>
            </a:r>
            <a:r>
              <a:rPr kumimoji="1" lang="en-US" sz="1200" kern="1200" dirty="0" smtClean="0">
                <a:solidFill>
                  <a:schemeClr val="tx1"/>
                </a:solidFill>
                <a:latin typeface="+mn-lt"/>
                <a:ea typeface="+mn-ea"/>
                <a:cs typeface="+mn-cs"/>
              </a:rPr>
              <a:t>storage is accounted for like 13%. So, reducing the power consumption of storage is an efficient way to save energy in data centers. </a:t>
            </a:r>
            <a:r>
              <a:rPr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I’ll talk about our research objective. There is some kind of conventional methods of energy saving for data centers. For example, performance enhancement method of cooling facilities and power efficiency are proposed, and so on. However, these have already been addressed. So, we came up with the method that the power saving of storage by efficient management of data. </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I’ll talk about goal of our research. The goal of this research is reducing energy consumption of storage while minimizing the deterioration of application performance. To achieve this goal, we analyze of power consumption and system performance of the TPC-H runtime. And, we propose storage power saving method. Page 7 </a:t>
            </a:r>
            <a:r>
              <a:rPr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Next, I’ll share with you previous work. In this work, they proposed runtime power saving framework. In this framework, combine application level I/O and device level I/O. Then, extract logical I/O pattern, and select appropriate power saving methods. The power saving methods are pre-load method and write-delay method.</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I’ll talk about the direction of our present work. In previous work, they use large scale unit in experiment environment. But, in the present work, we use single unit in experiment environment. This is because to analyze power saving in more small unit. For the storage power saving of TPC-H runtime, we address two things. One is calculation the Break-Even Time. Other is evaluation our proposed method focusing on the service level agreement. As proposed method, we evaluate data placement control. </a:t>
            </a:r>
            <a:r>
              <a:rPr lang="ja-JP" altLang="en-US" dirty="0" smtClean="0"/>
              <a:t> </a:t>
            </a:r>
            <a:endParaRPr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sz="1200" kern="1200" dirty="0" smtClean="0">
                <a:solidFill>
                  <a:schemeClr val="tx1"/>
                </a:solidFill>
                <a:latin typeface="+mn-lt"/>
                <a:ea typeface="+mn-ea"/>
                <a:cs typeface="+mn-cs"/>
              </a:rPr>
              <a:t>Next, I’ll talk about our proposed method. Our method is data placement control. We modify the data placement based on I/O frequency on run-time applications. For example, if the data is placed as shown in this figure, then we arrange like this. As you can see, the using frequency of data like this. The blue data is less used, and the red data is more used. By modifying data placement, this disk gets longer I/O interval. Then, we change to standby-mode when disk is not being used. Finally, more power consumption can reduce.</a:t>
            </a:r>
            <a:r>
              <a:rPr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2BC15467-FFE2-4938-9683-69878A4DAAAB}"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pic>
        <p:nvPicPr>
          <p:cNvPr id="7" name="図 6" descr="学生ロゴ　color.jpg"/>
          <p:cNvPicPr>
            <a:picLocks noChangeAspect="1"/>
          </p:cNvPicPr>
          <p:nvPr/>
        </p:nvPicPr>
        <p:blipFill>
          <a:blip r:embed="rId2" cstate="print"/>
          <a:stretch>
            <a:fillRect/>
          </a:stretch>
        </p:blipFill>
        <p:spPr>
          <a:xfrm>
            <a:off x="8117802" y="188640"/>
            <a:ext cx="883298" cy="100811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November 3rd, 2014</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IGCC14 GPCDP Workshop </a:t>
            </a:r>
            <a:endParaRPr kumimoji="1" lang="ja-JP" altLang="en-US"/>
          </a:p>
        </p:txBody>
      </p:sp>
      <p:sp>
        <p:nvSpPr>
          <p:cNvPr id="7" name="スライド番号プレースホルダ 6"/>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November 3rd, 2014</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IGCC14 GPCDP Workshop </a:t>
            </a:r>
            <a:endParaRPr kumimoji="1" lang="ja-JP" altLang="en-US"/>
          </a:p>
        </p:txBody>
      </p:sp>
      <p:sp>
        <p:nvSpPr>
          <p:cNvPr id="9" name="スライド番号プレースホルダ 8"/>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November 3rd, 2014</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IGCC14 GPCDP Workshop </a:t>
            </a:r>
            <a:endParaRPr kumimoji="1" lang="ja-JP" altLang="en-US"/>
          </a:p>
        </p:txBody>
      </p:sp>
      <p:sp>
        <p:nvSpPr>
          <p:cNvPr id="5" name="スライド番号プレースホルダ 4"/>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November 3rd, 2014</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IGCC14 GPCDP Workshop </a:t>
            </a:r>
            <a:endParaRPr kumimoji="1" lang="ja-JP" altLang="en-US"/>
          </a:p>
        </p:txBody>
      </p:sp>
      <p:sp>
        <p:nvSpPr>
          <p:cNvPr id="4" name="スライド番号プレースホルダ 3"/>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November 3rd, 2014</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IGCC14 GPCDP Workshop </a:t>
            </a:r>
            <a:endParaRPr kumimoji="1" lang="ja-JP" altLang="en-US"/>
          </a:p>
        </p:txBody>
      </p:sp>
      <p:sp>
        <p:nvSpPr>
          <p:cNvPr id="7" name="スライド番号プレースホルダ 6"/>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November 3rd, 2014</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IGCC14 GPCDP Workshop </a:t>
            </a:r>
            <a:endParaRPr kumimoji="1" lang="ja-JP" altLang="en-US"/>
          </a:p>
        </p:txBody>
      </p:sp>
      <p:sp>
        <p:nvSpPr>
          <p:cNvPr id="7" name="スライド番号プレースホルダ 6"/>
          <p:cNvSpPr>
            <a:spLocks noGrp="1"/>
          </p:cNvSpPr>
          <p:nvPr>
            <p:ph type="sldNum" sz="quarter" idx="12"/>
          </p:nvPr>
        </p:nvSpPr>
        <p:spPr/>
        <p:txBody>
          <a:bodyPr/>
          <a:lstStyle/>
          <a:p>
            <a:fld id="{C7143BA4-69ED-4801-8BC4-56316CB8F1D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正方形/長方形 9"/>
          <p:cNvSpPr/>
          <p:nvPr userDrawn="1"/>
        </p:nvSpPr>
        <p:spPr>
          <a:xfrm>
            <a:off x="0" y="0"/>
            <a:ext cx="9144000" cy="18864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0" y="6669360"/>
            <a:ext cx="9144000" cy="18864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r>
              <a:rPr lang="en-US" altLang="ja-JP" smtClean="0"/>
              <a:t>November 3rd, 2014</a:t>
            </a:r>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r>
              <a:rPr lang="en-US" altLang="ja-JP" smtClean="0"/>
              <a:t>IGCC14 GPCDP Workshop </a:t>
            </a:r>
            <a:endParaRPr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C7143BA4-69ED-4801-8BC4-56316CB8F1D1}" type="slidenum">
              <a:rPr lang="ja-JP" altLang="en-US" smtClean="0"/>
              <a:pPr/>
              <a:t>‹#›</a:t>
            </a:fld>
            <a:endParaRPr lang="ja-JP" altLang="en-US" dirty="0"/>
          </a:p>
        </p:txBody>
      </p:sp>
      <p:pic>
        <p:nvPicPr>
          <p:cNvPr id="7" name="図 6" descr="学生ロゴ　color.jpg"/>
          <p:cNvPicPr>
            <a:picLocks noChangeAspect="1"/>
          </p:cNvPicPr>
          <p:nvPr/>
        </p:nvPicPr>
        <p:blipFill>
          <a:blip r:embed="rId13" cstate="print"/>
          <a:stretch>
            <a:fillRect/>
          </a:stretch>
        </p:blipFill>
        <p:spPr>
          <a:xfrm>
            <a:off x="8243988" y="188640"/>
            <a:ext cx="757112" cy="864096"/>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wmf"/><Relationship Id="rId5" Type="http://schemas.openxmlformats.org/officeDocument/2006/relationships/image" Target="../media/image5.wmf"/><Relationship Id="rId6"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image" Target="../media/image7.png"/><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8.png"/><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chart" Target="../charts/chart2.xml"/><Relationship Id="rId5" Type="http://schemas.openxmlformats.org/officeDocument/2006/relationships/chart" Target="../charts/chart3.xml"/><Relationship Id="rId1" Type="http://schemas.openxmlformats.org/officeDocument/2006/relationships/tags" Target="../tags/tag10.xml"/><Relationship Id="rId2"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2.wmf"/><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700808"/>
            <a:ext cx="8352928" cy="1470025"/>
          </a:xfrm>
        </p:spPr>
        <p:txBody>
          <a:bodyPr>
            <a:normAutofit fontScale="90000"/>
          </a:bodyPr>
          <a:lstStyle/>
          <a:p>
            <a:r>
              <a:rPr lang="en-US" altLang="ja-JP" dirty="0" smtClean="0"/>
              <a:t>Evaluation of Data Placement Method in Database Run-Time Processing Considering Energy Saving and Application Performance</a:t>
            </a:r>
            <a:endParaRPr kumimoji="1" lang="ja-JP" altLang="en-US" dirty="0"/>
          </a:p>
        </p:txBody>
      </p:sp>
      <p:sp>
        <p:nvSpPr>
          <p:cNvPr id="3" name="サブタイトル 2"/>
          <p:cNvSpPr>
            <a:spLocks noGrp="1"/>
          </p:cNvSpPr>
          <p:nvPr>
            <p:ph type="subTitle" idx="1"/>
          </p:nvPr>
        </p:nvSpPr>
        <p:spPr>
          <a:xfrm>
            <a:off x="611560" y="3861048"/>
            <a:ext cx="7848872" cy="1944216"/>
          </a:xfrm>
        </p:spPr>
        <p:txBody>
          <a:bodyPr>
            <a:noAutofit/>
          </a:bodyPr>
          <a:lstStyle/>
          <a:p>
            <a:pPr algn="l"/>
            <a:r>
              <a:rPr kumimoji="1" lang="en-US" altLang="ja-JP" sz="2400" b="1" dirty="0" smtClean="0"/>
              <a:t>                    </a:t>
            </a:r>
            <a:r>
              <a:rPr kumimoji="1" lang="en-US" altLang="ja-JP" sz="2400" b="1" u="sng" dirty="0" smtClean="0"/>
              <a:t>Naho IIMURA†</a:t>
            </a:r>
            <a:r>
              <a:rPr lang="ja-JP" altLang="en-US" sz="2400" b="1" dirty="0" smtClean="0"/>
              <a:t>                </a:t>
            </a:r>
            <a:r>
              <a:rPr kumimoji="1" lang="en-US" altLang="ja-JP" sz="2400" b="1" dirty="0" smtClean="0"/>
              <a:t>Norifumi NISHIKAWA‡</a:t>
            </a:r>
          </a:p>
          <a:p>
            <a:pPr algn="l"/>
            <a:r>
              <a:rPr lang="en-US" altLang="ja-JP" sz="2400" b="1" dirty="0" smtClean="0"/>
              <a:t>                    Miyuki NAKANO††</a:t>
            </a:r>
            <a:r>
              <a:rPr lang="ja-JP" altLang="en-US" sz="2400" b="1" dirty="0" smtClean="0"/>
              <a:t>　      </a:t>
            </a:r>
            <a:r>
              <a:rPr kumimoji="1" lang="en-US" altLang="ja-JP" sz="2400" b="1" dirty="0" smtClean="0"/>
              <a:t>Masato OGUCHI†</a:t>
            </a:r>
            <a:endParaRPr lang="en-US" altLang="ja-JP" sz="2400" b="1" dirty="0" smtClean="0"/>
          </a:p>
          <a:p>
            <a:endParaRPr kumimoji="1" lang="en-US" altLang="ja-JP" sz="1650" b="1" dirty="0" smtClean="0"/>
          </a:p>
          <a:p>
            <a:r>
              <a:rPr kumimoji="1" lang="en-US" altLang="ja-JP" sz="1650" b="1" dirty="0" smtClean="0"/>
              <a:t>†</a:t>
            </a:r>
            <a:r>
              <a:rPr kumimoji="1" lang="en-US" altLang="ja-JP" sz="1650" b="1" dirty="0" err="1" smtClean="0"/>
              <a:t>Ochanomizu</a:t>
            </a:r>
            <a:r>
              <a:rPr kumimoji="1" lang="en-US" altLang="ja-JP" sz="1650" b="1" dirty="0" smtClean="0"/>
              <a:t> University</a:t>
            </a:r>
            <a:r>
              <a:rPr kumimoji="1" lang="ja-JP" altLang="en-US" sz="1650" b="1" dirty="0" smtClean="0"/>
              <a:t>　</a:t>
            </a:r>
            <a:endParaRPr kumimoji="1" lang="en-US" altLang="ja-JP" sz="1650" b="1" dirty="0" smtClean="0"/>
          </a:p>
          <a:p>
            <a:r>
              <a:rPr lang="en-US" altLang="ja-JP" sz="1650" b="1" dirty="0" smtClean="0"/>
              <a:t>‡ Hitachi, Ltd., Yokohama Research Laboratory</a:t>
            </a:r>
          </a:p>
          <a:p>
            <a:r>
              <a:rPr lang="en-US" altLang="ja-JP" sz="1650" b="1" dirty="0" smtClean="0"/>
              <a:t>†† Shibaura Institute of Technology</a:t>
            </a:r>
          </a:p>
          <a:p>
            <a:endParaRPr lang="en-US" altLang="ja-JP" sz="1650" b="1" dirty="0" smtClean="0"/>
          </a:p>
          <a:p>
            <a:r>
              <a:rPr lang="en-US" altLang="ja-JP" sz="1650" b="1" dirty="0" smtClean="0"/>
              <a:t>NOVEMBER 3</a:t>
            </a:r>
            <a:r>
              <a:rPr lang="en-US" altLang="ja-JP" sz="1650" b="1" baseline="30000" dirty="0" smtClean="0"/>
              <a:t>rd</a:t>
            </a:r>
            <a:r>
              <a:rPr lang="en-US" altLang="ja-JP" sz="1650" b="1" dirty="0" smtClean="0"/>
              <a:t>, 2014          IGCC14 GPCDP  Workshop</a:t>
            </a:r>
            <a:endParaRPr kumimoji="1" lang="en-US" altLang="ja-JP" sz="1650" b="1" dirty="0" smtClean="0"/>
          </a:p>
        </p:txBody>
      </p:sp>
      <p:sp>
        <p:nvSpPr>
          <p:cNvPr id="4" name="テキスト ボックス 3"/>
          <p:cNvSpPr txBox="1"/>
          <p:nvPr/>
        </p:nvSpPr>
        <p:spPr>
          <a:xfrm>
            <a:off x="2900678" y="-205933"/>
            <a:ext cx="184666" cy="369332"/>
          </a:xfrm>
          <a:prstGeom prst="rect">
            <a:avLst/>
          </a:prstGeom>
          <a:noFill/>
        </p:spPr>
        <p:txBody>
          <a:bodyPr wrap="none" rtlCol="0">
            <a:spAutoFit/>
          </a:bodyPr>
          <a:lstStyle/>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ea typeface="Verdana" pitchFamily="34" charset="0"/>
                <a:cs typeface="Verdana" pitchFamily="34" charset="0"/>
              </a:rPr>
              <a:t>Evaluation Plan</a:t>
            </a:r>
            <a:endParaRPr kumimoji="1" lang="ja-JP" altLang="en-US" dirty="0"/>
          </a:p>
        </p:txBody>
      </p:sp>
      <p:sp>
        <p:nvSpPr>
          <p:cNvPr id="8" name="コンテンツ プレースホルダ 7"/>
          <p:cNvSpPr>
            <a:spLocks noGrp="1"/>
          </p:cNvSpPr>
          <p:nvPr>
            <p:ph idx="1"/>
          </p:nvPr>
        </p:nvSpPr>
        <p:spPr/>
        <p:txBody>
          <a:bodyPr/>
          <a:lstStyle/>
          <a:p>
            <a:endParaRPr lang="ja-JP" altLang="en-US" dirty="0"/>
          </a:p>
        </p:txBody>
      </p:sp>
      <p:graphicFrame>
        <p:nvGraphicFramePr>
          <p:cNvPr id="9" name="図表 8"/>
          <p:cNvGraphicFramePr/>
          <p:nvPr/>
        </p:nvGraphicFramePr>
        <p:xfrm>
          <a:off x="304800" y="1524000"/>
          <a:ext cx="8568952" cy="4876800"/>
        </p:xfrm>
        <a:graphic>
          <a:graphicData uri="http://schemas.openxmlformats.org/drawingml/2006/diagram">
            <a:relIds xmlns:dgm="http://schemas.openxmlformats.org/drawingml/2006/diagram" xmlns:r="http://schemas.openxmlformats.org/officeDocument/2006/relationships" r:dm="rId4" r:lo="rId5" r:qs="rId6" r:cs="rId7"/>
          </a:graphicData>
        </a:graphic>
      </p:graphicFrame>
      <p:sp>
        <p:nvSpPr>
          <p:cNvPr id="5" name="角丸四角形吹き出し 4"/>
          <p:cNvSpPr/>
          <p:nvPr/>
        </p:nvSpPr>
        <p:spPr>
          <a:xfrm>
            <a:off x="6012160" y="4077072"/>
            <a:ext cx="2880320" cy="1008112"/>
          </a:xfrm>
          <a:prstGeom prst="wedgeRoundRectCallout">
            <a:avLst>
              <a:gd name="adj1" fmla="val -34240"/>
              <a:gd name="adj2" fmla="val 64952"/>
              <a:gd name="adj3" fmla="val 16667"/>
            </a:avLst>
          </a:prstGeom>
          <a:solidFill>
            <a:schemeClr val="bg1"/>
          </a:solidFill>
          <a:ln w="444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The number of used HDDs are </a:t>
            </a:r>
            <a:r>
              <a:rPr lang="en-US" altLang="ja-JP" sz="2400" b="1" u="sng" dirty="0" smtClean="0">
                <a:solidFill>
                  <a:schemeClr val="tx1"/>
                </a:solidFill>
              </a:rPr>
              <a:t>3</a:t>
            </a:r>
            <a:r>
              <a:rPr lang="en-US" altLang="ja-JP" sz="2400" u="sng" dirty="0" smtClean="0">
                <a:solidFill>
                  <a:schemeClr val="tx1"/>
                </a:solidFill>
              </a:rPr>
              <a:t> - </a:t>
            </a:r>
            <a:r>
              <a:rPr lang="en-US" altLang="ja-JP" sz="2400" b="1" u="sng" dirty="0" smtClean="0">
                <a:solidFill>
                  <a:schemeClr val="tx1"/>
                </a:solidFill>
              </a:rPr>
              <a:t>10</a:t>
            </a:r>
            <a:endParaRPr kumimoji="1" lang="ja-JP" altLang="en-US" sz="2400" b="1" u="sng" dirty="0">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Evaluation Environment</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11</a:t>
            </a:fld>
            <a:endParaRPr kumimoji="1" lang="ja-JP" altLang="en-US"/>
          </a:p>
        </p:txBody>
      </p:sp>
      <p:graphicFrame>
        <p:nvGraphicFramePr>
          <p:cNvPr id="9" name="表 8"/>
          <p:cNvGraphicFramePr>
            <a:graphicFrameLocks noGrp="1"/>
          </p:cNvGraphicFramePr>
          <p:nvPr/>
        </p:nvGraphicFramePr>
        <p:xfrm>
          <a:off x="539552" y="1268761"/>
          <a:ext cx="3672408" cy="4907280"/>
        </p:xfrm>
        <a:graphic>
          <a:graphicData uri="http://schemas.openxmlformats.org/drawingml/2006/table">
            <a:tbl>
              <a:tblPr bandRow="1">
                <a:tableStyleId>{5C22544A-7EE6-4342-B048-85BDC9FD1C3A}</a:tableStyleId>
              </a:tblPr>
              <a:tblGrid>
                <a:gridCol w="1656184"/>
                <a:gridCol w="2016224"/>
              </a:tblGrid>
              <a:tr h="423372">
                <a:tc>
                  <a:txBody>
                    <a:bodyPr/>
                    <a:lstStyle/>
                    <a:p>
                      <a:r>
                        <a:rPr kumimoji="1" lang="en-US" altLang="ja-JP" sz="2400" dirty="0" smtClean="0"/>
                        <a:t>CPU</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4 cores * 2</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8884">
                <a:tc>
                  <a:txBody>
                    <a:bodyPr/>
                    <a:lstStyle/>
                    <a:p>
                      <a:r>
                        <a:rPr kumimoji="1" lang="en-US" altLang="ja-JP" sz="2400" dirty="0" smtClean="0"/>
                        <a:t>Memory</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000" dirty="0" smtClean="0">
                          <a:solidFill>
                            <a:schemeClr val="tx1"/>
                          </a:solidFill>
                        </a:rPr>
                        <a:t>8GBytes</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5">
                <a:tc>
                  <a:txBody>
                    <a:bodyPr/>
                    <a:lstStyle/>
                    <a:p>
                      <a:pPr marL="0" marR="0" lvl="1" indent="0" algn="l" defTabSz="2900934"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smtClean="0">
                          <a:ln>
                            <a:noFill/>
                          </a:ln>
                          <a:solidFill>
                            <a:schemeClr val="tx1"/>
                          </a:solidFill>
                          <a:effectLst/>
                          <a:uLnTx/>
                          <a:uFillTx/>
                          <a:latin typeface="+mn-lt"/>
                          <a:ea typeface="+mn-ea"/>
                          <a:cs typeface="+mn-cs"/>
                        </a:rPr>
                        <a:t>HDD</a:t>
                      </a:r>
                      <a:endParaRPr kumimoji="1" lang="ja-JP" altLang="en-US" sz="5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3TB *11</a:t>
                      </a:r>
                      <a:endParaRPr kumimoji="1" lang="ja-JP" altLang="en-US" sz="2000" b="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1593">
                <a:tc>
                  <a:txBody>
                    <a:bodyPr/>
                    <a:lstStyle/>
                    <a:p>
                      <a:r>
                        <a:rPr lang="en-US" altLang="ja-JP" sz="2400" dirty="0" smtClean="0"/>
                        <a:t>OS</a:t>
                      </a:r>
                      <a:endParaRPr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2000" dirty="0" smtClean="0"/>
                        <a:t>Cent OS 5.10 64bit</a:t>
                      </a:r>
                      <a:endParaRPr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3827">
                <a:tc>
                  <a:txBody>
                    <a:bodyPr/>
                    <a:lstStyle/>
                    <a:p>
                      <a:r>
                        <a:rPr kumimoji="1" lang="en-US" altLang="ja-JP" sz="2400" dirty="0" smtClean="0"/>
                        <a:t>DBMS</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000" dirty="0" smtClean="0"/>
                        <a:t>HITACHI</a:t>
                      </a:r>
                      <a:r>
                        <a:rPr kumimoji="1" lang="en-US" altLang="ja-JP" sz="2000" baseline="0" dirty="0" smtClean="0"/>
                        <a:t> </a:t>
                      </a:r>
                      <a:r>
                        <a:rPr kumimoji="1" lang="en-US" altLang="ja-JP" sz="2000" baseline="0" dirty="0" err="1" smtClean="0"/>
                        <a:t>HiRDB</a:t>
                      </a:r>
                      <a:endParaRPr kumimoji="1" lang="en-US" altLang="ja-JP" sz="2000" baseline="0" dirty="0" smtClean="0"/>
                    </a:p>
                    <a:p>
                      <a:r>
                        <a:rPr kumimoji="1" lang="en-US" altLang="ja-JP" sz="2000" dirty="0" smtClean="0"/>
                        <a:t>Single</a:t>
                      </a:r>
                      <a:r>
                        <a:rPr kumimoji="1" lang="en-US" altLang="ja-JP" sz="2000" baseline="0" dirty="0" smtClean="0"/>
                        <a:t> Server</a:t>
                      </a:r>
                    </a:p>
                    <a:p>
                      <a:r>
                        <a:rPr kumimoji="1" lang="en-US" altLang="ja-JP" sz="2000" baseline="0" dirty="0" smtClean="0"/>
                        <a:t>Version 9</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0607">
                <a:tc>
                  <a:txBody>
                    <a:bodyPr/>
                    <a:lstStyle/>
                    <a:p>
                      <a:r>
                        <a:rPr kumimoji="1" lang="en-US" altLang="ja-JP" sz="2400" dirty="0" smtClean="0"/>
                        <a:t>Bench</a:t>
                      </a:r>
                    </a:p>
                    <a:p>
                      <a:r>
                        <a:rPr kumimoji="1" lang="en-US" altLang="ja-JP" sz="2400" dirty="0" smtClean="0"/>
                        <a:t>mark</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000" dirty="0" smtClean="0"/>
                        <a:t>TPC-H</a:t>
                      </a:r>
                      <a:r>
                        <a:rPr kumimoji="1" lang="en-US" altLang="ja-JP" sz="2000" baseline="0" dirty="0" smtClean="0"/>
                        <a:t> </a:t>
                      </a:r>
                    </a:p>
                    <a:p>
                      <a:r>
                        <a:rPr kumimoji="1" lang="en-US" altLang="ja-JP" sz="2000" baseline="0" dirty="0" smtClean="0"/>
                        <a:t>(SF=10)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3827">
                <a:tc>
                  <a:txBody>
                    <a:bodyPr/>
                    <a:lstStyle/>
                    <a:p>
                      <a:r>
                        <a:rPr kumimoji="1" lang="en-US" altLang="ja-JP" sz="2400" dirty="0" smtClean="0"/>
                        <a:t>Power</a:t>
                      </a:r>
                      <a:r>
                        <a:rPr kumimoji="1" lang="en-US" altLang="ja-JP" sz="2400" baseline="0" dirty="0" smtClean="0"/>
                        <a:t> Meter</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000" dirty="0" smtClean="0"/>
                        <a:t>YOKOGAWA</a:t>
                      </a:r>
                    </a:p>
                    <a:p>
                      <a:r>
                        <a:rPr kumimoji="1" lang="en-US" altLang="ja-JP" sz="2000" dirty="0" smtClean="0"/>
                        <a:t>Digital Power</a:t>
                      </a:r>
                      <a:r>
                        <a:rPr kumimoji="1" lang="en-US" altLang="ja-JP" sz="2000" baseline="0" dirty="0" smtClean="0"/>
                        <a:t> Meter</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フローチャート : 代替処理 10"/>
          <p:cNvSpPr/>
          <p:nvPr/>
        </p:nvSpPr>
        <p:spPr bwMode="auto">
          <a:xfrm>
            <a:off x="5076056" y="3429000"/>
            <a:ext cx="3816424" cy="792088"/>
          </a:xfrm>
          <a:prstGeom prst="flowChartAlternateProcess">
            <a:avLst/>
          </a:prstGeom>
          <a:solidFill>
            <a:srgbClr val="FFCC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charset="-128"/>
            </a:endParaRPr>
          </a:p>
        </p:txBody>
      </p:sp>
      <p:grpSp>
        <p:nvGrpSpPr>
          <p:cNvPr id="12" name="グループ化 31"/>
          <p:cNvGrpSpPr/>
          <p:nvPr/>
        </p:nvGrpSpPr>
        <p:grpSpPr>
          <a:xfrm>
            <a:off x="5076056" y="1700808"/>
            <a:ext cx="4211960" cy="3888432"/>
            <a:chOff x="5076056" y="2492896"/>
            <a:chExt cx="4211960" cy="3888432"/>
          </a:xfrm>
        </p:grpSpPr>
        <p:grpSp>
          <p:nvGrpSpPr>
            <p:cNvPr id="13" name="グループ化 30"/>
            <p:cNvGrpSpPr/>
            <p:nvPr/>
          </p:nvGrpSpPr>
          <p:grpSpPr>
            <a:xfrm>
              <a:off x="5076056" y="2708920"/>
              <a:ext cx="3816424" cy="2331132"/>
              <a:chOff x="5076056" y="2924944"/>
              <a:chExt cx="3816424" cy="2331132"/>
            </a:xfrm>
          </p:grpSpPr>
          <p:pic>
            <p:nvPicPr>
              <p:cNvPr id="19" name="Picture 4" descr="http://icon-free.com/material/picture17/l_01.gif"/>
              <p:cNvPicPr>
                <a:picLocks noChangeAspect="1" noChangeArrowheads="1"/>
              </p:cNvPicPr>
              <p:nvPr/>
            </p:nvPicPr>
            <p:blipFill>
              <a:blip r:embed="rId3" cstate="print"/>
              <a:srcRect/>
              <a:stretch>
                <a:fillRect/>
              </a:stretch>
            </p:blipFill>
            <p:spPr bwMode="auto">
              <a:xfrm>
                <a:off x="6444208" y="4437112"/>
                <a:ext cx="1091952" cy="818964"/>
              </a:xfrm>
              <a:prstGeom prst="rect">
                <a:avLst/>
              </a:prstGeom>
              <a:noFill/>
            </p:spPr>
          </p:pic>
          <p:cxnSp>
            <p:nvCxnSpPr>
              <p:cNvPr id="20" name="直線コネクタ 19"/>
              <p:cNvCxnSpPr/>
              <p:nvPr/>
            </p:nvCxnSpPr>
            <p:spPr bwMode="auto">
              <a:xfrm flipH="1">
                <a:off x="7164288" y="3861048"/>
                <a:ext cx="678160" cy="648072"/>
              </a:xfrm>
              <a:prstGeom prst="line">
                <a:avLst/>
              </a:prstGeom>
              <a:solidFill>
                <a:schemeClr val="accent1"/>
              </a:solidFill>
              <a:ln w="41275" cap="flat" cmpd="sng" algn="ctr">
                <a:solidFill>
                  <a:schemeClr val="tx1"/>
                </a:solidFill>
                <a:prstDash val="sysDash"/>
                <a:round/>
                <a:headEnd type="none" w="sm" len="sm"/>
                <a:tailEnd type="none" w="sm" len="sm"/>
              </a:ln>
              <a:effectLst/>
            </p:spPr>
          </p:cxnSp>
          <p:cxnSp>
            <p:nvCxnSpPr>
              <p:cNvPr id="21" name="直線コネクタ 20"/>
              <p:cNvCxnSpPr>
                <a:stCxn id="27" idx="2"/>
              </p:cNvCxnSpPr>
              <p:nvPr/>
            </p:nvCxnSpPr>
            <p:spPr bwMode="auto">
              <a:xfrm>
                <a:off x="6804248" y="3782344"/>
                <a:ext cx="0" cy="654768"/>
              </a:xfrm>
              <a:prstGeom prst="line">
                <a:avLst/>
              </a:prstGeom>
              <a:solidFill>
                <a:schemeClr val="accent1"/>
              </a:solidFill>
              <a:ln w="41275" cap="flat" cmpd="sng" algn="ctr">
                <a:solidFill>
                  <a:schemeClr val="tx1"/>
                </a:solidFill>
                <a:prstDash val="sysDash"/>
                <a:round/>
                <a:headEnd type="none" w="sm" len="sm"/>
                <a:tailEnd type="none" w="sm" len="sm"/>
              </a:ln>
              <a:effectLst/>
            </p:spPr>
          </p:cxnSp>
          <p:sp>
            <p:nvSpPr>
              <p:cNvPr id="22" name="テキスト ボックス 21"/>
              <p:cNvSpPr txBox="1"/>
              <p:nvPr/>
            </p:nvSpPr>
            <p:spPr>
              <a:xfrm>
                <a:off x="7524328" y="4869160"/>
                <a:ext cx="1152128" cy="307777"/>
              </a:xfrm>
              <a:prstGeom prst="rect">
                <a:avLst/>
              </a:prstGeom>
              <a:noFill/>
            </p:spPr>
            <p:txBody>
              <a:bodyPr wrap="square" rtlCol="0">
                <a:spAutoFit/>
              </a:bodyPr>
              <a:lstStyle/>
              <a:p>
                <a:r>
                  <a:rPr lang="en-US" altLang="ja-JP" sz="1400" b="1" dirty="0" smtClean="0"/>
                  <a:t>Local </a:t>
                </a:r>
                <a:r>
                  <a:rPr kumimoji="1" lang="en-US" altLang="ja-JP" sz="1400" b="1" dirty="0" smtClean="0"/>
                  <a:t>PC</a:t>
                </a:r>
                <a:endParaRPr kumimoji="1" lang="ja-JP" altLang="en-US" sz="1400" b="1" dirty="0"/>
              </a:p>
            </p:txBody>
          </p:sp>
          <p:cxnSp>
            <p:nvCxnSpPr>
              <p:cNvPr id="23" name="直線コネクタ 22"/>
              <p:cNvCxnSpPr/>
              <p:nvPr/>
            </p:nvCxnSpPr>
            <p:spPr bwMode="auto">
              <a:xfrm>
                <a:off x="6084168" y="3861048"/>
                <a:ext cx="576064" cy="654768"/>
              </a:xfrm>
              <a:prstGeom prst="line">
                <a:avLst/>
              </a:prstGeom>
              <a:solidFill>
                <a:schemeClr val="accent1"/>
              </a:solidFill>
              <a:ln w="41275" cap="flat" cmpd="sng" algn="ctr">
                <a:solidFill>
                  <a:schemeClr val="tx1"/>
                </a:solidFill>
                <a:prstDash val="sysDash"/>
                <a:round/>
                <a:headEnd type="none" w="sm" len="sm"/>
                <a:tailEnd type="none" w="sm" len="sm"/>
              </a:ln>
              <a:effectLst/>
            </p:spPr>
          </p:cxnSp>
          <p:grpSp>
            <p:nvGrpSpPr>
              <p:cNvPr id="24" name="グループ化 29"/>
              <p:cNvGrpSpPr/>
              <p:nvPr/>
            </p:nvGrpSpPr>
            <p:grpSpPr>
              <a:xfrm>
                <a:off x="5076056" y="2924944"/>
                <a:ext cx="3816424" cy="1818203"/>
                <a:chOff x="5148064" y="2996952"/>
                <a:chExt cx="3816424" cy="1818203"/>
              </a:xfrm>
            </p:grpSpPr>
            <p:sp>
              <p:nvSpPr>
                <p:cNvPr id="25" name="フローチャート : 代替処理 24"/>
                <p:cNvSpPr/>
                <p:nvPr/>
              </p:nvSpPr>
              <p:spPr bwMode="auto">
                <a:xfrm>
                  <a:off x="5148064" y="3068960"/>
                  <a:ext cx="3816424" cy="864096"/>
                </a:xfrm>
                <a:prstGeom prst="flowChartAlternateProcess">
                  <a:avLst/>
                </a:prstGeom>
                <a:solidFill>
                  <a:srgbClr val="FFFF99"/>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charset="-128"/>
                  </a:endParaRPr>
                </a:p>
              </p:txBody>
            </p:sp>
            <p:pic>
              <p:nvPicPr>
                <p:cNvPr id="26" name="Picture 5" descr="C:\Users\naho\AppData\Local\Microsoft\Windows\Temporary Internet Files\Content.IE5\5R77P3FQ\MC900428969[1].wmf"/>
                <p:cNvPicPr>
                  <a:picLocks noChangeAspect="1" noChangeArrowheads="1"/>
                </p:cNvPicPr>
                <p:nvPr/>
              </p:nvPicPr>
              <p:blipFill>
                <a:blip r:embed="rId4" cstate="print"/>
                <a:srcRect/>
                <a:stretch>
                  <a:fillRect/>
                </a:stretch>
              </p:blipFill>
              <p:spPr bwMode="auto">
                <a:xfrm>
                  <a:off x="7740352" y="2996952"/>
                  <a:ext cx="648072" cy="898684"/>
                </a:xfrm>
                <a:prstGeom prst="rect">
                  <a:avLst/>
                </a:prstGeom>
                <a:noFill/>
              </p:spPr>
            </p:pic>
            <p:pic>
              <p:nvPicPr>
                <p:cNvPr id="27" name="Picture 8" descr="C:\Users\naho\AppData\Local\Microsoft\Windows\Temporary Internet Files\Content.IE5\QUG1PBA8\MC900013058[1].wmf"/>
                <p:cNvPicPr>
                  <a:picLocks noChangeAspect="1" noChangeArrowheads="1"/>
                </p:cNvPicPr>
                <p:nvPr/>
              </p:nvPicPr>
              <p:blipFill>
                <a:blip r:embed="rId5" cstate="print"/>
                <a:srcRect/>
                <a:stretch>
                  <a:fillRect/>
                </a:stretch>
              </p:blipFill>
              <p:spPr bwMode="auto">
                <a:xfrm>
                  <a:off x="6588224" y="3140968"/>
                  <a:ext cx="576064" cy="713384"/>
                </a:xfrm>
                <a:prstGeom prst="rect">
                  <a:avLst/>
                </a:prstGeom>
                <a:noFill/>
              </p:spPr>
            </p:pic>
            <p:cxnSp>
              <p:nvCxnSpPr>
                <p:cNvPr id="28" name="直線コネクタ 27"/>
                <p:cNvCxnSpPr/>
                <p:nvPr/>
              </p:nvCxnSpPr>
              <p:spPr bwMode="auto">
                <a:xfrm flipH="1">
                  <a:off x="7164288" y="3429000"/>
                  <a:ext cx="504056" cy="0"/>
                </a:xfrm>
                <a:prstGeom prst="line">
                  <a:avLst/>
                </a:prstGeom>
                <a:solidFill>
                  <a:schemeClr val="accent1"/>
                </a:solidFill>
                <a:ln w="41275" cap="flat" cmpd="sng" algn="ctr">
                  <a:solidFill>
                    <a:schemeClr val="tx1"/>
                  </a:solidFill>
                  <a:prstDash val="solid"/>
                  <a:round/>
                  <a:headEnd type="none" w="sm" len="sm"/>
                  <a:tailEnd type="none" w="sm" len="sm"/>
                </a:ln>
                <a:effectLst/>
              </p:spPr>
            </p:cxnSp>
            <p:sp>
              <p:nvSpPr>
                <p:cNvPr id="29" name="テキスト ボックス 28"/>
                <p:cNvSpPr txBox="1"/>
                <p:nvPr/>
              </p:nvSpPr>
              <p:spPr>
                <a:xfrm>
                  <a:off x="8028384" y="3861048"/>
                  <a:ext cx="792088" cy="523220"/>
                </a:xfrm>
                <a:prstGeom prst="rect">
                  <a:avLst/>
                </a:prstGeom>
                <a:noFill/>
              </p:spPr>
              <p:txBody>
                <a:bodyPr wrap="square" rtlCol="0">
                  <a:spAutoFit/>
                </a:bodyPr>
                <a:lstStyle/>
                <a:p>
                  <a:r>
                    <a:rPr lang="en-US" altLang="ja-JP" sz="1400" b="1" dirty="0" smtClean="0"/>
                    <a:t>Remote Server</a:t>
                  </a:r>
                  <a:endParaRPr kumimoji="1" lang="ja-JP" altLang="en-US" sz="1400" b="1" dirty="0"/>
                </a:p>
              </p:txBody>
            </p:sp>
            <p:sp>
              <p:nvSpPr>
                <p:cNvPr id="30" name="テキスト ボックス 29"/>
                <p:cNvSpPr txBox="1"/>
                <p:nvPr/>
              </p:nvSpPr>
              <p:spPr>
                <a:xfrm>
                  <a:off x="6876256" y="3861048"/>
                  <a:ext cx="792088" cy="523220"/>
                </a:xfrm>
                <a:prstGeom prst="rect">
                  <a:avLst/>
                </a:prstGeom>
                <a:noFill/>
              </p:spPr>
              <p:txBody>
                <a:bodyPr wrap="square" rtlCol="0">
                  <a:spAutoFit/>
                </a:bodyPr>
                <a:lstStyle/>
                <a:p>
                  <a:r>
                    <a:rPr lang="en-US" altLang="ja-JP" sz="1400" b="1" dirty="0" smtClean="0"/>
                    <a:t>Power Meter</a:t>
                  </a:r>
                  <a:endParaRPr kumimoji="1" lang="ja-JP" altLang="en-US" sz="1400" b="1" dirty="0"/>
                </a:p>
              </p:txBody>
            </p:sp>
            <p:sp>
              <p:nvSpPr>
                <p:cNvPr id="31" name="laptop"/>
                <p:cNvSpPr>
                  <a:spLocks noEditPoints="1" noChangeArrowheads="1"/>
                </p:cNvSpPr>
                <p:nvPr/>
              </p:nvSpPr>
              <p:spPr bwMode="auto">
                <a:xfrm>
                  <a:off x="5364088" y="3140968"/>
                  <a:ext cx="864096" cy="681038"/>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2" name="テキスト ボックス 31"/>
                <p:cNvSpPr txBox="1"/>
                <p:nvPr/>
              </p:nvSpPr>
              <p:spPr>
                <a:xfrm>
                  <a:off x="5148064" y="3861048"/>
                  <a:ext cx="1008112" cy="954107"/>
                </a:xfrm>
                <a:prstGeom prst="rect">
                  <a:avLst/>
                </a:prstGeom>
                <a:noFill/>
              </p:spPr>
              <p:txBody>
                <a:bodyPr wrap="square" rtlCol="0">
                  <a:spAutoFit/>
                </a:bodyPr>
                <a:lstStyle/>
                <a:p>
                  <a:r>
                    <a:rPr kumimoji="1" lang="en-US" altLang="ja-JP" sz="1400" b="1" dirty="0" smtClean="0"/>
                    <a:t>PC to Control  Power Meter</a:t>
                  </a:r>
                  <a:endParaRPr kumimoji="1" lang="ja-JP" altLang="en-US" sz="1400" b="1" dirty="0"/>
                </a:p>
              </p:txBody>
            </p:sp>
            <p:cxnSp>
              <p:nvCxnSpPr>
                <p:cNvPr id="33" name="直線コネクタ 32"/>
                <p:cNvCxnSpPr/>
                <p:nvPr/>
              </p:nvCxnSpPr>
              <p:spPr bwMode="auto">
                <a:xfrm flipH="1">
                  <a:off x="6156176" y="3429000"/>
                  <a:ext cx="432048" cy="0"/>
                </a:xfrm>
                <a:prstGeom prst="line">
                  <a:avLst/>
                </a:prstGeom>
                <a:solidFill>
                  <a:schemeClr val="accent1"/>
                </a:solidFill>
                <a:ln w="41275" cap="flat" cmpd="sng" algn="ctr">
                  <a:solidFill>
                    <a:schemeClr val="tx1"/>
                  </a:solidFill>
                  <a:prstDash val="solid"/>
                  <a:round/>
                  <a:headEnd type="none" w="sm" len="sm"/>
                  <a:tailEnd type="none" w="sm" len="sm"/>
                </a:ln>
                <a:effectLst/>
              </p:spPr>
            </p:cxnSp>
          </p:grpSp>
        </p:grpSp>
        <p:grpSp>
          <p:nvGrpSpPr>
            <p:cNvPr id="14" name="グループ化 51"/>
            <p:cNvGrpSpPr/>
            <p:nvPr/>
          </p:nvGrpSpPr>
          <p:grpSpPr>
            <a:xfrm>
              <a:off x="5076056" y="5013176"/>
              <a:ext cx="2448272" cy="1368152"/>
              <a:chOff x="5364088" y="5373216"/>
              <a:chExt cx="2448272" cy="1368152"/>
            </a:xfrm>
          </p:grpSpPr>
          <p:pic>
            <p:nvPicPr>
              <p:cNvPr id="17" name="図 16" descr="キャプチャ.PNG"/>
              <p:cNvPicPr>
                <a:picLocks noChangeAspect="1"/>
              </p:cNvPicPr>
              <p:nvPr/>
            </p:nvPicPr>
            <p:blipFill>
              <a:blip r:embed="rId6" cstate="print"/>
              <a:stretch>
                <a:fillRect/>
              </a:stretch>
            </p:blipFill>
            <p:spPr>
              <a:xfrm>
                <a:off x="5436096" y="5445224"/>
                <a:ext cx="2304256" cy="1283670"/>
              </a:xfrm>
              <a:prstGeom prst="rect">
                <a:avLst/>
              </a:prstGeom>
            </p:spPr>
          </p:pic>
          <p:sp>
            <p:nvSpPr>
              <p:cNvPr id="18" name="角丸四角形吹き出し 17"/>
              <p:cNvSpPr/>
              <p:nvPr/>
            </p:nvSpPr>
            <p:spPr bwMode="auto">
              <a:xfrm>
                <a:off x="5364088" y="5373216"/>
                <a:ext cx="2448272" cy="1368152"/>
              </a:xfrm>
              <a:prstGeom prst="wedgeRoundRectCallout">
                <a:avLst>
                  <a:gd name="adj1" fmla="val -3059"/>
                  <a:gd name="adj2" fmla="val -66634"/>
                  <a:gd name="adj3" fmla="val 16667"/>
                </a:avLst>
              </a:prstGeom>
              <a:noFill/>
              <a:ln w="63500" cap="flat" cmpd="sng" algn="ctr">
                <a:solidFill>
                  <a:srgbClr val="92D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charset="-128"/>
                </a:endParaRPr>
              </a:p>
            </p:txBody>
          </p:sp>
        </p:grpSp>
        <p:sp>
          <p:nvSpPr>
            <p:cNvPr id="15" name="テキスト ボックス 14"/>
            <p:cNvSpPr txBox="1"/>
            <p:nvPr/>
          </p:nvSpPr>
          <p:spPr>
            <a:xfrm>
              <a:off x="6012160" y="2492896"/>
              <a:ext cx="2160240" cy="307777"/>
            </a:xfrm>
            <a:prstGeom prst="rect">
              <a:avLst/>
            </a:prstGeom>
            <a:noFill/>
          </p:spPr>
          <p:txBody>
            <a:bodyPr wrap="square" rtlCol="0">
              <a:spAutoFit/>
            </a:bodyPr>
            <a:lstStyle/>
            <a:p>
              <a:endParaRPr kumimoji="1" lang="ja-JP" altLang="en-US" sz="1400" dirty="0"/>
            </a:p>
          </p:txBody>
        </p:sp>
        <p:sp>
          <p:nvSpPr>
            <p:cNvPr id="16" name="テキスト ボックス 15"/>
            <p:cNvSpPr txBox="1"/>
            <p:nvPr/>
          </p:nvSpPr>
          <p:spPr>
            <a:xfrm>
              <a:off x="7596336" y="5013176"/>
              <a:ext cx="1691680" cy="307777"/>
            </a:xfrm>
            <a:prstGeom prst="rect">
              <a:avLst/>
            </a:prstGeom>
            <a:noFill/>
          </p:spPr>
          <p:txBody>
            <a:bodyPr wrap="square" rtlCol="0">
              <a:spAutoFit/>
            </a:bodyPr>
            <a:lstStyle/>
            <a:p>
              <a:r>
                <a:rPr lang="en-US" altLang="ja-JP" sz="1400" dirty="0" err="1" smtClean="0"/>
                <a:t>Ochanomizu</a:t>
              </a:r>
              <a:r>
                <a:rPr lang="en-US" altLang="ja-JP" sz="1400" dirty="0" smtClean="0"/>
                <a:t> Univ.</a:t>
              </a:r>
              <a:endParaRPr kumimoji="1" lang="ja-JP" altLang="en-US" sz="1400" dirty="0"/>
            </a:p>
          </p:txBody>
        </p:sp>
      </p:grpSp>
      <p:sp>
        <p:nvSpPr>
          <p:cNvPr id="34" name="テキスト ボックス 33"/>
          <p:cNvSpPr txBox="1"/>
          <p:nvPr/>
        </p:nvSpPr>
        <p:spPr>
          <a:xfrm>
            <a:off x="7452320" y="1628800"/>
            <a:ext cx="1691680" cy="307777"/>
          </a:xfrm>
          <a:prstGeom prst="rect">
            <a:avLst/>
          </a:prstGeom>
          <a:noFill/>
        </p:spPr>
        <p:txBody>
          <a:bodyPr wrap="square" rtlCol="0">
            <a:spAutoFit/>
          </a:bodyPr>
          <a:lstStyle/>
          <a:p>
            <a:r>
              <a:rPr lang="en-US" altLang="ja-JP" sz="1400" dirty="0" smtClean="0"/>
              <a:t>Univ. of Tokyo</a:t>
            </a:r>
            <a:endParaRPr kumimoji="1" lang="ja-JP"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Break-Even Time</a:t>
            </a:r>
            <a:endParaRPr kumimoji="1" lang="ja-JP" altLang="en-US" dirty="0"/>
          </a:p>
        </p:txBody>
      </p:sp>
      <p:sp>
        <p:nvSpPr>
          <p:cNvPr id="3" name="コンテンツ プレースホルダ 2"/>
          <p:cNvSpPr>
            <a:spLocks noGrp="1"/>
          </p:cNvSpPr>
          <p:nvPr>
            <p:ph idx="1"/>
          </p:nvPr>
        </p:nvSpPr>
        <p:spPr>
          <a:xfrm>
            <a:off x="467544" y="1124744"/>
            <a:ext cx="8229600" cy="1728192"/>
          </a:xfrm>
        </p:spPr>
        <p:txBody>
          <a:bodyPr>
            <a:normAutofit fontScale="77500" lnSpcReduction="20000"/>
          </a:bodyPr>
          <a:lstStyle/>
          <a:p>
            <a:r>
              <a:rPr lang="en-US" altLang="ja-JP" dirty="0" smtClean="0"/>
              <a:t>Break-Even Time is the amount of time to continue the Standby state that satisfies the following condition.</a:t>
            </a:r>
          </a:p>
          <a:p>
            <a:r>
              <a:rPr lang="en-US" altLang="ja-JP" dirty="0" smtClean="0"/>
              <a:t>The amount of energy needed for the </a:t>
            </a:r>
            <a:r>
              <a:rPr lang="en-US" altLang="ja-JP" dirty="0" err="1" smtClean="0"/>
              <a:t>spinup</a:t>
            </a:r>
            <a:r>
              <a:rPr lang="en-US" altLang="ja-JP" dirty="0" smtClean="0"/>
              <a:t> or </a:t>
            </a:r>
            <a:r>
              <a:rPr lang="en-US" altLang="ja-JP" dirty="0" err="1" smtClean="0"/>
              <a:t>spindown</a:t>
            </a:r>
            <a:r>
              <a:rPr lang="en-US" altLang="ja-JP" dirty="0" smtClean="0"/>
              <a:t> of the disk is equal to that of the energy saved by remaining in the Standby state during Break-Even Time.</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12</a:t>
            </a:fld>
            <a:endParaRPr kumimoji="1" lang="ja-JP" altLang="en-US"/>
          </a:p>
        </p:txBody>
      </p:sp>
      <p:pic>
        <p:nvPicPr>
          <p:cNvPr id="8" name="コンテンツ プレースホルダ 17" descr="bet2.png"/>
          <p:cNvPicPr>
            <a:picLocks noChangeAspect="1"/>
          </p:cNvPicPr>
          <p:nvPr/>
        </p:nvPicPr>
        <p:blipFill>
          <a:blip r:embed="rId4" cstate="print"/>
          <a:stretch>
            <a:fillRect/>
          </a:stretch>
        </p:blipFill>
        <p:spPr>
          <a:xfrm>
            <a:off x="683568" y="2924944"/>
            <a:ext cx="8229600" cy="2664296"/>
          </a:xfrm>
          <a:prstGeom prst="rect">
            <a:avLst/>
          </a:prstGeom>
        </p:spPr>
      </p:pic>
      <p:sp>
        <p:nvSpPr>
          <p:cNvPr id="9" name="角丸四角形吹き出し 8"/>
          <p:cNvSpPr/>
          <p:nvPr/>
        </p:nvSpPr>
        <p:spPr>
          <a:xfrm>
            <a:off x="5868144" y="2852936"/>
            <a:ext cx="2016224" cy="864096"/>
          </a:xfrm>
          <a:prstGeom prst="wedgeRoundRectCallout">
            <a:avLst>
              <a:gd name="adj1" fmla="val -43999"/>
              <a:gd name="adj2" fmla="val 65609"/>
              <a:gd name="adj3" fmla="val 16667"/>
            </a:avLst>
          </a:prstGeom>
          <a:solidFill>
            <a:schemeClr val="bg1"/>
          </a:solidFill>
          <a:ln w="635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u="sng" dirty="0" smtClean="0">
                <a:solidFill>
                  <a:srgbClr val="FF0066"/>
                </a:solidFill>
              </a:rPr>
              <a:t>24 seconds</a:t>
            </a:r>
            <a:endParaRPr kumimoji="1" lang="ja-JP" altLang="en-US" sz="2800" u="sng" dirty="0">
              <a:solidFill>
                <a:srgbClr val="FF0066"/>
              </a:solidFill>
            </a:endParaRPr>
          </a:p>
        </p:txBody>
      </p:sp>
      <p:sp>
        <p:nvSpPr>
          <p:cNvPr id="10" name="テキスト ボックス 9"/>
          <p:cNvSpPr txBox="1"/>
          <p:nvPr/>
        </p:nvSpPr>
        <p:spPr>
          <a:xfrm>
            <a:off x="683568" y="5589240"/>
            <a:ext cx="8028384" cy="830997"/>
          </a:xfrm>
          <a:prstGeom prst="rect">
            <a:avLst/>
          </a:prstGeom>
          <a:noFill/>
        </p:spPr>
        <p:txBody>
          <a:bodyPr wrap="square" rtlCol="0">
            <a:spAutoFit/>
          </a:bodyPr>
          <a:lstStyle/>
          <a:p>
            <a:r>
              <a:rPr lang="en-US" altLang="ja-JP" sz="2400" u="sng" dirty="0" smtClean="0">
                <a:solidFill>
                  <a:srgbClr val="FF0000"/>
                </a:solidFill>
              </a:rPr>
              <a:t>To reduce power consumption by using the Standby state, </a:t>
            </a:r>
          </a:p>
          <a:p>
            <a:r>
              <a:rPr lang="en-US" altLang="ja-JP" sz="2400" u="sng" dirty="0" smtClean="0">
                <a:solidFill>
                  <a:srgbClr val="FF0000"/>
                </a:solidFill>
              </a:rPr>
              <a:t>an I/O interval of approximately 24 seconds or more is needed</a:t>
            </a:r>
            <a:r>
              <a:rPr lang="en-US" altLang="ja-JP" sz="2400" dirty="0" smtClean="0">
                <a:solidFill>
                  <a:srgbClr val="FF0000"/>
                </a:solidFill>
              </a:rPr>
              <a:t>.</a:t>
            </a:r>
            <a:endParaRPr kumimoji="1" lang="ja-JP" altLang="en-US" sz="2400" dirty="0">
              <a:solidFill>
                <a:srgbClr val="FF00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The Investigation of I/O Frequency</a:t>
            </a:r>
            <a:endParaRPr kumimoji="1" lang="ja-JP" altLang="en-US" dirty="0"/>
          </a:p>
        </p:txBody>
      </p:sp>
      <p:sp>
        <p:nvSpPr>
          <p:cNvPr id="3" name="コンテンツ プレースホルダ 2"/>
          <p:cNvSpPr>
            <a:spLocks noGrp="1"/>
          </p:cNvSpPr>
          <p:nvPr>
            <p:ph idx="1"/>
          </p:nvPr>
        </p:nvSpPr>
        <p:spPr>
          <a:xfrm>
            <a:off x="457200" y="1600200"/>
            <a:ext cx="8363272" cy="4525963"/>
          </a:xfrm>
        </p:spPr>
        <p:txBody>
          <a:bodyPr>
            <a:normAutofit/>
          </a:bodyPr>
          <a:lstStyle/>
          <a:p>
            <a:r>
              <a:rPr lang="en-US" altLang="ja-JP" dirty="0" smtClean="0"/>
              <a:t>Investigate the I/O frequency of data, tables and indexes of during runtime processing of TPC-H queries.</a:t>
            </a:r>
          </a:p>
          <a:p>
            <a:pPr lvl="1"/>
            <a:r>
              <a:rPr lang="en-US" altLang="ja-JP" dirty="0" smtClean="0"/>
              <a:t>Divide LINE ITEM Table and Indexes into 10 Buffers.</a:t>
            </a:r>
          </a:p>
          <a:p>
            <a:pPr lvl="1"/>
            <a:r>
              <a:rPr lang="en-US" altLang="ja-JP" dirty="0" smtClean="0"/>
              <a:t>I/O interval is obtained every second.</a:t>
            </a:r>
          </a:p>
          <a:p>
            <a:pPr lvl="1"/>
            <a:r>
              <a:rPr lang="en-US" altLang="ja-JP" dirty="0" smtClean="0"/>
              <a:t>The survey period is from the beginning to the end of the query execution.</a:t>
            </a:r>
          </a:p>
          <a:p>
            <a:pPr lvl="1"/>
            <a:r>
              <a:rPr lang="en-US" altLang="ja-JP" dirty="0" smtClean="0"/>
              <a:t>Focus on the actual number of times the READs from the obtained data items.</a:t>
            </a:r>
          </a:p>
          <a:p>
            <a:pPr lvl="1"/>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Classified Data From I/O Frequency</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Classified the data into two types:</a:t>
            </a:r>
          </a:p>
          <a:p>
            <a:pPr lvl="1"/>
            <a:r>
              <a:rPr lang="en-US" altLang="ja-JP" dirty="0" smtClean="0"/>
              <a:t>the data that </a:t>
            </a:r>
            <a:r>
              <a:rPr lang="en-US" altLang="ja-JP" b="1" u="sng" dirty="0" smtClean="0"/>
              <a:t>HAVE</a:t>
            </a:r>
            <a:r>
              <a:rPr lang="en-US" altLang="ja-JP" dirty="0" smtClean="0"/>
              <a:t> actual number of instances of READ or </a:t>
            </a:r>
            <a:r>
              <a:rPr lang="en-US" altLang="ja-JP" b="1" u="sng" dirty="0" smtClean="0"/>
              <a:t>NOT</a:t>
            </a:r>
          </a:p>
          <a:p>
            <a:pPr lvl="1"/>
            <a:endParaRPr lang="en-US" altLang="ja-JP" b="1" u="sng" dirty="0" smtClean="0">
              <a:solidFill>
                <a:srgbClr val="0070C0"/>
              </a:solidFill>
            </a:endParaRPr>
          </a:p>
          <a:p>
            <a:r>
              <a:rPr lang="en-US" altLang="ja-JP" dirty="0" smtClean="0"/>
              <a:t>In next page, I/O frequency of partitioned data is focused</a:t>
            </a:r>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I/O Frequency of Partitioned Data</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15</a:t>
            </a:fld>
            <a:endParaRPr kumimoji="1" lang="ja-JP" altLang="en-US"/>
          </a:p>
        </p:txBody>
      </p:sp>
      <p:pic>
        <p:nvPicPr>
          <p:cNvPr id="7" name="コンテンツ プレースホルダ 9" descr="L_separate_2.png"/>
          <p:cNvPicPr>
            <a:picLocks noGrp="1" noChangeAspect="1"/>
          </p:cNvPicPr>
          <p:nvPr>
            <p:ph idx="1"/>
          </p:nvPr>
        </p:nvPicPr>
        <p:blipFill>
          <a:blip r:embed="rId4" cstate="print"/>
          <a:stretch>
            <a:fillRect/>
          </a:stretch>
        </p:blipFill>
        <p:spPr>
          <a:xfrm>
            <a:off x="467544" y="1052736"/>
            <a:ext cx="8229600" cy="3609580"/>
          </a:xfrm>
        </p:spPr>
      </p:pic>
      <p:sp>
        <p:nvSpPr>
          <p:cNvPr id="8" name="角丸四角形 7"/>
          <p:cNvSpPr/>
          <p:nvPr/>
        </p:nvSpPr>
        <p:spPr>
          <a:xfrm>
            <a:off x="179512" y="4869160"/>
            <a:ext cx="8805664" cy="1440160"/>
          </a:xfrm>
          <a:prstGeom prst="round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ja-JP" sz="2400" b="1" dirty="0" smtClean="0">
                <a:solidFill>
                  <a:schemeClr val="bg1"/>
                </a:solidFill>
                <a:ea typeface="+mj-ea"/>
                <a:cs typeface="メイリオ" pitchFamily="50" charset="-128"/>
              </a:rPr>
              <a:t>Partitioned tables are used in a numerical order</a:t>
            </a:r>
          </a:p>
          <a:p>
            <a:pPr>
              <a:buFont typeface="Arial" pitchFamily="34" charset="0"/>
              <a:buChar char="•"/>
            </a:pPr>
            <a:r>
              <a:rPr lang="en-US" altLang="ja-JP" sz="2400" b="1" dirty="0" smtClean="0">
                <a:solidFill>
                  <a:schemeClr val="bg1"/>
                </a:solidFill>
                <a:ea typeface="+mj-ea"/>
                <a:cs typeface="メイリオ" pitchFamily="50" charset="-128"/>
              </a:rPr>
              <a:t>A longer I/O intervals is obtainable by placing partitioned data with near numbers on the same disk</a:t>
            </a:r>
          </a:p>
        </p:txBody>
      </p:sp>
      <p:sp>
        <p:nvSpPr>
          <p:cNvPr id="9" name="左中かっこ 8"/>
          <p:cNvSpPr/>
          <p:nvPr/>
        </p:nvSpPr>
        <p:spPr>
          <a:xfrm rot="5400000">
            <a:off x="1331640" y="3212976"/>
            <a:ext cx="504056" cy="936104"/>
          </a:xfrm>
          <a:prstGeom prst="leftBrace">
            <a:avLst>
              <a:gd name="adj1" fmla="val 25447"/>
              <a:gd name="adj2" fmla="val 50000"/>
            </a:avLst>
          </a:prstGeom>
          <a:ln w="47625">
            <a:solidFill>
              <a:srgbClr val="CC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左中かっこ 9"/>
          <p:cNvSpPr/>
          <p:nvPr/>
        </p:nvSpPr>
        <p:spPr>
          <a:xfrm rot="5400000">
            <a:off x="5400092" y="-351420"/>
            <a:ext cx="504056" cy="4464496"/>
          </a:xfrm>
          <a:prstGeom prst="leftBrace">
            <a:avLst>
              <a:gd name="adj1" fmla="val 59675"/>
              <a:gd name="adj2" fmla="val 50000"/>
            </a:avLst>
          </a:prstGeom>
          <a:ln w="47625">
            <a:solidFill>
              <a:srgbClr val="CC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First</a:t>
            </a:r>
            <a:r>
              <a:rPr kumimoji="1" lang="en-US" altLang="ja-JP" dirty="0" smtClean="0"/>
              <a:t> Experiment</a:t>
            </a:r>
            <a:br>
              <a:rPr kumimoji="1" lang="en-US" altLang="ja-JP" dirty="0" smtClean="0"/>
            </a:br>
            <a:r>
              <a:rPr lang="en-US" altLang="ja-JP" sz="3600" b="1" dirty="0" smtClean="0"/>
              <a:t>Data placement control with table partitioning</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Divide LINE ITEM Table and Indexes into 10 buffers</a:t>
            </a:r>
            <a:endParaRPr kumimoji="1" lang="en-US" altLang="ja-JP" dirty="0" smtClean="0"/>
          </a:p>
          <a:p>
            <a:pPr lvl="1"/>
            <a:r>
              <a:rPr kumimoji="1" lang="en-US" altLang="ja-JP" dirty="0" smtClean="0"/>
              <a:t>To use more flexible arrangement of data</a:t>
            </a:r>
          </a:p>
          <a:p>
            <a:pPr lvl="1"/>
            <a:r>
              <a:rPr kumimoji="1" lang="en-US" altLang="ja-JP" dirty="0" smtClean="0"/>
              <a:t>Use the Hash Partitioning</a:t>
            </a:r>
          </a:p>
          <a:p>
            <a:r>
              <a:rPr kumimoji="1" lang="en-US" altLang="ja-JP" dirty="0" smtClean="0"/>
              <a:t>Place all data on 3 HDDs</a:t>
            </a:r>
          </a:p>
          <a:p>
            <a:pPr lvl="1"/>
            <a:r>
              <a:rPr lang="en-US" altLang="ja-JP" dirty="0" smtClean="0"/>
              <a:t>Design 2 patterns of placement about partitioned data.</a:t>
            </a:r>
          </a:p>
          <a:p>
            <a:r>
              <a:rPr lang="en-US" altLang="ja-JP" dirty="0" smtClean="0"/>
              <a:t>Compare 2 patterns of placement during runtime processing of TPC-H</a:t>
            </a:r>
          </a:p>
          <a:p>
            <a:pPr lvl="1"/>
            <a:r>
              <a:rPr lang="en-US" altLang="ja-JP" dirty="0" smtClean="0"/>
              <a:t>Times of I/O Interval</a:t>
            </a:r>
          </a:p>
          <a:p>
            <a:pPr lvl="1"/>
            <a:r>
              <a:rPr lang="en-US" altLang="ja-JP" dirty="0" smtClean="0"/>
              <a:t>Power Consumption and Response Time</a:t>
            </a:r>
          </a:p>
          <a:p>
            <a:pPr lvl="1"/>
            <a:endParaRPr kumimoji="1" lang="en-US" altLang="ja-JP" dirty="0" smtClean="0"/>
          </a:p>
          <a:p>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Two Patterns of Data Placement </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lphaUcParenR"/>
            </a:pPr>
            <a:r>
              <a:rPr lang="en-US" altLang="ja-JP" sz="2400" dirty="0" smtClean="0"/>
              <a:t>Partitioned data is placed by round-robin placement</a:t>
            </a:r>
          </a:p>
          <a:p>
            <a:pPr marL="514350" indent="-514350">
              <a:buFont typeface="+mj-lt"/>
              <a:buAutoNum type="alphaUcParenR"/>
            </a:pPr>
            <a:endParaRPr lang="en-US" altLang="ja-JP" dirty="0" smtClean="0"/>
          </a:p>
          <a:p>
            <a:pPr marL="514350" indent="-514350">
              <a:buFont typeface="+mj-lt"/>
              <a:buAutoNum type="alphaUcParenR"/>
            </a:pPr>
            <a:endParaRPr lang="en-US" altLang="ja-JP" dirty="0" smtClean="0"/>
          </a:p>
          <a:p>
            <a:pPr marL="514350" indent="-514350">
              <a:buFont typeface="+mj-lt"/>
              <a:buAutoNum type="alphaUcParenR"/>
            </a:pPr>
            <a:endParaRPr lang="en-US" altLang="ja-JP" dirty="0" smtClean="0"/>
          </a:p>
          <a:p>
            <a:pPr marL="514350" indent="-514350">
              <a:buFont typeface="+mj-lt"/>
              <a:buAutoNum type="alphaUcParenR"/>
            </a:pPr>
            <a:r>
              <a:rPr kumimoji="1" lang="en-US" altLang="ja-JP" sz="2400" dirty="0" smtClean="0"/>
              <a:t>Partitioned data </a:t>
            </a:r>
            <a:r>
              <a:rPr lang="en-US" altLang="ja-JP" sz="2400" dirty="0" smtClean="0"/>
              <a:t>with near numbers are placed on the same HDDs</a:t>
            </a:r>
            <a:endParaRPr kumimoji="1" lang="ja-JP" altLang="en-US" sz="2400" dirty="0" smtClean="0"/>
          </a:p>
          <a:p>
            <a:pPr marL="514350" indent="-514350">
              <a:buFont typeface="+mj-lt"/>
              <a:buAutoNum type="alphaUcParenR"/>
            </a:pPr>
            <a:endParaRPr lang="en-US" altLang="ja-JP" dirty="0" smtClean="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17</a:t>
            </a:fld>
            <a:endParaRPr kumimoji="1" lang="ja-JP" altLang="en-US"/>
          </a:p>
        </p:txBody>
      </p:sp>
      <p:sp>
        <p:nvSpPr>
          <p:cNvPr id="7" name="円柱 6"/>
          <p:cNvSpPr/>
          <p:nvPr/>
        </p:nvSpPr>
        <p:spPr>
          <a:xfrm>
            <a:off x="1691680" y="2060848"/>
            <a:ext cx="1600200" cy="990600"/>
          </a:xfrm>
          <a:prstGeom prst="can">
            <a:avLst/>
          </a:prstGeom>
          <a:solidFill>
            <a:schemeClr val="bg1">
              <a:lumMod val="7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100" dirty="0" smtClean="0">
                <a:solidFill>
                  <a:srgbClr val="000000"/>
                </a:solidFill>
              </a:rPr>
              <a:t>1,4,</a:t>
            </a:r>
          </a:p>
          <a:p>
            <a:pPr algn="ctr"/>
            <a:r>
              <a:rPr lang="en-US" altLang="ja-JP" sz="3100" dirty="0" smtClean="0">
                <a:solidFill>
                  <a:srgbClr val="000000"/>
                </a:solidFill>
              </a:rPr>
              <a:t>7,10</a:t>
            </a:r>
            <a:endParaRPr lang="ja-JP" altLang="en-US" sz="3100" dirty="0" smtClean="0">
              <a:solidFill>
                <a:srgbClr val="000000"/>
              </a:solidFill>
            </a:endParaRPr>
          </a:p>
        </p:txBody>
      </p:sp>
      <p:sp>
        <p:nvSpPr>
          <p:cNvPr id="8" name="円柱 7"/>
          <p:cNvSpPr/>
          <p:nvPr/>
        </p:nvSpPr>
        <p:spPr>
          <a:xfrm>
            <a:off x="3901480" y="2060848"/>
            <a:ext cx="1600200" cy="990600"/>
          </a:xfrm>
          <a:prstGeom prst="can">
            <a:avLst/>
          </a:prstGeom>
          <a:solidFill>
            <a:schemeClr val="bg1">
              <a:lumMod val="7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100" dirty="0" smtClean="0">
                <a:solidFill>
                  <a:schemeClr val="tx1"/>
                </a:solidFill>
              </a:rPr>
              <a:t>2,5,8</a:t>
            </a:r>
            <a:endParaRPr kumimoji="1" lang="ja-JP" altLang="en-US" sz="3100" dirty="0">
              <a:solidFill>
                <a:schemeClr val="tx1"/>
              </a:solidFill>
            </a:endParaRPr>
          </a:p>
        </p:txBody>
      </p:sp>
      <p:sp>
        <p:nvSpPr>
          <p:cNvPr id="9" name="円柱 8"/>
          <p:cNvSpPr/>
          <p:nvPr/>
        </p:nvSpPr>
        <p:spPr>
          <a:xfrm>
            <a:off x="6187480" y="2060848"/>
            <a:ext cx="1600200" cy="990600"/>
          </a:xfrm>
          <a:prstGeom prst="can">
            <a:avLst/>
          </a:prstGeom>
          <a:solidFill>
            <a:schemeClr val="bg1">
              <a:lumMod val="7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100" dirty="0" smtClean="0">
                <a:solidFill>
                  <a:schemeClr val="tx1"/>
                </a:solidFill>
              </a:rPr>
              <a:t>3,6,9</a:t>
            </a:r>
            <a:endParaRPr kumimoji="1" lang="ja-JP" altLang="en-US" sz="3100" dirty="0">
              <a:solidFill>
                <a:schemeClr val="tx1"/>
              </a:solidFill>
            </a:endParaRPr>
          </a:p>
        </p:txBody>
      </p:sp>
      <p:sp>
        <p:nvSpPr>
          <p:cNvPr id="10" name="右矢印 9"/>
          <p:cNvSpPr/>
          <p:nvPr/>
        </p:nvSpPr>
        <p:spPr>
          <a:xfrm>
            <a:off x="1539280" y="3127648"/>
            <a:ext cx="6248400" cy="6096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dirty="0"/>
          </a:p>
        </p:txBody>
      </p:sp>
      <p:sp>
        <p:nvSpPr>
          <p:cNvPr id="11" name="下矢印 10"/>
          <p:cNvSpPr/>
          <p:nvPr/>
        </p:nvSpPr>
        <p:spPr>
          <a:xfrm>
            <a:off x="5676528" y="4720952"/>
            <a:ext cx="484632" cy="1219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2" name="円柱 11"/>
          <p:cNvSpPr/>
          <p:nvPr/>
        </p:nvSpPr>
        <p:spPr>
          <a:xfrm>
            <a:off x="1714128" y="4797152"/>
            <a:ext cx="1600200" cy="990600"/>
          </a:xfrm>
          <a:prstGeom prst="can">
            <a:avLst/>
          </a:prstGeom>
          <a:solidFill>
            <a:schemeClr val="bg1">
              <a:lumMod val="7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100" dirty="0" smtClean="0">
                <a:solidFill>
                  <a:srgbClr val="000000"/>
                </a:solidFill>
              </a:rPr>
              <a:t>1,2,3</a:t>
            </a:r>
          </a:p>
          <a:p>
            <a:pPr algn="ctr"/>
            <a:r>
              <a:rPr lang="en-US" altLang="ja-JP" sz="3100" dirty="0" smtClean="0">
                <a:solidFill>
                  <a:srgbClr val="000000"/>
                </a:solidFill>
              </a:rPr>
              <a:t>4,5,6</a:t>
            </a:r>
            <a:endParaRPr lang="ja-JP" altLang="en-US" sz="3100" dirty="0" smtClean="0">
              <a:solidFill>
                <a:srgbClr val="000000"/>
              </a:solidFill>
            </a:endParaRPr>
          </a:p>
        </p:txBody>
      </p:sp>
      <p:sp>
        <p:nvSpPr>
          <p:cNvPr id="13" name="円柱 12"/>
          <p:cNvSpPr/>
          <p:nvPr/>
        </p:nvSpPr>
        <p:spPr>
          <a:xfrm>
            <a:off x="3923928" y="4797152"/>
            <a:ext cx="1600200" cy="990600"/>
          </a:xfrm>
          <a:prstGeom prst="can">
            <a:avLst/>
          </a:prstGeom>
          <a:solidFill>
            <a:schemeClr val="bg1">
              <a:lumMod val="7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100" dirty="0" smtClean="0">
                <a:solidFill>
                  <a:schemeClr val="tx1"/>
                </a:solidFill>
              </a:rPr>
              <a:t>7,8</a:t>
            </a:r>
            <a:endParaRPr kumimoji="1" lang="ja-JP" altLang="en-US" sz="3100" dirty="0">
              <a:solidFill>
                <a:schemeClr val="tx1"/>
              </a:solidFill>
            </a:endParaRPr>
          </a:p>
        </p:txBody>
      </p:sp>
      <p:sp>
        <p:nvSpPr>
          <p:cNvPr id="14" name="円柱 13"/>
          <p:cNvSpPr/>
          <p:nvPr/>
        </p:nvSpPr>
        <p:spPr>
          <a:xfrm>
            <a:off x="6209928" y="4797152"/>
            <a:ext cx="1600200" cy="990600"/>
          </a:xfrm>
          <a:prstGeom prst="can">
            <a:avLst/>
          </a:prstGeom>
          <a:solidFill>
            <a:schemeClr val="bg1">
              <a:lumMod val="7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100" dirty="0" smtClean="0">
                <a:solidFill>
                  <a:schemeClr val="tx1"/>
                </a:solidFill>
              </a:rPr>
              <a:t>9,10</a:t>
            </a:r>
            <a:endParaRPr kumimoji="1" lang="ja-JP" altLang="en-US" sz="3100" dirty="0">
              <a:solidFill>
                <a:schemeClr val="tx1"/>
              </a:solidFill>
            </a:endParaRPr>
          </a:p>
        </p:txBody>
      </p:sp>
      <p:sp>
        <p:nvSpPr>
          <p:cNvPr id="15" name="下矢印 14"/>
          <p:cNvSpPr/>
          <p:nvPr/>
        </p:nvSpPr>
        <p:spPr>
          <a:xfrm>
            <a:off x="952128" y="4720952"/>
            <a:ext cx="533400" cy="1219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6" name="下矢印 15"/>
          <p:cNvSpPr/>
          <p:nvPr/>
        </p:nvSpPr>
        <p:spPr>
          <a:xfrm>
            <a:off x="3390528" y="4720952"/>
            <a:ext cx="484632" cy="1219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 presetClass="entr" presetSubtype="0" fill="hold" grpId="0" nodeType="afterEffect">
                                  <p:stCondLst>
                                    <p:cond delay="0"/>
                                  </p:stCondLst>
                                  <p:iterate type="wd">
                                    <p:tmAbs val="500"/>
                                  </p:iterate>
                                  <p:childTnLst>
                                    <p:set>
                                      <p:cBhvr>
                                        <p:cTn id="10" dur="1" fill="hold">
                                          <p:stCondLst>
                                            <p:cond delay="0"/>
                                          </p:stCondLst>
                                        </p:cTn>
                                        <p:tgtEl>
                                          <p:spTgt spid="7">
                                            <p:txEl>
                                              <p:charRg st="4294967295" end="4294967295"/>
                                            </p:txEl>
                                          </p:spTgt>
                                        </p:tgtEl>
                                        <p:attrNameLst>
                                          <p:attrName>style.visibility</p:attrName>
                                        </p:attrNameLst>
                                      </p:cBhvr>
                                      <p:to>
                                        <p:strVal val="visible"/>
                                      </p:to>
                                    </p:set>
                                  </p:childTnLst>
                                </p:cTn>
                              </p:par>
                              <p:par>
                                <p:cTn id="11" presetID="1" presetClass="entr" presetSubtype="0" fill="hold" grpId="0" nodeType="withEffect">
                                  <p:stCondLst>
                                    <p:cond delay="0"/>
                                  </p:stCondLst>
                                  <p:iterate type="wd">
                                    <p:tmAbs val="500"/>
                                  </p:iterate>
                                  <p:childTnLst>
                                    <p:set>
                                      <p:cBhvr>
                                        <p:cTn id="12" dur="1" fill="hold">
                                          <p:stCondLst>
                                            <p:cond delay="0"/>
                                          </p:stCondLst>
                                        </p:cTn>
                                        <p:tgtEl>
                                          <p:spTgt spid="8">
                                            <p:txEl>
                                              <p:charRg st="4294967295" end="4294967295"/>
                                            </p:txEl>
                                          </p:spTgt>
                                        </p:tgtEl>
                                        <p:attrNameLst>
                                          <p:attrName>style.visibility</p:attrName>
                                        </p:attrNameLst>
                                      </p:cBhvr>
                                      <p:to>
                                        <p:strVal val="visible"/>
                                      </p:to>
                                    </p:set>
                                  </p:childTnLst>
                                </p:cTn>
                              </p:par>
                              <p:par>
                                <p:cTn id="13" presetID="1" presetClass="entr" presetSubtype="0" fill="hold" grpId="0" nodeType="withEffect">
                                  <p:stCondLst>
                                    <p:cond delay="0"/>
                                  </p:stCondLst>
                                  <p:iterate type="wd">
                                    <p:tmAbs val="500"/>
                                  </p:iterate>
                                  <p:childTnLst>
                                    <p:set>
                                      <p:cBhvr>
                                        <p:cTn id="14" dur="1" fill="hold">
                                          <p:stCondLst>
                                            <p:cond delay="0"/>
                                          </p:stCondLst>
                                        </p:cTn>
                                        <p:tgtEl>
                                          <p:spTgt spid="9">
                                            <p:txEl>
                                              <p:charRg st="4294967295" end="429496729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12">
                                            <p:txEl>
                                              <p:charRg st="4294967295" end="4294967295"/>
                                            </p:txEl>
                                          </p:spTgt>
                                        </p:tgtEl>
                                        <p:attrNameLst>
                                          <p:attrName>style.visibility</p:attrName>
                                        </p:attrNameLst>
                                      </p:cBhvr>
                                      <p:to>
                                        <p:strVal val="visible"/>
                                      </p:to>
                                    </p:se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13">
                                            <p:txEl>
                                              <p:charRg st="4294967295" end="4294967295"/>
                                            </p:txEl>
                                          </p:spTgt>
                                        </p:tgtEl>
                                        <p:attrNameLst>
                                          <p:attrName>style.visibility</p:attrName>
                                        </p:attrNameLst>
                                      </p:cBhvr>
                                      <p:to>
                                        <p:strVal val="visible"/>
                                      </p:to>
                                    </p:se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4">
                                            <p:txEl>
                                              <p:charRg st="4294967295" end="4294967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P spid="9" grpId="0" autoUpdateAnimBg="0"/>
      <p:bldP spid="10" grpId="0" animBg="1"/>
      <p:bldP spid="11" grpId="0" animBg="1"/>
      <p:bldP spid="12" grpId="0" autoUpdateAnimBg="0"/>
      <p:bldP spid="13" grpId="0" autoUpdateAnimBg="0"/>
      <p:bldP spid="14" grpId="0" autoUpdateAnimBg="0"/>
      <p:bldP spid="15" grpId="0" animBg="1"/>
      <p:bldP spid="16"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229600" cy="1143000"/>
          </a:xfrm>
        </p:spPr>
        <p:txBody>
          <a:bodyPr>
            <a:normAutofit/>
          </a:bodyPr>
          <a:lstStyle/>
          <a:p>
            <a:r>
              <a:rPr kumimoji="1" lang="en-US" altLang="ja-JP" dirty="0" smtClean="0"/>
              <a:t>Number and Times of I/O </a:t>
            </a:r>
            <a:r>
              <a:rPr lang="en-US" altLang="ja-JP" dirty="0" smtClean="0"/>
              <a:t>Intervals</a:t>
            </a:r>
            <a:endParaRPr kumimoji="1" lang="ja-JP" altLang="en-US" dirty="0"/>
          </a:p>
        </p:txBody>
      </p:sp>
      <p:sp>
        <p:nvSpPr>
          <p:cNvPr id="3" name="コンテンツ プレースホルダ 2"/>
          <p:cNvSpPr>
            <a:spLocks noGrp="1"/>
          </p:cNvSpPr>
          <p:nvPr>
            <p:ph idx="1"/>
          </p:nvPr>
        </p:nvSpPr>
        <p:spPr>
          <a:xfrm>
            <a:off x="457200" y="3429000"/>
            <a:ext cx="8229600" cy="2697163"/>
          </a:xfrm>
        </p:spPr>
        <p:txBody>
          <a:bodyPr/>
          <a:lstStyle/>
          <a:p>
            <a:r>
              <a:rPr lang="en-US" altLang="ja-JP" dirty="0" smtClean="0"/>
              <a:t>Pattern </a:t>
            </a:r>
            <a:r>
              <a:rPr kumimoji="1" lang="en-US" altLang="ja-JP" dirty="0" smtClean="0"/>
              <a:t>A get more times of short (less than the Break-Even Time) I/O interval.</a:t>
            </a:r>
          </a:p>
          <a:p>
            <a:r>
              <a:rPr lang="en-US" altLang="ja-JP" dirty="0" smtClean="0"/>
              <a:t>Placement of partitioned data by Near-Number Placement is efficient in this case.</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18</a:t>
            </a:fld>
            <a:endParaRPr kumimoji="1" lang="ja-JP" altLang="en-US"/>
          </a:p>
        </p:txBody>
      </p:sp>
      <p:graphicFrame>
        <p:nvGraphicFramePr>
          <p:cNvPr id="7" name="コンテンツ プレースホルダ 6"/>
          <p:cNvGraphicFramePr>
            <a:graphicFrameLocks/>
          </p:cNvGraphicFramePr>
          <p:nvPr/>
        </p:nvGraphicFramePr>
        <p:xfrm>
          <a:off x="395536" y="1412776"/>
          <a:ext cx="8496945" cy="1854200"/>
        </p:xfrm>
        <a:graphic>
          <a:graphicData uri="http://schemas.openxmlformats.org/drawingml/2006/table">
            <a:tbl>
              <a:tblPr firstRow="1" bandRow="1">
                <a:tableStyleId>{5C22544A-7EE6-4342-B048-85BDC9FD1C3A}</a:tableStyleId>
              </a:tblPr>
              <a:tblGrid>
                <a:gridCol w="2832315"/>
                <a:gridCol w="2832315"/>
                <a:gridCol w="2832315"/>
              </a:tblGrid>
              <a:tr h="370840">
                <a:tc>
                  <a:txBody>
                    <a:bodyPr/>
                    <a:lstStyle/>
                    <a:p>
                      <a:endParaRPr kumimoji="1" lang="ja-JP" altLang="en-US" dirty="0"/>
                    </a:p>
                  </a:txBody>
                  <a:tcPr/>
                </a:tc>
                <a:tc>
                  <a:txBody>
                    <a:bodyPr/>
                    <a:lstStyle/>
                    <a:p>
                      <a:r>
                        <a:rPr kumimoji="1" lang="en-US" altLang="ja-JP" dirty="0" smtClean="0"/>
                        <a:t>A) Round-Robin Placement</a:t>
                      </a:r>
                      <a:endParaRPr kumimoji="1" lang="ja-JP" altLang="en-US" dirty="0"/>
                    </a:p>
                  </a:txBody>
                  <a:tcPr/>
                </a:tc>
                <a:tc>
                  <a:txBody>
                    <a:bodyPr/>
                    <a:lstStyle/>
                    <a:p>
                      <a:r>
                        <a:rPr kumimoji="1" lang="en-US" altLang="ja-JP" dirty="0" smtClean="0"/>
                        <a:t>B)</a:t>
                      </a:r>
                      <a:r>
                        <a:rPr kumimoji="1" lang="en-US" altLang="ja-JP" baseline="0" dirty="0" smtClean="0"/>
                        <a:t> Near-Number Placement</a:t>
                      </a:r>
                      <a:endParaRPr kumimoji="1" lang="ja-JP" altLang="en-US" dirty="0"/>
                    </a:p>
                  </a:txBody>
                  <a:tcPr/>
                </a:tc>
              </a:tr>
              <a:tr h="370840">
                <a:tc>
                  <a:txBody>
                    <a:bodyPr/>
                    <a:lstStyle/>
                    <a:p>
                      <a:pPr algn="ctr"/>
                      <a:r>
                        <a:rPr kumimoji="1" lang="ja-JP" altLang="en-US" dirty="0" smtClean="0"/>
                        <a:t>～</a:t>
                      </a:r>
                      <a:r>
                        <a:rPr kumimoji="1" lang="en-US" altLang="ja-JP" dirty="0" smtClean="0"/>
                        <a:t>24sec(Break-Even Time)</a:t>
                      </a:r>
                    </a:p>
                  </a:txBody>
                  <a:tcPr/>
                </a:tc>
                <a:tc>
                  <a:txBody>
                    <a:bodyPr/>
                    <a:lstStyle/>
                    <a:p>
                      <a:pPr algn="r"/>
                      <a:r>
                        <a:rPr kumimoji="1" lang="en-US" altLang="ja-JP" dirty="0" smtClean="0"/>
                        <a:t>111</a:t>
                      </a:r>
                    </a:p>
                  </a:txBody>
                  <a:tcPr/>
                </a:tc>
                <a:tc>
                  <a:txBody>
                    <a:bodyPr/>
                    <a:lstStyle/>
                    <a:p>
                      <a:pPr algn="r"/>
                      <a:r>
                        <a:rPr kumimoji="1" lang="en-US" altLang="ja-JP" dirty="0" smtClean="0"/>
                        <a:t>12</a:t>
                      </a:r>
                    </a:p>
                  </a:txBody>
                  <a:tcPr/>
                </a:tc>
              </a:tr>
              <a:tr h="370840">
                <a:tc>
                  <a:txBody>
                    <a:bodyPr/>
                    <a:lstStyle/>
                    <a:p>
                      <a:pPr algn="ctr"/>
                      <a:r>
                        <a:rPr kumimoji="1" lang="en-US" altLang="ja-JP" dirty="0" smtClean="0"/>
                        <a:t>25</a:t>
                      </a:r>
                      <a:r>
                        <a:rPr kumimoji="1" lang="ja-JP" altLang="en-US" dirty="0" smtClean="0"/>
                        <a:t>～</a:t>
                      </a:r>
                      <a:r>
                        <a:rPr kumimoji="1" lang="en-US" altLang="ja-JP" dirty="0" smtClean="0"/>
                        <a:t>100sec</a:t>
                      </a:r>
                      <a:endParaRPr kumimoji="1" lang="ja-JP" altLang="en-US" dirty="0"/>
                    </a:p>
                  </a:txBody>
                  <a:tcPr/>
                </a:tc>
                <a:tc>
                  <a:txBody>
                    <a:bodyPr/>
                    <a:lstStyle/>
                    <a:p>
                      <a:pPr algn="r"/>
                      <a:r>
                        <a:rPr kumimoji="1" lang="en-US" altLang="ja-JP" dirty="0" smtClean="0"/>
                        <a:t>59</a:t>
                      </a:r>
                    </a:p>
                  </a:txBody>
                  <a:tcPr/>
                </a:tc>
                <a:tc>
                  <a:txBody>
                    <a:bodyPr/>
                    <a:lstStyle/>
                    <a:p>
                      <a:pPr algn="r"/>
                      <a:r>
                        <a:rPr kumimoji="1" lang="en-US" altLang="ja-JP" dirty="0" smtClean="0"/>
                        <a:t>35</a:t>
                      </a:r>
                      <a:endParaRPr kumimoji="1" lang="ja-JP" altLang="en-US" dirty="0"/>
                    </a:p>
                  </a:txBody>
                  <a:tcPr/>
                </a:tc>
              </a:tr>
              <a:tr h="370840">
                <a:tc>
                  <a:txBody>
                    <a:bodyPr/>
                    <a:lstStyle/>
                    <a:p>
                      <a:pPr algn="ctr"/>
                      <a:r>
                        <a:rPr kumimoji="1" lang="en-US" altLang="ja-JP" dirty="0" smtClean="0"/>
                        <a:t>101</a:t>
                      </a:r>
                      <a:r>
                        <a:rPr kumimoji="1" lang="ja-JP" altLang="en-US" dirty="0" smtClean="0"/>
                        <a:t>～</a:t>
                      </a:r>
                      <a:r>
                        <a:rPr kumimoji="1" lang="en-US" altLang="ja-JP" dirty="0" smtClean="0"/>
                        <a:t>200sec</a:t>
                      </a:r>
                      <a:endParaRPr kumimoji="1" lang="ja-JP" altLang="en-US" dirty="0"/>
                    </a:p>
                  </a:txBody>
                  <a:tcPr/>
                </a:tc>
                <a:tc>
                  <a:txBody>
                    <a:bodyPr/>
                    <a:lstStyle/>
                    <a:p>
                      <a:pPr algn="r"/>
                      <a:r>
                        <a:rPr kumimoji="1" lang="en-US" altLang="ja-JP" dirty="0" smtClean="0"/>
                        <a:t>9</a:t>
                      </a:r>
                      <a:endParaRPr kumimoji="1" lang="ja-JP" altLang="en-US" dirty="0"/>
                    </a:p>
                  </a:txBody>
                  <a:tcPr/>
                </a:tc>
                <a:tc>
                  <a:txBody>
                    <a:bodyPr/>
                    <a:lstStyle/>
                    <a:p>
                      <a:pPr algn="r"/>
                      <a:r>
                        <a:rPr kumimoji="1" lang="en-US" altLang="ja-JP" dirty="0" smtClean="0"/>
                        <a:t>14</a:t>
                      </a:r>
                      <a:endParaRPr kumimoji="1" lang="ja-JP" altLang="en-US" dirty="0"/>
                    </a:p>
                  </a:txBody>
                  <a:tcPr/>
                </a:tc>
              </a:tr>
              <a:tr h="370840">
                <a:tc>
                  <a:txBody>
                    <a:bodyPr/>
                    <a:lstStyle/>
                    <a:p>
                      <a:pPr algn="ctr"/>
                      <a:r>
                        <a:rPr kumimoji="1" lang="en-US" altLang="ja-JP" dirty="0" smtClean="0"/>
                        <a:t>201sec</a:t>
                      </a:r>
                      <a:r>
                        <a:rPr kumimoji="1" lang="ja-JP" altLang="en-US" dirty="0" smtClean="0"/>
                        <a:t>～</a:t>
                      </a:r>
                      <a:endParaRPr kumimoji="1" lang="ja-JP" altLang="en-US" dirty="0"/>
                    </a:p>
                  </a:txBody>
                  <a:tcPr/>
                </a:tc>
                <a:tc>
                  <a:txBody>
                    <a:bodyPr/>
                    <a:lstStyle/>
                    <a:p>
                      <a:pPr algn="r"/>
                      <a:r>
                        <a:rPr kumimoji="1" lang="en-US" altLang="ja-JP" dirty="0" smtClean="0"/>
                        <a:t>8</a:t>
                      </a:r>
                    </a:p>
                  </a:txBody>
                  <a:tcPr/>
                </a:tc>
                <a:tc>
                  <a:txBody>
                    <a:bodyPr/>
                    <a:lstStyle/>
                    <a:p>
                      <a:pPr algn="r"/>
                      <a:r>
                        <a:rPr kumimoji="1" lang="en-US" altLang="ja-JP" dirty="0" smtClean="0"/>
                        <a:t>14</a:t>
                      </a:r>
                      <a:endParaRPr kumimoji="1" lang="ja-JP" altLang="en-US" dirty="0"/>
                    </a:p>
                  </a:txBody>
                  <a:tcPr/>
                </a:tc>
              </a:tr>
            </a:tbl>
          </a:graphicData>
        </a:graphic>
      </p:graphicFrame>
      <p:sp>
        <p:nvSpPr>
          <p:cNvPr id="8" name="正方形/長方形 7"/>
          <p:cNvSpPr/>
          <p:nvPr/>
        </p:nvSpPr>
        <p:spPr>
          <a:xfrm>
            <a:off x="395536" y="1700808"/>
            <a:ext cx="8568952" cy="504056"/>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角丸四角形吹き出し 8"/>
          <p:cNvSpPr/>
          <p:nvPr/>
        </p:nvSpPr>
        <p:spPr>
          <a:xfrm>
            <a:off x="3419872" y="2204864"/>
            <a:ext cx="2592288" cy="648072"/>
          </a:xfrm>
          <a:prstGeom prst="wedgeRoundRectCallout">
            <a:avLst>
              <a:gd name="adj1" fmla="val 27372"/>
              <a:gd name="adj2" fmla="val -77642"/>
              <a:gd name="adj3" fmla="val 16667"/>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t>Much More Times</a:t>
            </a:r>
            <a:endParaRPr kumimoji="1" lang="ja-JP" altLang="en-US" sz="2400" dirty="0"/>
          </a:p>
        </p:txBody>
      </p:sp>
      <p:sp>
        <p:nvSpPr>
          <p:cNvPr id="10" name="正方形/長方形 9"/>
          <p:cNvSpPr/>
          <p:nvPr/>
        </p:nvSpPr>
        <p:spPr>
          <a:xfrm>
            <a:off x="6156176" y="1700808"/>
            <a:ext cx="2808312" cy="1728192"/>
          </a:xfrm>
          <a:prstGeom prst="rect">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角丸四角形吹き出し 10"/>
          <p:cNvSpPr/>
          <p:nvPr/>
        </p:nvSpPr>
        <p:spPr>
          <a:xfrm>
            <a:off x="5868144" y="2708920"/>
            <a:ext cx="2592288" cy="792088"/>
          </a:xfrm>
          <a:prstGeom prst="wedgeRoundRectCallout">
            <a:avLst>
              <a:gd name="adj1" fmla="val 27372"/>
              <a:gd name="adj2" fmla="val -77642"/>
              <a:gd name="adj3" fmla="val 16667"/>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t>Get longer I/O intervals</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strips(downLeft)">
                                      <p:cBhvr>
                                        <p:cTn id="14" dur="500"/>
                                        <p:tgtEl>
                                          <p:spTgt spid="10"/>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First Experiment</a:t>
            </a:r>
            <a:br>
              <a:rPr lang="en-US" altLang="ja-JP" dirty="0" smtClean="0"/>
            </a:br>
            <a:r>
              <a:rPr lang="en-US" altLang="ja-JP" dirty="0" smtClean="0"/>
              <a:t>Result</a:t>
            </a:r>
            <a:endParaRPr kumimoji="1" lang="ja-JP" altLang="en-US" dirty="0"/>
          </a:p>
        </p:txBody>
      </p:sp>
      <p:sp>
        <p:nvSpPr>
          <p:cNvPr id="9" name="テキスト プレースホルダ 8"/>
          <p:cNvSpPr>
            <a:spLocks noGrp="1"/>
          </p:cNvSpPr>
          <p:nvPr>
            <p:ph type="body" idx="1"/>
          </p:nvPr>
        </p:nvSpPr>
        <p:spPr>
          <a:xfrm>
            <a:off x="456183" y="1268760"/>
            <a:ext cx="4040188" cy="639762"/>
          </a:xfrm>
        </p:spPr>
        <p:txBody>
          <a:bodyPr/>
          <a:lstStyle/>
          <a:p>
            <a:r>
              <a:rPr lang="en-US" altLang="ja-JP" smtClean="0"/>
              <a:t>Power Consumption</a:t>
            </a:r>
            <a:endParaRPr kumimoji="1" lang="ja-JP" altLang="en-US" dirty="0"/>
          </a:p>
        </p:txBody>
      </p:sp>
      <p:sp>
        <p:nvSpPr>
          <p:cNvPr id="11" name="テキスト プレースホルダ 10"/>
          <p:cNvSpPr>
            <a:spLocks noGrp="1"/>
          </p:cNvSpPr>
          <p:nvPr>
            <p:ph type="body" sz="quarter" idx="3"/>
          </p:nvPr>
        </p:nvSpPr>
        <p:spPr>
          <a:xfrm>
            <a:off x="4644008" y="1268760"/>
            <a:ext cx="4041775" cy="639762"/>
          </a:xfrm>
        </p:spPr>
        <p:txBody>
          <a:bodyPr/>
          <a:lstStyle/>
          <a:p>
            <a:r>
              <a:rPr kumimoji="1" lang="en-US" altLang="ja-JP" smtClean="0"/>
              <a:t>Response Time</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19</a:t>
            </a:fld>
            <a:endParaRPr kumimoji="1" lang="ja-JP" altLang="en-US"/>
          </a:p>
        </p:txBody>
      </p:sp>
      <p:graphicFrame>
        <p:nvGraphicFramePr>
          <p:cNvPr id="15" name="コンテンツ プレースホルダ 10"/>
          <p:cNvGraphicFramePr>
            <a:graphicFrameLocks noGrp="1"/>
          </p:cNvGraphicFramePr>
          <p:nvPr>
            <p:ph sz="half" idx="2"/>
          </p:nvPr>
        </p:nvGraphicFramePr>
        <p:xfrm>
          <a:off x="457200" y="1844824"/>
          <a:ext cx="4040188" cy="28083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コンテンツ プレースホルダ 11"/>
          <p:cNvGraphicFramePr>
            <a:graphicFrameLocks noGrp="1"/>
          </p:cNvGraphicFramePr>
          <p:nvPr>
            <p:ph sz="quarter" idx="4"/>
          </p:nvPr>
        </p:nvGraphicFramePr>
        <p:xfrm>
          <a:off x="4645025" y="1772815"/>
          <a:ext cx="4041775" cy="3024337"/>
        </p:xfrm>
        <a:graphic>
          <a:graphicData uri="http://schemas.openxmlformats.org/drawingml/2006/chart">
            <c:chart xmlns:c="http://schemas.openxmlformats.org/drawingml/2006/chart" xmlns:r="http://schemas.openxmlformats.org/officeDocument/2006/relationships" r:id="rId5"/>
          </a:graphicData>
        </a:graphic>
      </p:graphicFrame>
      <p:sp>
        <p:nvSpPr>
          <p:cNvPr id="18" name="正方形/長方形 17"/>
          <p:cNvSpPr/>
          <p:nvPr/>
        </p:nvSpPr>
        <p:spPr>
          <a:xfrm>
            <a:off x="1691680" y="4191000"/>
            <a:ext cx="72008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sp>
        <p:nvSpPr>
          <p:cNvPr id="19" name="正方形/長方形 18"/>
          <p:cNvSpPr/>
          <p:nvPr/>
        </p:nvSpPr>
        <p:spPr>
          <a:xfrm>
            <a:off x="3131840" y="4191000"/>
            <a:ext cx="72008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B</a:t>
            </a:r>
            <a:endParaRPr kumimoji="1" lang="ja-JP" altLang="en-US" dirty="0">
              <a:solidFill>
                <a:schemeClr val="tx1"/>
              </a:solidFill>
            </a:endParaRPr>
          </a:p>
        </p:txBody>
      </p:sp>
      <p:sp>
        <p:nvSpPr>
          <p:cNvPr id="20" name="正方形/長方形 19"/>
          <p:cNvSpPr/>
          <p:nvPr/>
        </p:nvSpPr>
        <p:spPr>
          <a:xfrm>
            <a:off x="5940152" y="4221088"/>
            <a:ext cx="72008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sp>
        <p:nvSpPr>
          <p:cNvPr id="21" name="正方形/長方形 20"/>
          <p:cNvSpPr/>
          <p:nvPr/>
        </p:nvSpPr>
        <p:spPr>
          <a:xfrm>
            <a:off x="7308304" y="4221088"/>
            <a:ext cx="72008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B</a:t>
            </a:r>
            <a:endParaRPr kumimoji="1" lang="ja-JP" altLang="en-US" dirty="0">
              <a:solidFill>
                <a:schemeClr val="tx1"/>
              </a:solidFill>
            </a:endParaRPr>
          </a:p>
        </p:txBody>
      </p:sp>
      <p:sp>
        <p:nvSpPr>
          <p:cNvPr id="22" name="角丸四角形 21"/>
          <p:cNvSpPr/>
          <p:nvPr/>
        </p:nvSpPr>
        <p:spPr>
          <a:xfrm>
            <a:off x="395536" y="1700808"/>
            <a:ext cx="8424664" cy="2727176"/>
          </a:xfrm>
          <a:prstGeom prst="roundRect">
            <a:avLst>
              <a:gd name="adj" fmla="val 16667"/>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ja-JP" sz="2400" b="1" dirty="0" smtClean="0">
                <a:solidFill>
                  <a:schemeClr val="bg1"/>
                </a:solidFill>
                <a:ea typeface="+mj-ea"/>
                <a:cs typeface="メイリオ" pitchFamily="50" charset="-128"/>
              </a:rPr>
              <a:t>Reduce the Power Consumption more in B  					because I/O interval is longer than A.</a:t>
            </a:r>
          </a:p>
          <a:p>
            <a:pPr>
              <a:buFont typeface="Arial" pitchFamily="34" charset="0"/>
              <a:buChar char="•"/>
            </a:pPr>
            <a:r>
              <a:rPr lang="en-US" altLang="ja-JP" sz="2400" b="1" dirty="0" smtClean="0">
                <a:solidFill>
                  <a:schemeClr val="bg1"/>
                </a:solidFill>
                <a:ea typeface="+mj-ea"/>
                <a:cs typeface="メイリオ" pitchFamily="50" charset="-128"/>
              </a:rPr>
              <a:t>Delay rate of Response Time of </a:t>
            </a:r>
            <a:r>
              <a:rPr lang="en-US" altLang="ja-JP" sz="2400" b="1" smtClean="0">
                <a:solidFill>
                  <a:schemeClr val="bg1"/>
                </a:solidFill>
                <a:ea typeface="+mj-ea"/>
                <a:cs typeface="メイリオ" pitchFamily="50" charset="-128"/>
              </a:rPr>
              <a:t>B is smaller </a:t>
            </a:r>
            <a:r>
              <a:rPr lang="en-US" altLang="ja-JP" sz="2400" b="1" dirty="0" smtClean="0">
                <a:solidFill>
                  <a:schemeClr val="bg1"/>
                </a:solidFill>
                <a:ea typeface="+mj-ea"/>
                <a:cs typeface="メイリオ" pitchFamily="50" charset="-128"/>
              </a:rPr>
              <a:t>than A </a:t>
            </a:r>
          </a:p>
          <a:p>
            <a:r>
              <a:rPr lang="en-US" altLang="ja-JP" sz="2400" b="1" dirty="0" smtClean="0">
                <a:solidFill>
                  <a:schemeClr val="bg1"/>
                </a:solidFill>
                <a:ea typeface="+mj-ea"/>
                <a:cs typeface="メイリオ" pitchFamily="50" charset="-128"/>
              </a:rPr>
              <a:t>			because the seek overhead is smaller.</a:t>
            </a:r>
          </a:p>
          <a:p>
            <a:r>
              <a:rPr lang="en-US" altLang="ja-JP" sz="2400" b="1" u="sng" dirty="0" smtClean="0">
                <a:solidFill>
                  <a:schemeClr val="bg1"/>
                </a:solidFill>
                <a:ea typeface="+mj-ea"/>
                <a:cs typeface="メイリオ" pitchFamily="50" charset="-128"/>
              </a:rPr>
              <a:t>The </a:t>
            </a:r>
            <a:r>
              <a:rPr lang="en-US" altLang="ja-JP" sz="2400" b="1" u="sng" dirty="0" smtClean="0"/>
              <a:t>placement partitioned data by Near-Number Placement is efficient in this case.</a:t>
            </a:r>
            <a:endParaRPr lang="ja-JP" altLang="en-US" sz="2400" b="1" u="sng" dirty="0"/>
          </a:p>
        </p:txBody>
      </p:sp>
      <p:graphicFrame>
        <p:nvGraphicFramePr>
          <p:cNvPr id="33" name="コンテンツ プレースホルダ 6"/>
          <p:cNvGraphicFramePr>
            <a:graphicFrameLocks/>
          </p:cNvGraphicFramePr>
          <p:nvPr/>
        </p:nvGraphicFramePr>
        <p:xfrm>
          <a:off x="304800" y="4701878"/>
          <a:ext cx="8496945" cy="1678746"/>
        </p:xfrm>
        <a:graphic>
          <a:graphicData uri="http://schemas.openxmlformats.org/drawingml/2006/table">
            <a:tbl>
              <a:tblPr firstRow="1" bandRow="1">
                <a:tableStyleId>{5C22544A-7EE6-4342-B048-85BDC9FD1C3A}</a:tableStyleId>
              </a:tblPr>
              <a:tblGrid>
                <a:gridCol w="2832315"/>
                <a:gridCol w="2832315"/>
                <a:gridCol w="2832315"/>
              </a:tblGrid>
              <a:tr h="398586">
                <a:tc>
                  <a:txBody>
                    <a:bodyPr/>
                    <a:lstStyle/>
                    <a:p>
                      <a:endParaRPr kumimoji="1" lang="ja-JP" altLang="en-US" dirty="0"/>
                    </a:p>
                  </a:txBody>
                  <a:tcPr/>
                </a:tc>
                <a:tc>
                  <a:txBody>
                    <a:bodyPr/>
                    <a:lstStyle/>
                    <a:p>
                      <a:r>
                        <a:rPr kumimoji="1" lang="en-US" altLang="ja-JP" dirty="0" smtClean="0"/>
                        <a:t>A) Round-Robin Placement</a:t>
                      </a:r>
                      <a:endParaRPr kumimoji="1" lang="ja-JP" altLang="en-US" dirty="0"/>
                    </a:p>
                  </a:txBody>
                  <a:tcPr/>
                </a:tc>
                <a:tc>
                  <a:txBody>
                    <a:bodyPr/>
                    <a:lstStyle/>
                    <a:p>
                      <a:r>
                        <a:rPr kumimoji="1" lang="en-US" altLang="ja-JP" dirty="0" smtClean="0"/>
                        <a:t>B)</a:t>
                      </a:r>
                      <a:r>
                        <a:rPr kumimoji="1" lang="en-US" altLang="ja-JP" baseline="0" dirty="0" smtClean="0"/>
                        <a:t> Near-Number Placement</a:t>
                      </a:r>
                      <a:endParaRPr kumimoji="1" lang="ja-JP" altLang="en-US" dirty="0"/>
                    </a:p>
                  </a:txBody>
                  <a:tcPr/>
                </a:tc>
              </a:tr>
              <a:tr h="552619">
                <a:tc>
                  <a:txBody>
                    <a:bodyPr/>
                    <a:lstStyle/>
                    <a:p>
                      <a:pPr algn="ctr"/>
                      <a:r>
                        <a:rPr kumimoji="1" lang="en-US" altLang="ja-JP" dirty="0" smtClean="0"/>
                        <a:t>Reduction</a:t>
                      </a:r>
                      <a:r>
                        <a:rPr kumimoji="1" lang="en-US" altLang="ja-JP" baseline="0" dirty="0" smtClean="0"/>
                        <a:t> Rate of Power Consumption</a:t>
                      </a:r>
                      <a:endParaRPr kumimoji="1" lang="en-US" altLang="ja-JP" dirty="0" smtClean="0"/>
                    </a:p>
                  </a:txBody>
                  <a:tcPr/>
                </a:tc>
                <a:tc>
                  <a:txBody>
                    <a:bodyPr/>
                    <a:lstStyle/>
                    <a:p>
                      <a:pPr algn="r"/>
                      <a:r>
                        <a:rPr kumimoji="1" lang="en-US" altLang="ja-JP" sz="2800" dirty="0" smtClean="0"/>
                        <a:t>15%</a:t>
                      </a:r>
                    </a:p>
                  </a:txBody>
                  <a:tcPr/>
                </a:tc>
                <a:tc>
                  <a:txBody>
                    <a:bodyPr/>
                    <a:lstStyle/>
                    <a:p>
                      <a:pPr algn="r"/>
                      <a:r>
                        <a:rPr kumimoji="1" lang="en-US" altLang="ja-JP" sz="2800" dirty="0" smtClean="0">
                          <a:solidFill>
                            <a:srgbClr val="FF0000"/>
                          </a:solidFill>
                        </a:rPr>
                        <a:t>33%</a:t>
                      </a:r>
                    </a:p>
                  </a:txBody>
                  <a:tcPr/>
                </a:tc>
              </a:tr>
              <a:tr h="552619">
                <a:tc>
                  <a:txBody>
                    <a:bodyPr/>
                    <a:lstStyle/>
                    <a:p>
                      <a:pPr algn="ctr"/>
                      <a:r>
                        <a:rPr kumimoji="1" lang="en-US" altLang="ja-JP" dirty="0" smtClean="0"/>
                        <a:t>Delay</a:t>
                      </a:r>
                      <a:r>
                        <a:rPr kumimoji="1" lang="en-US" altLang="ja-JP" baseline="0" dirty="0" smtClean="0"/>
                        <a:t> Rate of Response Time</a:t>
                      </a:r>
                      <a:endParaRPr kumimoji="1" lang="ja-JP" altLang="en-US" dirty="0"/>
                    </a:p>
                  </a:txBody>
                  <a:tcPr/>
                </a:tc>
                <a:tc>
                  <a:txBody>
                    <a:bodyPr/>
                    <a:lstStyle/>
                    <a:p>
                      <a:pPr algn="r"/>
                      <a:r>
                        <a:rPr kumimoji="1" lang="en-US" altLang="ja-JP" sz="2800" dirty="0" smtClean="0"/>
                        <a:t>22%</a:t>
                      </a:r>
                    </a:p>
                  </a:txBody>
                  <a:tcPr/>
                </a:tc>
                <a:tc>
                  <a:txBody>
                    <a:bodyPr/>
                    <a:lstStyle/>
                    <a:p>
                      <a:pPr algn="r"/>
                      <a:r>
                        <a:rPr kumimoji="1" lang="en-US" altLang="ja-JP" sz="2800" dirty="0" smtClean="0">
                          <a:solidFill>
                            <a:srgbClr val="FF0000"/>
                          </a:solidFill>
                        </a:rPr>
                        <a:t>8%</a:t>
                      </a:r>
                      <a:endParaRPr kumimoji="1" lang="ja-JP" altLang="en-US" sz="2800" dirty="0">
                        <a:solidFill>
                          <a:srgbClr val="FF0000"/>
                        </a:solidFill>
                      </a:endParaRPr>
                    </a:p>
                  </a:txBody>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b="1" dirty="0" smtClean="0">
                <a:ea typeface="Verdana" pitchFamily="34" charset="0"/>
                <a:cs typeface="Verdana" pitchFamily="34" charset="0"/>
              </a:rPr>
              <a:t>Introduction</a:t>
            </a:r>
          </a:p>
          <a:p>
            <a:r>
              <a:rPr lang="en-US" altLang="ja-JP" b="1" dirty="0" smtClean="0">
                <a:ea typeface="Verdana" pitchFamily="34" charset="0"/>
                <a:cs typeface="Verdana" pitchFamily="34" charset="0"/>
              </a:rPr>
              <a:t>Previous Work</a:t>
            </a:r>
          </a:p>
          <a:p>
            <a:r>
              <a:rPr lang="en-US" altLang="ja-JP" b="1" dirty="0" smtClean="0">
                <a:ea typeface="Verdana" pitchFamily="34" charset="0"/>
                <a:cs typeface="Verdana" pitchFamily="34" charset="0"/>
              </a:rPr>
              <a:t>Our Proposed Method and Evaluation Plan</a:t>
            </a:r>
          </a:p>
          <a:p>
            <a:pPr lvl="1"/>
            <a:r>
              <a:rPr lang="en-US" altLang="ja-JP" b="1" dirty="0" smtClean="0">
                <a:ea typeface="Verdana" pitchFamily="34" charset="0"/>
                <a:cs typeface="Verdana" pitchFamily="34" charset="0"/>
              </a:rPr>
              <a:t>Data Placement Control</a:t>
            </a:r>
          </a:p>
          <a:p>
            <a:r>
              <a:rPr lang="en-US" altLang="ja-JP" b="1" dirty="0" smtClean="0">
                <a:ea typeface="Verdana" pitchFamily="34" charset="0"/>
                <a:cs typeface="Verdana" pitchFamily="34" charset="0"/>
              </a:rPr>
              <a:t>Experimental</a:t>
            </a:r>
          </a:p>
          <a:p>
            <a:r>
              <a:rPr lang="en-US" altLang="ja-JP" b="1" dirty="0" smtClean="0">
                <a:ea typeface="Verdana" pitchFamily="34" charset="0"/>
                <a:cs typeface="Verdana" pitchFamily="34" charset="0"/>
              </a:rPr>
              <a:t>Evaluation Results and Discussion</a:t>
            </a:r>
          </a:p>
          <a:p>
            <a:r>
              <a:rPr lang="en-US" altLang="ja-JP" b="1" dirty="0" smtClean="0">
                <a:ea typeface="Verdana" pitchFamily="34" charset="0"/>
                <a:cs typeface="Verdana" pitchFamily="34" charset="0"/>
              </a:rPr>
              <a:t>Conclusion and Future Works</a:t>
            </a:r>
          </a:p>
          <a:p>
            <a:endParaRPr lang="en-US" altLang="ja-JP" b="1" dirty="0" smtClean="0">
              <a:ea typeface="Verdana" pitchFamily="34" charset="0"/>
              <a:cs typeface="Verdana" pitchFamily="34" charset="0"/>
            </a:endParaRPr>
          </a:p>
          <a:p>
            <a:endParaRPr lang="en-US" altLang="ja-JP" b="1" dirty="0" smtClean="0">
              <a:ea typeface="Verdana" pitchFamily="34" charset="0"/>
              <a:cs typeface="Verdana" pitchFamily="34" charset="0"/>
            </a:endParaRPr>
          </a:p>
          <a:p>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Second Experiment</a:t>
            </a:r>
            <a:br>
              <a:rPr lang="en-US" altLang="ja-JP" dirty="0" smtClean="0"/>
            </a:br>
            <a:r>
              <a:rPr lang="en-US" altLang="ja-JP" sz="3556" b="1" dirty="0" smtClean="0"/>
              <a:t>Data placement control with using 10 HDDs</a:t>
            </a:r>
            <a:endParaRPr kumimoji="1" lang="ja-JP" altLang="en-US" sz="3556" dirty="0"/>
          </a:p>
        </p:txBody>
      </p:sp>
      <p:sp>
        <p:nvSpPr>
          <p:cNvPr id="3" name="コンテンツ プレースホルダ 2"/>
          <p:cNvSpPr>
            <a:spLocks noGrp="1"/>
          </p:cNvSpPr>
          <p:nvPr>
            <p:ph idx="1"/>
          </p:nvPr>
        </p:nvSpPr>
        <p:spPr/>
        <p:txBody>
          <a:bodyPr>
            <a:normAutofit/>
          </a:bodyPr>
          <a:lstStyle/>
          <a:p>
            <a:pPr lvl="0"/>
            <a:r>
              <a:rPr lang="en-US" altLang="ja-JP" dirty="0" smtClean="0"/>
              <a:t>The number of HDD is 10</a:t>
            </a:r>
          </a:p>
          <a:p>
            <a:r>
              <a:rPr lang="en-US" altLang="ja-JP" dirty="0" smtClean="0"/>
              <a:t>Compare during runtime processing of TPC-H queries between With and Without Data Placement Control</a:t>
            </a:r>
          </a:p>
          <a:p>
            <a:pPr lvl="1"/>
            <a:r>
              <a:rPr lang="en-US" altLang="ja-JP" dirty="0" smtClean="0"/>
              <a:t>Power Consumption and Response Time</a:t>
            </a:r>
          </a:p>
          <a:p>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20</a:t>
            </a:fld>
            <a:endParaRPr kumimoji="1" lang="ja-JP" altLang="en-US"/>
          </a:p>
        </p:txBody>
      </p:sp>
      <p:sp>
        <p:nvSpPr>
          <p:cNvPr id="7" name="テキスト ボックス 6"/>
          <p:cNvSpPr txBox="1"/>
          <p:nvPr/>
        </p:nvSpPr>
        <p:spPr>
          <a:xfrm>
            <a:off x="10555720" y="3088996"/>
            <a:ext cx="184666" cy="369332"/>
          </a:xfrm>
          <a:prstGeom prst="rect">
            <a:avLst/>
          </a:prstGeom>
          <a:noFill/>
        </p:spPr>
        <p:txBody>
          <a:bodyPr wrap="none" rtlCol="0">
            <a:spAutoFit/>
          </a:bodyPr>
          <a:lstStyle/>
          <a:p>
            <a:endParaRPr kumimoji="1" lang="ja-JP" altLang="en-US" dirty="0"/>
          </a:p>
        </p:txBody>
      </p:sp>
      <p:sp>
        <p:nvSpPr>
          <p:cNvPr id="8" name="テキスト ボックス 7"/>
          <p:cNvSpPr txBox="1"/>
          <p:nvPr/>
        </p:nvSpPr>
        <p:spPr>
          <a:xfrm>
            <a:off x="11310926" y="2436875"/>
            <a:ext cx="184666" cy="369332"/>
          </a:xfrm>
          <a:prstGeom prst="rect">
            <a:avLst/>
          </a:prstGeom>
          <a:noFill/>
        </p:spPr>
        <p:txBody>
          <a:bodyPr wrap="none" rtlCol="0">
            <a:spAutoFit/>
          </a:bodyPr>
          <a:lstStyle/>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Second Experiment</a:t>
            </a:r>
            <a:br>
              <a:rPr lang="en-US" altLang="ja-JP" dirty="0" smtClean="0"/>
            </a:br>
            <a:r>
              <a:rPr lang="en-US" altLang="ja-JP" b="1" dirty="0" smtClean="0"/>
              <a:t>Data Placemet(1/2)</a:t>
            </a:r>
            <a:endParaRPr lang="ja-JP" altLang="en-US" b="1" dirty="0"/>
          </a:p>
        </p:txBody>
      </p:sp>
      <p:sp>
        <p:nvSpPr>
          <p:cNvPr id="3" name="コンテンツ プレースホルダ 2"/>
          <p:cNvSpPr>
            <a:spLocks noGrp="1"/>
          </p:cNvSpPr>
          <p:nvPr>
            <p:ph idx="1"/>
          </p:nvPr>
        </p:nvSpPr>
        <p:spPr>
          <a:xfrm>
            <a:off x="539552" y="1412776"/>
            <a:ext cx="8229600" cy="1752600"/>
          </a:xfrm>
        </p:spPr>
        <p:txBody>
          <a:bodyPr>
            <a:normAutofit fontScale="85000" lnSpcReduction="20000"/>
          </a:bodyPr>
          <a:lstStyle/>
          <a:p>
            <a:r>
              <a:rPr lang="en-US" altLang="ja-JP" dirty="0" smtClean="0"/>
              <a:t>Without Control</a:t>
            </a:r>
          </a:p>
          <a:p>
            <a:pPr lvl="1"/>
            <a:r>
              <a:rPr lang="en-US" altLang="ja-JP" smtClean="0"/>
              <a:t>Placed all data </a:t>
            </a:r>
            <a:r>
              <a:rPr lang="en-US" altLang="ja-JP" dirty="0" smtClean="0"/>
              <a:t>such that the amount of data in each HDD to </a:t>
            </a:r>
            <a:r>
              <a:rPr lang="en-US" altLang="ja-JP" u="sng" dirty="0" smtClean="0"/>
              <a:t>be evenly.</a:t>
            </a:r>
          </a:p>
          <a:p>
            <a:pPr lvl="1"/>
            <a:r>
              <a:rPr lang="en-US" altLang="ja-JP" dirty="0" smtClean="0"/>
              <a:t>The frequency of the data I/O is not considered in this case.</a:t>
            </a:r>
            <a:endParaRPr lang="en-US" altLang="ja-JP" u="sng" dirty="0" smtClean="0"/>
          </a:p>
          <a:p>
            <a:pPr lvl="1"/>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21</a:t>
            </a:fld>
            <a:endParaRPr kumimoji="1" lang="ja-JP" altLang="en-US"/>
          </a:p>
        </p:txBody>
      </p:sp>
      <p:grpSp>
        <p:nvGrpSpPr>
          <p:cNvPr id="7" name="グループ化 22"/>
          <p:cNvGrpSpPr/>
          <p:nvPr/>
        </p:nvGrpSpPr>
        <p:grpSpPr>
          <a:xfrm>
            <a:off x="1619672" y="3212976"/>
            <a:ext cx="6408712" cy="1152128"/>
            <a:chOff x="1475656" y="3789040"/>
            <a:chExt cx="6408712" cy="1152128"/>
          </a:xfrm>
        </p:grpSpPr>
        <p:sp>
          <p:nvSpPr>
            <p:cNvPr id="8" name="フローチャート : 磁気ディスク 6"/>
            <p:cNvSpPr/>
            <p:nvPr/>
          </p:nvSpPr>
          <p:spPr>
            <a:xfrm>
              <a:off x="1475656" y="3789040"/>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HDD1</a:t>
              </a:r>
              <a:endParaRPr kumimoji="1" lang="ja-JP" altLang="en-US" dirty="0">
                <a:solidFill>
                  <a:schemeClr val="tx1"/>
                </a:solidFill>
              </a:endParaRPr>
            </a:p>
          </p:txBody>
        </p:sp>
        <p:sp>
          <p:nvSpPr>
            <p:cNvPr id="9" name="フローチャート : 磁気ディスク 7"/>
            <p:cNvSpPr/>
            <p:nvPr/>
          </p:nvSpPr>
          <p:spPr>
            <a:xfrm>
              <a:off x="3995936" y="443711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HDD7</a:t>
              </a:r>
              <a:endParaRPr kumimoji="1" lang="ja-JP" altLang="en-US" dirty="0">
                <a:solidFill>
                  <a:schemeClr val="tx1"/>
                </a:solidFill>
              </a:endParaRPr>
            </a:p>
          </p:txBody>
        </p:sp>
        <p:sp>
          <p:nvSpPr>
            <p:cNvPr id="10" name="フローチャート : 磁気ディスク 8"/>
            <p:cNvSpPr/>
            <p:nvPr/>
          </p:nvSpPr>
          <p:spPr>
            <a:xfrm>
              <a:off x="2987824" y="443711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HDD6</a:t>
              </a:r>
              <a:endParaRPr kumimoji="1" lang="ja-JP" altLang="en-US" dirty="0">
                <a:solidFill>
                  <a:schemeClr val="tx1"/>
                </a:solidFill>
              </a:endParaRPr>
            </a:p>
          </p:txBody>
        </p:sp>
        <p:sp>
          <p:nvSpPr>
            <p:cNvPr id="11" name="フローチャート : 磁気ディスク 9"/>
            <p:cNvSpPr/>
            <p:nvPr/>
          </p:nvSpPr>
          <p:spPr>
            <a:xfrm>
              <a:off x="2483768" y="3789040"/>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HDD2</a:t>
              </a:r>
              <a:endParaRPr kumimoji="1" lang="ja-JP" altLang="en-US" dirty="0">
                <a:solidFill>
                  <a:schemeClr val="tx1"/>
                </a:solidFill>
              </a:endParaRPr>
            </a:p>
          </p:txBody>
        </p:sp>
        <p:sp>
          <p:nvSpPr>
            <p:cNvPr id="12" name="フローチャート : 磁気ディスク 10"/>
            <p:cNvSpPr/>
            <p:nvPr/>
          </p:nvSpPr>
          <p:spPr>
            <a:xfrm>
              <a:off x="3491880" y="3789040"/>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HDD3</a:t>
              </a:r>
              <a:endParaRPr kumimoji="1" lang="ja-JP" altLang="en-US" dirty="0">
                <a:solidFill>
                  <a:schemeClr val="tx1"/>
                </a:solidFill>
              </a:endParaRPr>
            </a:p>
          </p:txBody>
        </p:sp>
        <p:sp>
          <p:nvSpPr>
            <p:cNvPr id="13" name="フローチャート : 磁気ディスク 11"/>
            <p:cNvSpPr/>
            <p:nvPr/>
          </p:nvSpPr>
          <p:spPr>
            <a:xfrm>
              <a:off x="4572000" y="3789040"/>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HDD4</a:t>
              </a:r>
              <a:endParaRPr kumimoji="1" lang="ja-JP" altLang="en-US" dirty="0">
                <a:solidFill>
                  <a:schemeClr val="tx1"/>
                </a:solidFill>
              </a:endParaRPr>
            </a:p>
          </p:txBody>
        </p:sp>
        <p:sp>
          <p:nvSpPr>
            <p:cNvPr id="14" name="フローチャート : 磁気ディスク 12"/>
            <p:cNvSpPr/>
            <p:nvPr/>
          </p:nvSpPr>
          <p:spPr>
            <a:xfrm>
              <a:off x="5580112" y="3789040"/>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HDD5</a:t>
              </a:r>
              <a:endParaRPr kumimoji="1" lang="ja-JP" altLang="en-US" dirty="0">
                <a:solidFill>
                  <a:schemeClr val="tx1"/>
                </a:solidFill>
              </a:endParaRPr>
            </a:p>
          </p:txBody>
        </p:sp>
        <p:sp>
          <p:nvSpPr>
            <p:cNvPr id="15" name="フローチャート : 磁気ディスク 13"/>
            <p:cNvSpPr/>
            <p:nvPr/>
          </p:nvSpPr>
          <p:spPr>
            <a:xfrm>
              <a:off x="6012160" y="443711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HDD9</a:t>
              </a:r>
              <a:endParaRPr kumimoji="1" lang="ja-JP" altLang="en-US" dirty="0">
                <a:solidFill>
                  <a:schemeClr val="tx1"/>
                </a:solidFill>
              </a:endParaRPr>
            </a:p>
          </p:txBody>
        </p:sp>
        <p:sp>
          <p:nvSpPr>
            <p:cNvPr id="16" name="フローチャート : 磁気ディスク 14"/>
            <p:cNvSpPr/>
            <p:nvPr/>
          </p:nvSpPr>
          <p:spPr>
            <a:xfrm>
              <a:off x="5004048" y="443711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HDD8</a:t>
              </a:r>
              <a:endParaRPr kumimoji="1" lang="ja-JP" altLang="en-US" dirty="0">
                <a:solidFill>
                  <a:schemeClr val="tx1"/>
                </a:solidFill>
              </a:endParaRPr>
            </a:p>
          </p:txBody>
        </p:sp>
        <p:sp>
          <p:nvSpPr>
            <p:cNvPr id="17" name="フローチャート : 磁気ディスク 15"/>
            <p:cNvSpPr/>
            <p:nvPr/>
          </p:nvSpPr>
          <p:spPr>
            <a:xfrm>
              <a:off x="7020272" y="443711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HDD10</a:t>
              </a:r>
              <a:endParaRPr kumimoji="1" lang="ja-JP" altLang="en-US" dirty="0">
                <a:solidFill>
                  <a:schemeClr val="tx1"/>
                </a:solidFill>
              </a:endParaRPr>
            </a:p>
          </p:txBody>
        </p:sp>
      </p:grpSp>
      <p:sp>
        <p:nvSpPr>
          <p:cNvPr id="19" name="正方形/長方形 18"/>
          <p:cNvSpPr/>
          <p:nvPr/>
        </p:nvSpPr>
        <p:spPr>
          <a:xfrm>
            <a:off x="827584" y="4293096"/>
            <a:ext cx="136815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LINEITEM_1</a:t>
            </a:r>
            <a:endParaRPr kumimoji="1" lang="ja-JP" altLang="en-US" dirty="0"/>
          </a:p>
        </p:txBody>
      </p:sp>
      <p:sp>
        <p:nvSpPr>
          <p:cNvPr id="20" name="正方形/長方形 19"/>
          <p:cNvSpPr/>
          <p:nvPr/>
        </p:nvSpPr>
        <p:spPr>
          <a:xfrm>
            <a:off x="827584" y="4725144"/>
            <a:ext cx="208823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LINEITEM_Index_1</a:t>
            </a:r>
            <a:endParaRPr kumimoji="1" lang="ja-JP" altLang="en-US" dirty="0"/>
          </a:p>
        </p:txBody>
      </p:sp>
      <p:sp>
        <p:nvSpPr>
          <p:cNvPr id="21" name="正方形/長方形 20"/>
          <p:cNvSpPr/>
          <p:nvPr/>
        </p:nvSpPr>
        <p:spPr>
          <a:xfrm>
            <a:off x="755576" y="4221088"/>
            <a:ext cx="2232248" cy="21602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rot="19069380">
            <a:off x="1150573" y="3749185"/>
            <a:ext cx="663606" cy="360040"/>
          </a:xfrm>
          <a:prstGeom prst="rightArrow">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3" name="グラフ 22"/>
          <p:cNvGraphicFramePr/>
          <p:nvPr/>
        </p:nvGraphicFramePr>
        <p:xfrm>
          <a:off x="3923928" y="4437112"/>
          <a:ext cx="5040560" cy="2209800"/>
        </p:xfrm>
        <a:graphic>
          <a:graphicData uri="http://schemas.openxmlformats.org/drawingml/2006/chart">
            <c:chart xmlns:c="http://schemas.openxmlformats.org/drawingml/2006/chart" xmlns:r="http://schemas.openxmlformats.org/officeDocument/2006/relationships" r:id="rId3"/>
          </a:graphicData>
        </a:graphic>
      </p:graphicFrame>
      <p:sp>
        <p:nvSpPr>
          <p:cNvPr id="25" name="角丸四角形吹き出し 24"/>
          <p:cNvSpPr/>
          <p:nvPr/>
        </p:nvSpPr>
        <p:spPr>
          <a:xfrm>
            <a:off x="6516216" y="2996952"/>
            <a:ext cx="2286000" cy="914400"/>
          </a:xfrm>
          <a:prstGeom prst="wedgeRoundRectCallout">
            <a:avLst>
              <a:gd name="adj1" fmla="val -56686"/>
              <a:gd name="adj2" fmla="val 44194"/>
              <a:gd name="adj3" fmla="val 16667"/>
            </a:avLst>
          </a:prstGeom>
          <a:solidFill>
            <a:srgbClr val="FF00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b="1" dirty="0" smtClean="0"/>
              <a:t>Energy </a:t>
            </a:r>
            <a:r>
              <a:rPr kumimoji="1" lang="en-US" altLang="ja-JP" b="1" dirty="0" smtClean="0"/>
              <a:t>State of All Disks is</a:t>
            </a:r>
          </a:p>
          <a:p>
            <a:pPr algn="ctr"/>
            <a:r>
              <a:rPr lang="en-US" altLang="ja-JP" b="1" dirty="0" smtClean="0"/>
              <a:t>Idle or Active</a:t>
            </a:r>
            <a:endParaRPr kumimoji="1" lang="ja-JP" altLang="en-US" b="1" dirty="0"/>
          </a:p>
        </p:txBody>
      </p:sp>
      <p:sp>
        <p:nvSpPr>
          <p:cNvPr id="26" name="テキスト ボックス 25"/>
          <p:cNvSpPr txBox="1"/>
          <p:nvPr/>
        </p:nvSpPr>
        <p:spPr>
          <a:xfrm>
            <a:off x="827584" y="5157192"/>
            <a:ext cx="2088232" cy="1200329"/>
          </a:xfrm>
          <a:prstGeom prst="rect">
            <a:avLst/>
          </a:prstGeom>
          <a:noFill/>
        </p:spPr>
        <p:txBody>
          <a:bodyPr wrap="square" rtlCol="0">
            <a:spAutoFit/>
          </a:bodyPr>
          <a:lstStyle/>
          <a:p>
            <a:r>
              <a:rPr kumimoji="1" lang="en-US" altLang="ja-JP" b="1" dirty="0" smtClean="0"/>
              <a:t>the same partitioned number of data </a:t>
            </a:r>
            <a:r>
              <a:rPr lang="en-US" altLang="ja-JP" b="1" dirty="0" smtClean="0"/>
              <a:t>are placed  on the same HDD</a:t>
            </a:r>
            <a:r>
              <a:rPr kumimoji="1" lang="en-US" altLang="ja-JP" b="1" dirty="0" smtClean="0"/>
              <a:t> </a:t>
            </a:r>
            <a:endParaRPr kumimoji="1" lang="ja-JP" altLang="en-US" b="1" dirty="0"/>
          </a:p>
        </p:txBody>
      </p:sp>
      <p:sp>
        <p:nvSpPr>
          <p:cNvPr id="27" name="テキスト ボックス 26"/>
          <p:cNvSpPr txBox="1"/>
          <p:nvPr/>
        </p:nvSpPr>
        <p:spPr>
          <a:xfrm>
            <a:off x="3995936" y="4365104"/>
            <a:ext cx="3528392" cy="369332"/>
          </a:xfrm>
          <a:prstGeom prst="rect">
            <a:avLst/>
          </a:prstGeom>
          <a:noFill/>
        </p:spPr>
        <p:txBody>
          <a:bodyPr wrap="square" rtlCol="0">
            <a:spAutoFit/>
          </a:bodyPr>
          <a:lstStyle/>
          <a:p>
            <a:r>
              <a:rPr lang="en-US" altLang="ja-JP" b="1" dirty="0" smtClean="0"/>
              <a:t>The amount of data in each HDD</a:t>
            </a:r>
            <a:r>
              <a:rPr kumimoji="1" lang="en-US" altLang="ja-JP" b="1" dirty="0" smtClean="0"/>
              <a:t> </a:t>
            </a:r>
            <a:endParaRPr kumimoji="1" lang="ja-JP"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Second Experiment</a:t>
            </a:r>
            <a:br>
              <a:rPr lang="en-US" altLang="ja-JP" dirty="0" smtClean="0"/>
            </a:br>
            <a:r>
              <a:rPr lang="en-US" altLang="ja-JP" b="1" dirty="0" smtClean="0"/>
              <a:t>Data Placemet(2/2)</a:t>
            </a:r>
            <a:endParaRPr lang="ja-JP" altLang="en-US" dirty="0"/>
          </a:p>
        </p:txBody>
      </p:sp>
      <p:sp>
        <p:nvSpPr>
          <p:cNvPr id="3" name="コンテンツ プレースホルダ 2"/>
          <p:cNvSpPr>
            <a:spLocks noGrp="1"/>
          </p:cNvSpPr>
          <p:nvPr>
            <p:ph idx="1"/>
          </p:nvPr>
        </p:nvSpPr>
        <p:spPr>
          <a:xfrm>
            <a:off x="457200" y="1484784"/>
            <a:ext cx="8229600" cy="1944215"/>
          </a:xfrm>
        </p:spPr>
        <p:txBody>
          <a:bodyPr>
            <a:normAutofit fontScale="92500" lnSpcReduction="10000"/>
          </a:bodyPr>
          <a:lstStyle/>
          <a:p>
            <a:r>
              <a:rPr lang="en-US" altLang="ja-JP" dirty="0" smtClean="0"/>
              <a:t>With Control</a:t>
            </a:r>
          </a:p>
          <a:p>
            <a:pPr lvl="1"/>
            <a:r>
              <a:rPr lang="en-US" altLang="ja-JP" dirty="0" smtClean="0"/>
              <a:t>HDD1: Placed the data that have I/O</a:t>
            </a:r>
          </a:p>
          <a:p>
            <a:pPr lvl="1"/>
            <a:r>
              <a:rPr lang="en-US" altLang="ja-JP" dirty="0" smtClean="0"/>
              <a:t>HDD2: Placed the data that have </a:t>
            </a:r>
            <a:r>
              <a:rPr lang="en-US" altLang="ja-JP" b="1" u="sng" dirty="0" smtClean="0"/>
              <a:t>no</a:t>
            </a:r>
            <a:r>
              <a:rPr lang="en-US" altLang="ja-JP" dirty="0" smtClean="0"/>
              <a:t> I/O</a:t>
            </a:r>
          </a:p>
          <a:p>
            <a:pPr lvl="1"/>
            <a:r>
              <a:rPr lang="en-US" altLang="ja-JP" dirty="0" smtClean="0"/>
              <a:t>HDD3-10: No data is placed</a:t>
            </a:r>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22</a:t>
            </a:fld>
            <a:endParaRPr kumimoji="1" lang="ja-JP" altLang="en-US"/>
          </a:p>
        </p:txBody>
      </p:sp>
      <p:sp>
        <p:nvSpPr>
          <p:cNvPr id="8" name="正方形/長方形 7"/>
          <p:cNvSpPr/>
          <p:nvPr/>
        </p:nvSpPr>
        <p:spPr>
          <a:xfrm>
            <a:off x="2687960" y="4725144"/>
            <a:ext cx="1152128" cy="1656184"/>
          </a:xfrm>
          <a:prstGeom prst="rect">
            <a:avLst/>
          </a:prstGeom>
          <a:solidFill>
            <a:schemeClr val="accent1">
              <a:lumMod val="20000"/>
              <a:lumOff val="80000"/>
              <a:alpha val="71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211960" y="4725144"/>
            <a:ext cx="4176464" cy="1656184"/>
          </a:xfrm>
          <a:prstGeom prst="rect">
            <a:avLst/>
          </a:prstGeom>
          <a:solidFill>
            <a:schemeClr val="accent1">
              <a:lumMod val="20000"/>
              <a:lumOff val="80000"/>
              <a:alpha val="71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 磁気ディスク 4"/>
          <p:cNvSpPr/>
          <p:nvPr/>
        </p:nvSpPr>
        <p:spPr>
          <a:xfrm>
            <a:off x="1087760" y="4801344"/>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HDD1</a:t>
            </a:r>
            <a:endParaRPr kumimoji="1" lang="ja-JP" altLang="en-US" dirty="0">
              <a:solidFill>
                <a:schemeClr val="tx1"/>
              </a:solidFill>
            </a:endParaRPr>
          </a:p>
        </p:txBody>
      </p:sp>
      <p:sp>
        <p:nvSpPr>
          <p:cNvPr id="11" name="フローチャート : 磁気ディスク 5"/>
          <p:cNvSpPr/>
          <p:nvPr/>
        </p:nvSpPr>
        <p:spPr>
          <a:xfrm>
            <a:off x="4355976" y="5445224"/>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HDD7</a:t>
            </a:r>
            <a:endParaRPr kumimoji="1" lang="ja-JP" altLang="en-US" dirty="0">
              <a:solidFill>
                <a:schemeClr val="tx1"/>
              </a:solidFill>
            </a:endParaRPr>
          </a:p>
        </p:txBody>
      </p:sp>
      <p:sp>
        <p:nvSpPr>
          <p:cNvPr id="12" name="フローチャート : 磁気ディスク 6"/>
          <p:cNvSpPr/>
          <p:nvPr/>
        </p:nvSpPr>
        <p:spPr>
          <a:xfrm>
            <a:off x="7380312" y="479715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HDD6</a:t>
            </a:r>
            <a:endParaRPr kumimoji="1" lang="ja-JP" altLang="en-US" dirty="0">
              <a:solidFill>
                <a:schemeClr val="tx1"/>
              </a:solidFill>
            </a:endParaRPr>
          </a:p>
        </p:txBody>
      </p:sp>
      <p:sp>
        <p:nvSpPr>
          <p:cNvPr id="13" name="フローチャート : 磁気ディスク 7"/>
          <p:cNvSpPr/>
          <p:nvPr/>
        </p:nvSpPr>
        <p:spPr>
          <a:xfrm>
            <a:off x="2831976" y="479715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HDD2</a:t>
            </a:r>
            <a:endParaRPr kumimoji="1" lang="ja-JP" altLang="en-US" dirty="0">
              <a:solidFill>
                <a:schemeClr val="tx1"/>
              </a:solidFill>
            </a:endParaRPr>
          </a:p>
        </p:txBody>
      </p:sp>
      <p:sp>
        <p:nvSpPr>
          <p:cNvPr id="14" name="フローチャート : 磁気ディスク 8"/>
          <p:cNvSpPr/>
          <p:nvPr/>
        </p:nvSpPr>
        <p:spPr>
          <a:xfrm>
            <a:off x="4283968" y="479715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HDD3</a:t>
            </a:r>
            <a:endParaRPr kumimoji="1" lang="ja-JP" altLang="en-US" dirty="0">
              <a:solidFill>
                <a:schemeClr val="tx1"/>
              </a:solidFill>
            </a:endParaRPr>
          </a:p>
        </p:txBody>
      </p:sp>
      <p:sp>
        <p:nvSpPr>
          <p:cNvPr id="15" name="フローチャート : 磁気ディスク 9"/>
          <p:cNvSpPr/>
          <p:nvPr/>
        </p:nvSpPr>
        <p:spPr>
          <a:xfrm>
            <a:off x="5364088" y="479715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HDD4</a:t>
            </a:r>
            <a:endParaRPr kumimoji="1" lang="ja-JP" altLang="en-US" dirty="0">
              <a:solidFill>
                <a:schemeClr val="tx1"/>
              </a:solidFill>
            </a:endParaRPr>
          </a:p>
        </p:txBody>
      </p:sp>
      <p:sp>
        <p:nvSpPr>
          <p:cNvPr id="16" name="フローチャート : 磁気ディスク 10"/>
          <p:cNvSpPr/>
          <p:nvPr/>
        </p:nvSpPr>
        <p:spPr>
          <a:xfrm>
            <a:off x="6372200" y="4797152"/>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HDD5</a:t>
            </a:r>
            <a:endParaRPr kumimoji="1" lang="ja-JP" altLang="en-US" dirty="0">
              <a:solidFill>
                <a:schemeClr val="tx1"/>
              </a:solidFill>
            </a:endParaRPr>
          </a:p>
        </p:txBody>
      </p:sp>
      <p:sp>
        <p:nvSpPr>
          <p:cNvPr id="17" name="フローチャート : 磁気ディスク 11"/>
          <p:cNvSpPr/>
          <p:nvPr/>
        </p:nvSpPr>
        <p:spPr>
          <a:xfrm>
            <a:off x="6372200" y="5445224"/>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HDD9</a:t>
            </a:r>
            <a:endParaRPr kumimoji="1" lang="ja-JP" altLang="en-US" dirty="0">
              <a:solidFill>
                <a:schemeClr val="tx1"/>
              </a:solidFill>
            </a:endParaRPr>
          </a:p>
        </p:txBody>
      </p:sp>
      <p:sp>
        <p:nvSpPr>
          <p:cNvPr id="18" name="フローチャート : 磁気ディスク 12"/>
          <p:cNvSpPr/>
          <p:nvPr/>
        </p:nvSpPr>
        <p:spPr>
          <a:xfrm>
            <a:off x="5364088" y="5445224"/>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HDD8</a:t>
            </a:r>
            <a:endParaRPr kumimoji="1" lang="ja-JP" altLang="en-US" dirty="0">
              <a:solidFill>
                <a:schemeClr val="tx1"/>
              </a:solidFill>
            </a:endParaRPr>
          </a:p>
        </p:txBody>
      </p:sp>
      <p:sp>
        <p:nvSpPr>
          <p:cNvPr id="19" name="フローチャート : 磁気ディスク 13"/>
          <p:cNvSpPr/>
          <p:nvPr/>
        </p:nvSpPr>
        <p:spPr>
          <a:xfrm>
            <a:off x="7380312" y="5445224"/>
            <a:ext cx="864096" cy="504056"/>
          </a:xfrm>
          <a:prstGeom prst="flowChartMagneticDisk">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HDD10</a:t>
            </a:r>
            <a:endParaRPr kumimoji="1" lang="ja-JP" altLang="en-US" dirty="0">
              <a:solidFill>
                <a:schemeClr val="tx1"/>
              </a:solidFill>
            </a:endParaRPr>
          </a:p>
        </p:txBody>
      </p:sp>
      <p:sp>
        <p:nvSpPr>
          <p:cNvPr id="20" name="正方形/長方形 19"/>
          <p:cNvSpPr/>
          <p:nvPr/>
        </p:nvSpPr>
        <p:spPr>
          <a:xfrm>
            <a:off x="859160" y="4725144"/>
            <a:ext cx="1312168" cy="16561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011560" y="5517232"/>
            <a:ext cx="1087760" cy="2747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Have I/O</a:t>
            </a:r>
          </a:p>
        </p:txBody>
      </p:sp>
      <p:sp>
        <p:nvSpPr>
          <p:cNvPr id="22" name="正方形/長方形 21"/>
          <p:cNvSpPr/>
          <p:nvPr/>
        </p:nvSpPr>
        <p:spPr>
          <a:xfrm>
            <a:off x="2831976" y="5445224"/>
            <a:ext cx="864096" cy="288032"/>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No I/O</a:t>
            </a:r>
            <a:endParaRPr kumimoji="1" lang="ja-JP" altLang="en-US" dirty="0"/>
          </a:p>
        </p:txBody>
      </p:sp>
      <p:sp>
        <p:nvSpPr>
          <p:cNvPr id="23" name="正方形/長方形 22"/>
          <p:cNvSpPr/>
          <p:nvPr/>
        </p:nvSpPr>
        <p:spPr>
          <a:xfrm>
            <a:off x="5508104" y="6021288"/>
            <a:ext cx="1728192" cy="288032"/>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No data</a:t>
            </a:r>
            <a:endParaRPr kumimoji="1" lang="ja-JP" altLang="en-US" dirty="0"/>
          </a:p>
        </p:txBody>
      </p:sp>
      <p:sp>
        <p:nvSpPr>
          <p:cNvPr id="25" name="角丸四角形吹き出し 24"/>
          <p:cNvSpPr/>
          <p:nvPr/>
        </p:nvSpPr>
        <p:spPr>
          <a:xfrm>
            <a:off x="630560" y="3505944"/>
            <a:ext cx="2133600" cy="914400"/>
          </a:xfrm>
          <a:prstGeom prst="wedgeRoundRectCallout">
            <a:avLst>
              <a:gd name="adj1" fmla="val -13069"/>
              <a:gd name="adj2" fmla="val 71559"/>
              <a:gd name="adj3" fmla="val 16667"/>
            </a:avLst>
          </a:prstGeom>
          <a:solidFill>
            <a:srgbClr val="FF00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100" b="1" dirty="0" smtClean="0"/>
              <a:t>Idle or Active</a:t>
            </a:r>
            <a:endParaRPr kumimoji="1" lang="ja-JP" altLang="en-US" sz="3100" b="1" dirty="0"/>
          </a:p>
        </p:txBody>
      </p:sp>
      <p:sp>
        <p:nvSpPr>
          <p:cNvPr id="28" name="角丸四角形吹き出し 27"/>
          <p:cNvSpPr/>
          <p:nvPr/>
        </p:nvSpPr>
        <p:spPr>
          <a:xfrm>
            <a:off x="3373760" y="3429744"/>
            <a:ext cx="2438400" cy="990600"/>
          </a:xfrm>
          <a:prstGeom prst="wedgeRoundRectCallout">
            <a:avLst>
              <a:gd name="adj1" fmla="val -37774"/>
              <a:gd name="adj2" fmla="val 73705"/>
              <a:gd name="adj3" fmla="val 16667"/>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0" name="角丸四角形吹き出し 29"/>
          <p:cNvSpPr/>
          <p:nvPr/>
        </p:nvSpPr>
        <p:spPr>
          <a:xfrm>
            <a:off x="3373760" y="3429744"/>
            <a:ext cx="2438400" cy="990600"/>
          </a:xfrm>
          <a:prstGeom prst="wedgeRoundRectCallout">
            <a:avLst>
              <a:gd name="adj1" fmla="val -3283"/>
              <a:gd name="adj2" fmla="val 72256"/>
              <a:gd name="adj3" fmla="val 16667"/>
            </a:avLst>
          </a:prstGeom>
          <a:solidFill>
            <a:srgbClr val="3366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200" b="1" dirty="0" smtClean="0"/>
              <a:t>Standby</a:t>
            </a:r>
            <a:endParaRPr kumimoji="1" lang="ja-JP" altLang="en-US" sz="3200" b="1" dirty="0"/>
          </a:p>
        </p:txBody>
      </p:sp>
      <p:sp>
        <p:nvSpPr>
          <p:cNvPr id="26" name="正方形/長方形 25"/>
          <p:cNvSpPr/>
          <p:nvPr/>
        </p:nvSpPr>
        <p:spPr>
          <a:xfrm>
            <a:off x="1009328" y="5970984"/>
            <a:ext cx="1087760" cy="2747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Biased</a:t>
            </a:r>
            <a:endParaRPr kumimoji="1" lang="en-US" altLang="ja-JP"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Second Experiment</a:t>
            </a:r>
            <a:br>
              <a:rPr lang="en-US" altLang="ja-JP" dirty="0" smtClean="0"/>
            </a:br>
            <a:r>
              <a:rPr lang="en-US" altLang="ja-JP" b="1" dirty="0" smtClean="0"/>
              <a:t>Result</a:t>
            </a:r>
            <a:endParaRPr lang="ja-JP" altLang="en-US" b="1" dirty="0"/>
          </a:p>
        </p:txBody>
      </p:sp>
      <p:sp>
        <p:nvSpPr>
          <p:cNvPr id="7" name="テキスト プレースホルダ 6"/>
          <p:cNvSpPr>
            <a:spLocks noGrp="1"/>
          </p:cNvSpPr>
          <p:nvPr>
            <p:ph type="body" idx="1"/>
          </p:nvPr>
        </p:nvSpPr>
        <p:spPr>
          <a:xfrm>
            <a:off x="456183" y="1205062"/>
            <a:ext cx="4040188" cy="639762"/>
          </a:xfrm>
        </p:spPr>
        <p:txBody>
          <a:bodyPr/>
          <a:lstStyle/>
          <a:p>
            <a:r>
              <a:rPr lang="en-US" altLang="ja-JP" dirty="0" smtClean="0"/>
              <a:t>Power Consumption</a:t>
            </a:r>
            <a:endParaRPr lang="ja-JP" altLang="en-US" dirty="0"/>
          </a:p>
        </p:txBody>
      </p:sp>
      <p:sp>
        <p:nvSpPr>
          <p:cNvPr id="9" name="テキスト プレースホルダ 8"/>
          <p:cNvSpPr>
            <a:spLocks noGrp="1"/>
          </p:cNvSpPr>
          <p:nvPr>
            <p:ph type="body" sz="quarter" idx="3"/>
          </p:nvPr>
        </p:nvSpPr>
        <p:spPr>
          <a:xfrm>
            <a:off x="4644008" y="1205062"/>
            <a:ext cx="4041775" cy="639762"/>
          </a:xfrm>
        </p:spPr>
        <p:txBody>
          <a:bodyPr/>
          <a:lstStyle/>
          <a:p>
            <a:r>
              <a:rPr lang="en-US" altLang="ja-JP" dirty="0" smtClean="0"/>
              <a:t>Response Time</a:t>
            </a:r>
            <a:endParaRPr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23</a:t>
            </a:fld>
            <a:endParaRPr kumimoji="1" lang="ja-JP" altLang="en-US"/>
          </a:p>
        </p:txBody>
      </p:sp>
      <p:graphicFrame>
        <p:nvGraphicFramePr>
          <p:cNvPr id="12" name="コンテンツ プレースホルダ 3"/>
          <p:cNvGraphicFramePr>
            <a:graphicFrameLocks/>
          </p:cNvGraphicFramePr>
          <p:nvPr/>
        </p:nvGraphicFramePr>
        <p:xfrm>
          <a:off x="4648200" y="1697336"/>
          <a:ext cx="4041775" cy="28837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コンテンツ プレースホルダ 3"/>
          <p:cNvGraphicFramePr>
            <a:graphicFrameLocks/>
          </p:cNvGraphicFramePr>
          <p:nvPr/>
        </p:nvGraphicFramePr>
        <p:xfrm>
          <a:off x="457200" y="1700808"/>
          <a:ext cx="4040188" cy="2807646"/>
        </p:xfrm>
        <a:graphic>
          <a:graphicData uri="http://schemas.openxmlformats.org/drawingml/2006/chart">
            <c:chart xmlns:c="http://schemas.openxmlformats.org/drawingml/2006/chart" xmlns:r="http://schemas.openxmlformats.org/officeDocument/2006/relationships" r:id="rId4"/>
          </a:graphicData>
        </a:graphic>
      </p:graphicFrame>
      <p:sp>
        <p:nvSpPr>
          <p:cNvPr id="25" name="角丸四角形 24"/>
          <p:cNvSpPr/>
          <p:nvPr/>
        </p:nvSpPr>
        <p:spPr>
          <a:xfrm>
            <a:off x="467544" y="4653136"/>
            <a:ext cx="8382000" cy="1684784"/>
          </a:xfrm>
          <a:prstGeom prst="roundRect">
            <a:avLst/>
          </a:prstGeom>
          <a:solidFill>
            <a:srgbClr val="FF006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buFont typeface="Arial"/>
              <a:buChar char="•"/>
            </a:pPr>
            <a:r>
              <a:rPr kumimoji="1" lang="en-US" altLang="ja-JP" sz="2400" dirty="0" smtClean="0"/>
              <a:t>Reduce the </a:t>
            </a:r>
            <a:r>
              <a:rPr lang="en-US" altLang="ja-JP" sz="2400" dirty="0" smtClean="0"/>
              <a:t>Power Consumption 72%</a:t>
            </a:r>
          </a:p>
          <a:p>
            <a:pPr>
              <a:buFont typeface="Arial"/>
              <a:buChar char="•"/>
            </a:pPr>
            <a:r>
              <a:rPr lang="en-US" altLang="ja-JP" sz="2400" dirty="0" smtClean="0"/>
              <a:t>Delay of Response Time is 4%</a:t>
            </a:r>
          </a:p>
          <a:p>
            <a:pPr>
              <a:buFont typeface="Arial"/>
              <a:buChar char="•"/>
            </a:pPr>
            <a:r>
              <a:rPr lang="en-US" altLang="ja-JP" sz="2400" dirty="0" smtClean="0"/>
              <a:t>This Result is reasonable because only one of HDD has the data that have I/O, and the power consumption state is Idle or Active.  </a:t>
            </a:r>
            <a:r>
              <a:rPr kumimoji="1" lang="en-US" altLang="ja-JP" sz="2400" dirty="0" smtClean="0"/>
              <a:t> </a:t>
            </a:r>
            <a:endParaRPr kumimoji="1" lang="ja-JP" altLang="en-US" sz="2400" dirty="0"/>
          </a:p>
        </p:txBody>
      </p:sp>
      <p:sp>
        <p:nvSpPr>
          <p:cNvPr id="11" name="下矢印 10"/>
          <p:cNvSpPr/>
          <p:nvPr/>
        </p:nvSpPr>
        <p:spPr>
          <a:xfrm rot="19846590">
            <a:off x="2878866" y="2463267"/>
            <a:ext cx="473969" cy="115212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lang="en-US" altLang="ja-JP" dirty="0" smtClean="0"/>
              <a:t>Conclusion</a:t>
            </a:r>
            <a:endParaRPr lang="ja-JP" altLang="en-US" dirty="0"/>
          </a:p>
        </p:txBody>
      </p:sp>
      <p:sp>
        <p:nvSpPr>
          <p:cNvPr id="11" name="コンテンツ プレースホルダ 10"/>
          <p:cNvSpPr>
            <a:spLocks noGrp="1"/>
          </p:cNvSpPr>
          <p:nvPr>
            <p:ph idx="1"/>
          </p:nvPr>
        </p:nvSpPr>
        <p:spPr/>
        <p:txBody>
          <a:bodyPr>
            <a:normAutofit lnSpcReduction="10000"/>
          </a:bodyPr>
          <a:lstStyle/>
          <a:p>
            <a:r>
              <a:rPr lang="en-US" altLang="ja-JP" dirty="0" smtClean="0"/>
              <a:t>Proposed data placement control method in Database Run-Time Processing </a:t>
            </a:r>
          </a:p>
          <a:p>
            <a:pPr lvl="1"/>
            <a:r>
              <a:rPr lang="en-US" altLang="ja-JP" dirty="0" smtClean="0"/>
              <a:t>Based on I/O frequency,  modify the data placement</a:t>
            </a:r>
          </a:p>
          <a:p>
            <a:pPr lvl="1"/>
            <a:r>
              <a:rPr lang="en-US" altLang="ja-JP" dirty="0" smtClean="0"/>
              <a:t>Consider energy saving and application performance</a:t>
            </a:r>
          </a:p>
          <a:p>
            <a:r>
              <a:rPr lang="en-US" altLang="ja-JP" dirty="0" smtClean="0"/>
              <a:t>Evaluate our proposed method with TPC-H</a:t>
            </a:r>
          </a:p>
          <a:p>
            <a:pPr lvl="1"/>
            <a:r>
              <a:rPr lang="en-US" altLang="ja-JP" dirty="0" smtClean="0"/>
              <a:t>Found the data placement control method is effective for energy saving during runtime application processing</a:t>
            </a:r>
          </a:p>
        </p:txBody>
      </p:sp>
      <p:sp>
        <p:nvSpPr>
          <p:cNvPr id="7" name="日付プレースホルダ 6"/>
          <p:cNvSpPr>
            <a:spLocks noGrp="1"/>
          </p:cNvSpPr>
          <p:nvPr>
            <p:ph type="dt" sz="half" idx="10"/>
          </p:nvPr>
        </p:nvSpPr>
        <p:spPr/>
        <p:txBody>
          <a:bodyPr/>
          <a:lstStyle/>
          <a:p>
            <a:r>
              <a:rPr kumimoji="1" lang="en-US" altLang="ja-JP" smtClean="0"/>
              <a:t>November 3rd, 2014</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IGCC14 GPCDP Workshop </a:t>
            </a:r>
            <a:endParaRPr kumimoji="1" lang="ja-JP" altLang="en-US"/>
          </a:p>
        </p:txBody>
      </p:sp>
      <p:sp>
        <p:nvSpPr>
          <p:cNvPr id="9" name="スライド番号プレースホルダ 8"/>
          <p:cNvSpPr>
            <a:spLocks noGrp="1"/>
          </p:cNvSpPr>
          <p:nvPr>
            <p:ph type="sldNum" sz="quarter" idx="12"/>
          </p:nvPr>
        </p:nvSpPr>
        <p:spPr/>
        <p:txBody>
          <a:bodyPr/>
          <a:lstStyle/>
          <a:p>
            <a:fld id="{C7143BA4-69ED-4801-8BC4-56316CB8F1D1}"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Future Works</a:t>
            </a:r>
            <a:endParaRPr lang="ja-JP" altLang="en-US" dirty="0"/>
          </a:p>
        </p:txBody>
      </p:sp>
      <p:sp>
        <p:nvSpPr>
          <p:cNvPr id="3" name="コンテンツ プレースホルダ 2"/>
          <p:cNvSpPr>
            <a:spLocks noGrp="1"/>
          </p:cNvSpPr>
          <p:nvPr>
            <p:ph idx="1"/>
          </p:nvPr>
        </p:nvSpPr>
        <p:spPr/>
        <p:txBody>
          <a:bodyPr/>
          <a:lstStyle/>
          <a:p>
            <a:r>
              <a:rPr lang="en-US" altLang="ja-JP" dirty="0" smtClean="0"/>
              <a:t>Examination of more detailed data placement</a:t>
            </a:r>
          </a:p>
          <a:p>
            <a:endParaRPr lang="en-US" altLang="ja-JP" dirty="0" smtClean="0"/>
          </a:p>
          <a:p>
            <a:r>
              <a:rPr lang="en-US" altLang="ja-JP" dirty="0" smtClean="0"/>
              <a:t>Investigation the relation of Trade-off between power consumption and response time</a:t>
            </a:r>
            <a:endParaRPr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Acknowledgement</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pPr marL="342900" lvl="1" indent="-342900">
              <a:buFont typeface="Arial" pitchFamily="34" charset="0"/>
              <a:buChar char="•"/>
            </a:pPr>
            <a:r>
              <a:rPr lang="en-US" altLang="ja-JP" sz="4000" b="1" dirty="0" smtClean="0"/>
              <a:t>Thank for the conscientious advice with this</a:t>
            </a:r>
            <a:r>
              <a:rPr lang="ja-JP" altLang="en-US" sz="4000" b="1" dirty="0" smtClean="0"/>
              <a:t> </a:t>
            </a:r>
            <a:r>
              <a:rPr lang="en-US" altLang="ja-JP" sz="4000" b="1" dirty="0" smtClean="0"/>
              <a:t>work</a:t>
            </a:r>
          </a:p>
          <a:p>
            <a:pPr lvl="1"/>
            <a:r>
              <a:rPr lang="en-US" altLang="ja-JP" sz="3800" b="1" dirty="0" smtClean="0">
                <a:solidFill>
                  <a:srgbClr val="CC0066"/>
                </a:solidFill>
              </a:rPr>
              <a:t>Institute of Industrial Science,</a:t>
            </a:r>
            <a:r>
              <a:rPr lang="ja-JP" altLang="en-US" sz="3800" b="1" dirty="0" smtClean="0">
                <a:solidFill>
                  <a:srgbClr val="CC0066"/>
                </a:solidFill>
              </a:rPr>
              <a:t> </a:t>
            </a:r>
            <a:r>
              <a:rPr lang="en-US" altLang="ja-JP" sz="3800" b="1" dirty="0" smtClean="0">
                <a:solidFill>
                  <a:srgbClr val="CC0066"/>
                </a:solidFill>
              </a:rPr>
              <a:t>the University of Tokyo</a:t>
            </a:r>
            <a:endParaRPr lang="en-US" altLang="ja-JP" sz="4500" dirty="0" smtClean="0">
              <a:solidFill>
                <a:srgbClr val="CC0066"/>
              </a:solidFill>
            </a:endParaRPr>
          </a:p>
          <a:p>
            <a:pPr lvl="2"/>
            <a:r>
              <a:rPr lang="en-US" altLang="ja-JP" sz="3200" dirty="0" smtClean="0"/>
              <a:t>Associate Prof. Daisaku Yokoyama</a:t>
            </a:r>
          </a:p>
          <a:p>
            <a:pPr lvl="1"/>
            <a:r>
              <a:rPr lang="en-US" altLang="ja-JP" sz="3800" b="1" dirty="0" err="1" smtClean="0">
                <a:solidFill>
                  <a:srgbClr val="CC0066"/>
                </a:solidFill>
              </a:rPr>
              <a:t>Kogakuin</a:t>
            </a:r>
            <a:r>
              <a:rPr lang="en-US" altLang="ja-JP" sz="3800" b="1" dirty="0" smtClean="0">
                <a:solidFill>
                  <a:srgbClr val="CC0066"/>
                </a:solidFill>
              </a:rPr>
              <a:t> University </a:t>
            </a:r>
          </a:p>
          <a:p>
            <a:pPr lvl="2"/>
            <a:r>
              <a:rPr lang="en-US" altLang="ja-JP" sz="3200" dirty="0" smtClean="0"/>
              <a:t>Associate Prof. Saneyasu</a:t>
            </a:r>
            <a:r>
              <a:rPr lang="ja-JP" altLang="en-US" sz="3200" dirty="0" smtClean="0"/>
              <a:t> </a:t>
            </a:r>
            <a:r>
              <a:rPr lang="en-US" altLang="ja-JP" sz="3200" dirty="0" smtClean="0"/>
              <a:t>Yamaguchi</a:t>
            </a:r>
          </a:p>
          <a:p>
            <a:pPr lvl="1"/>
            <a:r>
              <a:rPr lang="en-US" altLang="ja-JP" sz="3800" b="1" dirty="0" smtClean="0">
                <a:solidFill>
                  <a:srgbClr val="CC0066"/>
                </a:solidFill>
              </a:rPr>
              <a:t>Institute of Information Security</a:t>
            </a:r>
          </a:p>
          <a:p>
            <a:pPr lvl="2"/>
            <a:r>
              <a:rPr lang="en-US" altLang="ja-JP" sz="3200" dirty="0" smtClean="0"/>
              <a:t>Prof. </a:t>
            </a:r>
            <a:r>
              <a:rPr lang="en-US" altLang="ja-JP" sz="3200" dirty="0" err="1" smtClean="0"/>
              <a:t>Atsuhiro</a:t>
            </a:r>
            <a:r>
              <a:rPr lang="en-US" altLang="ja-JP" sz="3200" dirty="0" smtClean="0"/>
              <a:t> </a:t>
            </a:r>
            <a:r>
              <a:rPr lang="en-US" altLang="ja-JP" sz="3200" dirty="0" err="1" smtClean="0"/>
              <a:t>Goto</a:t>
            </a:r>
            <a:endParaRPr lang="en-US" altLang="ja-JP" sz="3200" dirty="0" smtClean="0"/>
          </a:p>
          <a:p>
            <a:pPr lvl="1"/>
            <a:r>
              <a:rPr lang="en-US" altLang="ja-JP" sz="3800" b="1" dirty="0" smtClean="0">
                <a:solidFill>
                  <a:srgbClr val="CC0066"/>
                </a:solidFill>
              </a:rPr>
              <a:t>Shibaura Institute of Technology</a:t>
            </a:r>
          </a:p>
          <a:p>
            <a:pPr lvl="2"/>
            <a:r>
              <a:rPr lang="en-US" altLang="ja-JP" sz="3200" dirty="0" smtClean="0"/>
              <a:t>Associate Prof. Midori </a:t>
            </a:r>
            <a:r>
              <a:rPr lang="en-US" altLang="ja-JP" sz="3200" dirty="0" err="1" smtClean="0"/>
              <a:t>Sugaya</a:t>
            </a:r>
            <a:endParaRPr lang="en-US" altLang="ja-JP" sz="3200" dirty="0" smtClean="0"/>
          </a:p>
          <a:p>
            <a:pPr>
              <a:buNone/>
            </a:pPr>
            <a:endParaRPr lang="en-US" altLang="ja-JP" dirty="0" smtClean="0"/>
          </a:p>
          <a:p>
            <a:r>
              <a:rPr lang="en-US" altLang="ja-JP" sz="4500" b="1" dirty="0" smtClean="0"/>
              <a:t>This work is partly supported by the Ministry of Education, Culture, Sports, Science and Technology</a:t>
            </a:r>
            <a:endParaRPr kumimoji="1" lang="ja-JP" altLang="en-US" sz="4500" b="1"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26</a:t>
            </a:fld>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END</a:t>
            </a:r>
            <a:endParaRPr lang="ja-JP" altLang="en-US" dirty="0"/>
          </a:p>
        </p:txBody>
      </p:sp>
      <p:sp>
        <p:nvSpPr>
          <p:cNvPr id="3" name="コンテンツ プレースホルダ 2"/>
          <p:cNvSpPr>
            <a:spLocks noGrp="1"/>
          </p:cNvSpPr>
          <p:nvPr>
            <p:ph idx="1"/>
          </p:nvPr>
        </p:nvSpPr>
        <p:spPr/>
        <p:txBody>
          <a:bodyPr/>
          <a:lstStyle/>
          <a:p>
            <a:pPr>
              <a:buNone/>
            </a:pPr>
            <a:r>
              <a:rPr lang="en-US" altLang="ja-JP" dirty="0" smtClean="0"/>
              <a:t>Thank you for your kind attention.</a:t>
            </a:r>
            <a:endParaRPr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27</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Background(1/2)</a:t>
            </a:r>
            <a:endParaRPr kumimoji="1" lang="ja-JP" altLang="en-US" dirty="0"/>
          </a:p>
        </p:txBody>
      </p:sp>
      <p:sp>
        <p:nvSpPr>
          <p:cNvPr id="3" name="コンテンツ プレースホルダ 2"/>
          <p:cNvSpPr>
            <a:spLocks noGrp="1"/>
          </p:cNvSpPr>
          <p:nvPr>
            <p:ph idx="1"/>
          </p:nvPr>
        </p:nvSpPr>
        <p:spPr>
          <a:xfrm>
            <a:off x="457200" y="1600200"/>
            <a:ext cx="8291264" cy="4525963"/>
          </a:xfrm>
        </p:spPr>
        <p:txBody>
          <a:bodyPr/>
          <a:lstStyle/>
          <a:p>
            <a:r>
              <a:rPr lang="en-US" altLang="ja-JP" dirty="0" smtClean="0"/>
              <a:t>The amount of digital data is increased rapidly.</a:t>
            </a:r>
          </a:p>
          <a:p>
            <a:r>
              <a:rPr lang="en-US" altLang="ja-JP" dirty="0" smtClean="0"/>
              <a:t>The scale of datacenters(DC) has become larger.</a:t>
            </a:r>
          </a:p>
          <a:p>
            <a:pPr>
              <a:buNone/>
            </a:pPr>
            <a:r>
              <a:rPr lang="ja-JP" altLang="en-US" dirty="0" smtClean="0"/>
              <a:t>→　</a:t>
            </a:r>
            <a:r>
              <a:rPr lang="en-US" altLang="ja-JP" u="sng" dirty="0" smtClean="0"/>
              <a:t>The management use cost of DC</a:t>
            </a:r>
            <a:r>
              <a:rPr lang="ja-JP" altLang="en-US" u="sng" dirty="0" smtClean="0"/>
              <a:t> </a:t>
            </a:r>
            <a:r>
              <a:rPr lang="en-US" altLang="ja-JP" dirty="0" smtClean="0"/>
              <a:t>has become larger.</a:t>
            </a:r>
          </a:p>
          <a:p>
            <a:pPr>
              <a:buNone/>
            </a:pP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3</a:t>
            </a:fld>
            <a:endParaRPr kumimoji="1" lang="ja-JP" altLang="en-US"/>
          </a:p>
        </p:txBody>
      </p:sp>
      <p:sp>
        <p:nvSpPr>
          <p:cNvPr id="7" name="大かっこ 6"/>
          <p:cNvSpPr/>
          <p:nvPr/>
        </p:nvSpPr>
        <p:spPr>
          <a:xfrm>
            <a:off x="2133600" y="3886200"/>
            <a:ext cx="6408712" cy="1152128"/>
          </a:xfrm>
          <a:prstGeom prst="bracketPair">
            <a:avLst/>
          </a:prstGeom>
          <a:ln w="3175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 name="テキスト ボックス 7"/>
          <p:cNvSpPr txBox="1"/>
          <p:nvPr/>
        </p:nvSpPr>
        <p:spPr>
          <a:xfrm>
            <a:off x="2195736" y="3789040"/>
            <a:ext cx="6480720" cy="1200329"/>
          </a:xfrm>
          <a:prstGeom prst="rect">
            <a:avLst/>
          </a:prstGeom>
          <a:noFill/>
        </p:spPr>
        <p:txBody>
          <a:bodyPr wrap="square" rtlCol="0">
            <a:spAutoFit/>
          </a:bodyPr>
          <a:lstStyle/>
          <a:p>
            <a:pPr>
              <a:buFont typeface="Arial" pitchFamily="34" charset="0"/>
              <a:buChar char="•"/>
            </a:pPr>
            <a:r>
              <a:rPr lang="en-US" altLang="ja-JP" sz="2400" dirty="0"/>
              <a:t>Operating costs </a:t>
            </a:r>
            <a:r>
              <a:rPr lang="en-US" altLang="ja-JP" sz="2400" dirty="0" smtClean="0"/>
              <a:t>of machines</a:t>
            </a:r>
          </a:p>
          <a:p>
            <a:pPr>
              <a:buFont typeface="Arial" pitchFamily="34" charset="0"/>
              <a:buChar char="•"/>
            </a:pPr>
            <a:r>
              <a:rPr lang="en-US" altLang="ja-JP" sz="2400" dirty="0"/>
              <a:t>Amortization of buildings and cooling </a:t>
            </a:r>
            <a:r>
              <a:rPr lang="en-US" altLang="ja-JP" sz="2400" dirty="0" smtClean="0"/>
              <a:t>equipment</a:t>
            </a:r>
          </a:p>
          <a:p>
            <a:pPr>
              <a:buFont typeface="Arial" pitchFamily="34" charset="0"/>
              <a:buChar char="•"/>
            </a:pPr>
            <a:r>
              <a:rPr lang="en-US" altLang="ja-JP" sz="2400" u="sng" dirty="0" smtClean="0">
                <a:solidFill>
                  <a:srgbClr val="FF0066"/>
                </a:solidFill>
              </a:rPr>
              <a:t>Electricity charge</a:t>
            </a:r>
            <a:endParaRPr lang="en-US" altLang="ja-JP" sz="2400" u="sng" dirty="0">
              <a:solidFill>
                <a:srgbClr val="FF0066"/>
              </a:solidFill>
            </a:endParaRPr>
          </a:p>
        </p:txBody>
      </p:sp>
      <p:sp>
        <p:nvSpPr>
          <p:cNvPr id="9" name="角丸四角形吹き出し 8"/>
          <p:cNvSpPr/>
          <p:nvPr/>
        </p:nvSpPr>
        <p:spPr>
          <a:xfrm>
            <a:off x="2267744" y="5157192"/>
            <a:ext cx="5616624" cy="1080120"/>
          </a:xfrm>
          <a:prstGeom prst="wedgeRoundRectCallout">
            <a:avLst>
              <a:gd name="adj1" fmla="val 2644"/>
              <a:gd name="adj2" fmla="val -75037"/>
              <a:gd name="adj3" fmla="val 16667"/>
            </a:avLst>
          </a:prstGeom>
          <a:noFill/>
          <a:ln w="508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chemeClr val="tx1"/>
                </a:solidFill>
                <a:latin typeface="メイリオ" pitchFamily="50" charset="-128"/>
                <a:ea typeface="メイリオ" pitchFamily="50" charset="-128"/>
                <a:cs typeface="メイリオ" pitchFamily="50" charset="-128"/>
              </a:rPr>
              <a:t>Energy saving </a:t>
            </a:r>
            <a:r>
              <a:rPr lang="en-US" altLang="ja-JP" sz="3200" dirty="0">
                <a:solidFill>
                  <a:schemeClr val="tx1"/>
                </a:solidFill>
                <a:latin typeface="メイリオ" pitchFamily="50" charset="-128"/>
                <a:ea typeface="メイリオ" pitchFamily="50" charset="-128"/>
                <a:cs typeface="メイリオ" pitchFamily="50" charset="-128"/>
              </a:rPr>
              <a:t>of </a:t>
            </a:r>
            <a:r>
              <a:rPr lang="en-US" altLang="ja-JP" sz="3200" dirty="0" smtClean="0">
                <a:solidFill>
                  <a:schemeClr val="tx1"/>
                </a:solidFill>
                <a:latin typeface="メイリオ" pitchFamily="50" charset="-128"/>
                <a:ea typeface="メイリオ" pitchFamily="50" charset="-128"/>
                <a:cs typeface="メイリオ" pitchFamily="50" charset="-128"/>
              </a:rPr>
              <a:t>DC is </a:t>
            </a:r>
          </a:p>
          <a:p>
            <a:pPr algn="ctr"/>
            <a:r>
              <a:rPr lang="en-US" altLang="ja-JP" sz="3200" dirty="0" smtClean="0">
                <a:solidFill>
                  <a:schemeClr val="tx1"/>
                </a:solidFill>
              </a:rPr>
              <a:t>drawing attention NOW</a:t>
            </a:r>
            <a:endParaRPr kumimoji="1" lang="ja-JP" altLang="en-US" sz="3200" dirty="0">
              <a:solidFill>
                <a:schemeClr val="tx1"/>
              </a:solidFill>
              <a:latin typeface="メイリオ" pitchFamily="50" charset="-128"/>
              <a:ea typeface="メイリオ" pitchFamily="50" charset="-128"/>
              <a:cs typeface="メイリオ" pitchFamily="50" charset="-128"/>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Background(2/2)</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4</a:t>
            </a:fld>
            <a:endParaRPr kumimoji="1" lang="ja-JP" altLang="en-US"/>
          </a:p>
        </p:txBody>
      </p:sp>
      <p:graphicFrame>
        <p:nvGraphicFramePr>
          <p:cNvPr id="7" name="コンテンツ プレースホルダ 6"/>
          <p:cNvGraphicFramePr>
            <a:graphicFrameLocks noGrp="1"/>
          </p:cNvGraphicFramePr>
          <p:nvPr>
            <p:ph idx="1"/>
          </p:nvPr>
        </p:nvGraphicFramePr>
        <p:xfrm>
          <a:off x="251520" y="1124744"/>
          <a:ext cx="8424936"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p:cNvSpPr/>
          <p:nvPr/>
        </p:nvSpPr>
        <p:spPr>
          <a:xfrm>
            <a:off x="5652120" y="3068960"/>
            <a:ext cx="1368152" cy="504056"/>
          </a:xfrm>
          <a:prstGeom prst="rect">
            <a:avLst/>
          </a:prstGeom>
          <a:noFill/>
          <a:ln w="698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609600" y="4876800"/>
            <a:ext cx="8229600" cy="1371600"/>
          </a:xfrm>
          <a:prstGeom prst="round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smtClean="0">
                <a:solidFill>
                  <a:schemeClr val="bg1"/>
                </a:solidFill>
                <a:latin typeface="+mj-ea"/>
                <a:ea typeface="+mj-ea"/>
              </a:rPr>
              <a:t>Reducing the power consumption of storage is an efficient </a:t>
            </a:r>
            <a:r>
              <a:rPr lang="en-US" altLang="ja-JP" sz="2400" b="1" dirty="0">
                <a:latin typeface="+mj-ea"/>
                <a:ea typeface="+mj-ea"/>
              </a:rPr>
              <a:t>way to save energy in datacenters</a:t>
            </a:r>
            <a:endParaRPr lang="ja-JP" altLang="en-US" sz="2400" b="1" dirty="0">
              <a:solidFill>
                <a:schemeClr val="bg1"/>
              </a:solidFill>
              <a:latin typeface="+mj-ea"/>
              <a:ea typeface="+mj-ea"/>
              <a:cs typeface="メイリオ"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 Objective</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Conventional Methods</a:t>
            </a:r>
          </a:p>
          <a:p>
            <a:pPr lvl="1"/>
            <a:r>
              <a:rPr lang="en-US" altLang="ja-JP" dirty="0" smtClean="0"/>
              <a:t>Performance enhancement of cooling facilities</a:t>
            </a:r>
          </a:p>
          <a:p>
            <a:pPr lvl="1"/>
            <a:r>
              <a:rPr lang="en-US" altLang="ja-JP" dirty="0" smtClean="0"/>
              <a:t>Performance enhancement of power efficiency </a:t>
            </a:r>
          </a:p>
          <a:p>
            <a:pPr lvl="1">
              <a:buNone/>
            </a:pPr>
            <a:r>
              <a:rPr kumimoji="1" lang="en-US" altLang="ja-JP" dirty="0" smtClean="0"/>
              <a:t>                                                                       and  more...</a:t>
            </a:r>
          </a:p>
          <a:p>
            <a:pPr>
              <a:buNone/>
            </a:pPr>
            <a:endParaRPr lang="en-US" altLang="ja-JP" dirty="0" smtClean="0"/>
          </a:p>
          <a:p>
            <a:r>
              <a:rPr lang="en-US" altLang="ja-JP" dirty="0" smtClean="0"/>
              <a:t>Our Proposed Method</a:t>
            </a:r>
          </a:p>
          <a:p>
            <a:pPr lvl="1"/>
            <a:r>
              <a:rPr lang="en-US" altLang="ja-JP" b="1" u="sng" dirty="0" smtClean="0"/>
              <a:t>The power saving of storage </a:t>
            </a:r>
          </a:p>
          <a:p>
            <a:pPr lvl="1">
              <a:buNone/>
            </a:pPr>
            <a:r>
              <a:rPr lang="en-US" altLang="ja-JP" b="1" dirty="0" smtClean="0"/>
              <a:t>	</a:t>
            </a:r>
            <a:r>
              <a:rPr lang="en-US" altLang="ja-JP" b="1" u="sng" dirty="0" smtClean="0"/>
              <a:t>by efficient management of data</a:t>
            </a:r>
          </a:p>
          <a:p>
            <a:pPr lvl="1"/>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5</a:t>
            </a:fld>
            <a:endParaRPr kumimoji="1" lang="ja-JP" altLang="en-US"/>
          </a:p>
        </p:txBody>
      </p:sp>
      <p:sp>
        <p:nvSpPr>
          <p:cNvPr id="7" name="雲形吹き出し 6"/>
          <p:cNvSpPr/>
          <p:nvPr/>
        </p:nvSpPr>
        <p:spPr bwMode="auto">
          <a:xfrm>
            <a:off x="5105400" y="1219200"/>
            <a:ext cx="3643064" cy="841648"/>
          </a:xfrm>
          <a:prstGeom prst="cloudCallout">
            <a:avLst>
              <a:gd name="adj1" fmla="val 20518"/>
              <a:gd name="adj2" fmla="val 64567"/>
            </a:avLst>
          </a:prstGeom>
          <a:solidFill>
            <a:schemeClr val="bg1">
              <a:lumMod val="85000"/>
            </a:schemeClr>
          </a:solidFill>
          <a:ln w="19050" cap="flat"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latin typeface="Arial" charset="0"/>
                <a:ea typeface="ＭＳ Ｐゴシック" charset="-128"/>
              </a:rPr>
              <a:t>have </a:t>
            </a:r>
            <a:r>
              <a:rPr lang="en-US" altLang="ja-JP" smtClean="0">
                <a:latin typeface="Arial" charset="0"/>
                <a:ea typeface="ＭＳ Ｐゴシック" charset="-128"/>
              </a:rPr>
              <a:t>been already addressed</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p:txBody>
      </p:sp>
      <p:pic>
        <p:nvPicPr>
          <p:cNvPr id="8" name="Picture 2" descr="C:\Users\naho\AppData\Local\Microsoft\Windows\Temporary Internet Files\Content.IE5\5R77P3FQ\MC900078711[1].wmf"/>
          <p:cNvPicPr>
            <a:picLocks noChangeAspect="1" noChangeArrowheads="1"/>
          </p:cNvPicPr>
          <p:nvPr/>
        </p:nvPicPr>
        <p:blipFill>
          <a:blip r:embed="rId4" cstate="print"/>
          <a:srcRect/>
          <a:stretch>
            <a:fillRect/>
          </a:stretch>
        </p:blipFill>
        <p:spPr bwMode="auto">
          <a:xfrm>
            <a:off x="8388424" y="1340768"/>
            <a:ext cx="450993" cy="1093879"/>
          </a:xfrm>
          <a:prstGeom prst="rect">
            <a:avLst/>
          </a:prstGeom>
          <a:noFill/>
        </p:spPr>
      </p:pic>
      <p:sp>
        <p:nvSpPr>
          <p:cNvPr id="9" name="下矢印 8"/>
          <p:cNvSpPr/>
          <p:nvPr/>
        </p:nvSpPr>
        <p:spPr>
          <a:xfrm>
            <a:off x="899592" y="3429000"/>
            <a:ext cx="720080" cy="720080"/>
          </a:xfrm>
          <a:prstGeom prst="downArrow">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Goal of Research</a:t>
            </a:r>
            <a:endParaRPr kumimoji="1" lang="ja-JP" altLang="en-US" dirty="0"/>
          </a:p>
        </p:txBody>
      </p:sp>
      <p:sp>
        <p:nvSpPr>
          <p:cNvPr id="3" name="コンテンツ プレースホルダ 2"/>
          <p:cNvSpPr>
            <a:spLocks noGrp="1"/>
          </p:cNvSpPr>
          <p:nvPr>
            <p:ph idx="1"/>
          </p:nvPr>
        </p:nvSpPr>
        <p:spPr>
          <a:xfrm>
            <a:off x="457200" y="3810000"/>
            <a:ext cx="8229600" cy="2316163"/>
          </a:xfrm>
        </p:spPr>
        <p:txBody>
          <a:bodyPr/>
          <a:lstStyle/>
          <a:p>
            <a:pPr>
              <a:buNone/>
            </a:pPr>
            <a:r>
              <a:rPr lang="en-US" altLang="ja-JP" dirty="0" smtClean="0"/>
              <a:t>To achieve …</a:t>
            </a:r>
          </a:p>
          <a:p>
            <a:r>
              <a:rPr lang="en-US" altLang="ja-JP" dirty="0" smtClean="0"/>
              <a:t>Analyze of Power Consumption and System Performance of the </a:t>
            </a:r>
            <a:r>
              <a:rPr lang="en-US" altLang="ja-JP" u="sng" dirty="0" smtClean="0"/>
              <a:t>TPC-H</a:t>
            </a:r>
            <a:r>
              <a:rPr lang="en-US" altLang="ja-JP" dirty="0" smtClean="0"/>
              <a:t> Runtime</a:t>
            </a:r>
          </a:p>
          <a:p>
            <a:r>
              <a:rPr lang="en-US" altLang="ja-JP" dirty="0" smtClean="0"/>
              <a:t>Propose Storage Power Saving Method</a:t>
            </a:r>
            <a:endParaRPr kumimoji="1" lang="en-US" altLang="ja-JP" dirty="0" smtClean="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6</a:t>
            </a:fld>
            <a:endParaRPr kumimoji="1" lang="ja-JP" altLang="en-US"/>
          </a:p>
        </p:txBody>
      </p:sp>
      <p:sp>
        <p:nvSpPr>
          <p:cNvPr id="8" name="角丸四角形 7"/>
          <p:cNvSpPr/>
          <p:nvPr/>
        </p:nvSpPr>
        <p:spPr bwMode="auto">
          <a:xfrm>
            <a:off x="533400" y="1412776"/>
            <a:ext cx="8071048" cy="2016224"/>
          </a:xfrm>
          <a:prstGeom prst="roundRect">
            <a:avLst/>
          </a:prstGeom>
          <a:solidFill>
            <a:srgbClr val="FFFF99"/>
          </a:solidFill>
          <a:ln w="444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ja-JP" sz="3500" b="1" dirty="0" smtClean="0"/>
              <a:t>Reducing Energy Consumption </a:t>
            </a:r>
            <a:r>
              <a:rPr lang="en-US" altLang="ja-JP" sz="3500" b="1" dirty="0"/>
              <a:t>of </a:t>
            </a:r>
            <a:r>
              <a:rPr lang="en-US" altLang="ja-JP" sz="3500" b="1" dirty="0" smtClean="0"/>
              <a:t>Storage </a:t>
            </a:r>
          </a:p>
          <a:p>
            <a:pPr algn="ctr"/>
            <a:r>
              <a:rPr lang="en-US" altLang="ja-JP" sz="3500" b="1" dirty="0" smtClean="0"/>
              <a:t>while Minimizing </a:t>
            </a:r>
            <a:r>
              <a:rPr lang="en-US" altLang="ja-JP" sz="3500" b="1" dirty="0"/>
              <a:t>the D</a:t>
            </a:r>
            <a:r>
              <a:rPr lang="en-US" altLang="ja-JP" sz="3500" b="1" dirty="0" smtClean="0"/>
              <a:t>eterioration </a:t>
            </a:r>
          </a:p>
          <a:p>
            <a:pPr algn="ctr"/>
            <a:r>
              <a:rPr lang="en-US" altLang="ja-JP" sz="3500" b="1" dirty="0" smtClean="0"/>
              <a:t>of Database Application Performance</a:t>
            </a:r>
            <a:endParaRPr lang="en-US" altLang="ja-JP" sz="3500" b="1" dirty="0" smtClean="0">
              <a:solidFill>
                <a:srgbClr val="000000"/>
              </a:solidFill>
              <a:latin typeface="メイリオ" pitchFamily="50" charset="-128"/>
              <a:ea typeface="メイリオ" pitchFamily="50" charset="-128"/>
              <a:cs typeface="メイリオ" pitchFamily="50" charset="-128"/>
            </a:endParaRPr>
          </a:p>
        </p:txBody>
      </p:sp>
      <p:sp>
        <p:nvSpPr>
          <p:cNvPr id="10" name="フローチャート : 代替処理 9"/>
          <p:cNvSpPr/>
          <p:nvPr/>
        </p:nvSpPr>
        <p:spPr>
          <a:xfrm>
            <a:off x="2915816" y="3501008"/>
            <a:ext cx="6048672" cy="1008112"/>
          </a:xfrm>
          <a:prstGeom prst="flowChartAlternateProcess">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TPC-H is one of the standard benchmark tool </a:t>
            </a:r>
          </a:p>
          <a:p>
            <a:pPr algn="ctr"/>
            <a:r>
              <a:rPr lang="en-US" altLang="ja-JP" sz="2400" b="1" dirty="0" smtClean="0"/>
              <a:t>of database application</a:t>
            </a:r>
            <a:endParaRPr lang="ja-JP" altLang="en-US" sz="2400" b="1"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dissolve">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10"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87362"/>
          </a:xfrm>
        </p:spPr>
        <p:txBody>
          <a:bodyPr>
            <a:normAutofit fontScale="90000"/>
          </a:bodyPr>
          <a:lstStyle/>
          <a:p>
            <a:r>
              <a:rPr lang="en-US" altLang="ja-JP" dirty="0" smtClean="0">
                <a:ea typeface="Verdana" pitchFamily="34" charset="0"/>
                <a:cs typeface="Verdana" pitchFamily="34" charset="0"/>
              </a:rPr>
              <a:t>Previous Works</a:t>
            </a:r>
            <a:endParaRPr kumimoji="1" lang="ja-JP" altLang="en-US" dirty="0"/>
          </a:p>
        </p:txBody>
      </p:sp>
      <p:sp>
        <p:nvSpPr>
          <p:cNvPr id="3" name="コンテンツ プレースホルダ 2"/>
          <p:cNvSpPr>
            <a:spLocks noGrp="1"/>
          </p:cNvSpPr>
          <p:nvPr>
            <p:ph idx="1"/>
          </p:nvPr>
        </p:nvSpPr>
        <p:spPr>
          <a:xfrm>
            <a:off x="467544" y="1600200"/>
            <a:ext cx="8676456" cy="1152128"/>
          </a:xfrm>
        </p:spPr>
        <p:txBody>
          <a:bodyPr>
            <a:normAutofit fontScale="70000" lnSpcReduction="20000"/>
          </a:bodyPr>
          <a:lstStyle/>
          <a:p>
            <a:r>
              <a:rPr lang="en-US" altLang="ja-JP" dirty="0" smtClean="0"/>
              <a:t>Combine application level I/O and device level I/O</a:t>
            </a:r>
          </a:p>
          <a:p>
            <a:r>
              <a:rPr kumimoji="1" lang="en-US" altLang="ja-JP" dirty="0" smtClean="0"/>
              <a:t>Extract Logical I/O pattern</a:t>
            </a:r>
          </a:p>
          <a:p>
            <a:r>
              <a:rPr lang="en-US" altLang="ja-JP" dirty="0" smtClean="0"/>
              <a:t>Select appropriate power saving methods</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7</a:t>
            </a:fld>
            <a:endParaRPr kumimoji="1" lang="ja-JP" altLang="en-US"/>
          </a:p>
        </p:txBody>
      </p:sp>
      <p:sp>
        <p:nvSpPr>
          <p:cNvPr id="7" name="スライド番号プレースホルダ 4"/>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CF86997-96A2-4FEC-8C86-0238874788C4}" type="slidenum">
              <a:rPr kumimoji="1" lang="ja-JP" altLang="en-US"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grpSp>
        <p:nvGrpSpPr>
          <p:cNvPr id="47" name="グループ化 46"/>
          <p:cNvGrpSpPr/>
          <p:nvPr/>
        </p:nvGrpSpPr>
        <p:grpSpPr>
          <a:xfrm>
            <a:off x="683568" y="2743200"/>
            <a:ext cx="7488833" cy="3597424"/>
            <a:chOff x="4067944" y="1628800"/>
            <a:chExt cx="5092591" cy="4711824"/>
          </a:xfrm>
        </p:grpSpPr>
        <p:sp>
          <p:nvSpPr>
            <p:cNvPr id="8" name="正方形/長方形 7"/>
            <p:cNvSpPr/>
            <p:nvPr/>
          </p:nvSpPr>
          <p:spPr>
            <a:xfrm>
              <a:off x="6660232" y="1844824"/>
              <a:ext cx="2402368" cy="4495800"/>
            </a:xfrm>
            <a:prstGeom prst="rect">
              <a:avLst/>
            </a:prstGeom>
            <a:solidFill>
              <a:srgbClr val="FFCC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12174" y="1916832"/>
              <a:ext cx="2448361" cy="483743"/>
            </a:xfrm>
            <a:prstGeom prst="rect">
              <a:avLst/>
            </a:prstGeom>
            <a:noFill/>
          </p:spPr>
          <p:txBody>
            <a:bodyPr wrap="square" rtlCol="0">
              <a:spAutoFit/>
            </a:bodyPr>
            <a:lstStyle/>
            <a:p>
              <a:r>
                <a:rPr lang="en-US" altLang="ja-JP" b="1" u="sng" dirty="0" smtClean="0"/>
                <a:t>Runtime Power Saving Framework</a:t>
              </a:r>
              <a:endParaRPr kumimoji="1" lang="ja-JP" altLang="en-US" b="1" u="sng" dirty="0"/>
            </a:p>
          </p:txBody>
        </p:sp>
        <p:sp>
          <p:nvSpPr>
            <p:cNvPr id="12" name="正方形/長方形 11"/>
            <p:cNvSpPr/>
            <p:nvPr/>
          </p:nvSpPr>
          <p:spPr>
            <a:xfrm>
              <a:off x="6997029" y="2667812"/>
              <a:ext cx="1771768" cy="65156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bg1"/>
                  </a:solidFill>
                </a:rPr>
                <a:t>Application level I/O Monitor</a:t>
              </a:r>
              <a:endParaRPr kumimoji="1" lang="ja-JP" altLang="en-US" dirty="0">
                <a:solidFill>
                  <a:schemeClr val="bg1"/>
                </a:solidFill>
              </a:endParaRPr>
            </a:p>
          </p:txBody>
        </p:sp>
        <p:sp>
          <p:nvSpPr>
            <p:cNvPr id="13" name="正方形/長方形 12"/>
            <p:cNvSpPr/>
            <p:nvPr/>
          </p:nvSpPr>
          <p:spPr>
            <a:xfrm>
              <a:off x="7005977" y="3446542"/>
              <a:ext cx="1771768" cy="115542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Buffer based Power Saving Methods</a:t>
              </a:r>
              <a:endParaRPr lang="en-US" altLang="ja-JP" sz="1400" dirty="0" smtClean="0">
                <a:solidFill>
                  <a:schemeClr val="tx1"/>
                </a:solidFill>
              </a:endParaRPr>
            </a:p>
            <a:p>
              <a:pPr>
                <a:buFont typeface="Arial" pitchFamily="34" charset="0"/>
                <a:buChar char="•"/>
              </a:pPr>
              <a:r>
                <a:rPr lang="en-US" altLang="ja-JP" sz="1400" dirty="0" smtClean="0">
                  <a:solidFill>
                    <a:schemeClr val="tx1"/>
                  </a:solidFill>
                </a:rPr>
                <a:t> Pre-load</a:t>
              </a:r>
            </a:p>
            <a:p>
              <a:pPr>
                <a:buFont typeface="Arial" pitchFamily="34" charset="0"/>
                <a:buChar char="•"/>
              </a:pPr>
              <a:r>
                <a:rPr kumimoji="1" lang="en-US" altLang="ja-JP" sz="1400" dirty="0" smtClean="0">
                  <a:solidFill>
                    <a:schemeClr val="tx1"/>
                  </a:solidFill>
                </a:rPr>
                <a:t> Write Delay</a:t>
              </a:r>
              <a:endParaRPr kumimoji="1" lang="ja-JP" altLang="en-US" sz="1400" dirty="0">
                <a:solidFill>
                  <a:schemeClr val="tx1"/>
                </a:solidFill>
              </a:endParaRPr>
            </a:p>
          </p:txBody>
        </p:sp>
        <p:sp>
          <p:nvSpPr>
            <p:cNvPr id="14" name="正方形/長方形 13"/>
            <p:cNvSpPr/>
            <p:nvPr/>
          </p:nvSpPr>
          <p:spPr>
            <a:xfrm>
              <a:off x="6997029" y="4744929"/>
              <a:ext cx="1771768" cy="628287"/>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bg1"/>
                  </a:solidFill>
                </a:rPr>
                <a:t>Storage Device level I/O Monitor</a:t>
              </a:r>
              <a:endParaRPr kumimoji="1" lang="ja-JP" altLang="en-US" dirty="0">
                <a:solidFill>
                  <a:schemeClr val="bg1"/>
                </a:solidFill>
              </a:endParaRPr>
            </a:p>
          </p:txBody>
        </p:sp>
        <p:sp>
          <p:nvSpPr>
            <p:cNvPr id="17" name="正方形/長方形 16"/>
            <p:cNvSpPr/>
            <p:nvPr/>
          </p:nvSpPr>
          <p:spPr>
            <a:xfrm>
              <a:off x="7020272" y="5517233"/>
              <a:ext cx="1748525" cy="648072"/>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Control MAID</a:t>
              </a:r>
            </a:p>
            <a:p>
              <a:pPr>
                <a:buFont typeface="Arial" pitchFamily="34" charset="0"/>
                <a:buChar char="•"/>
              </a:pPr>
              <a:r>
                <a:rPr lang="en-US" altLang="ja-JP" dirty="0" smtClean="0">
                  <a:solidFill>
                    <a:schemeClr val="tx1"/>
                  </a:solidFill>
                </a:rPr>
                <a:t> Power ON/OFF</a:t>
              </a:r>
              <a:endParaRPr kumimoji="1" lang="ja-JP" altLang="en-US" dirty="0">
                <a:solidFill>
                  <a:schemeClr val="tx1"/>
                </a:solidFill>
              </a:endParaRPr>
            </a:p>
          </p:txBody>
        </p:sp>
        <p:sp>
          <p:nvSpPr>
            <p:cNvPr id="16" name="正方形/長方形 15"/>
            <p:cNvSpPr/>
            <p:nvPr/>
          </p:nvSpPr>
          <p:spPr>
            <a:xfrm>
              <a:off x="6876256" y="2564904"/>
              <a:ext cx="2039442" cy="3686516"/>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067944" y="1628800"/>
              <a:ext cx="2088232" cy="149234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067944" y="1628800"/>
              <a:ext cx="2088232" cy="46805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801647" y="2035802"/>
              <a:ext cx="1354529" cy="10853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p:nvPr/>
          </p:nvCxnSpPr>
          <p:spPr>
            <a:xfrm>
              <a:off x="4801647" y="2307136"/>
              <a:ext cx="1354529"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4801647" y="2849805"/>
              <a:ext cx="1354529" cy="271334"/>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DB</a:t>
              </a:r>
              <a:r>
                <a:rPr lang="ja-JP" altLang="en-US" sz="1600" dirty="0">
                  <a:solidFill>
                    <a:schemeClr val="tx1"/>
                  </a:solidFill>
                </a:rPr>
                <a:t> </a:t>
              </a:r>
              <a:r>
                <a:rPr lang="en-US" altLang="ja-JP" sz="1600" dirty="0" smtClean="0">
                  <a:solidFill>
                    <a:schemeClr val="tx1"/>
                  </a:solidFill>
                </a:rPr>
                <a:t>Buffer</a:t>
              </a:r>
              <a:endParaRPr kumimoji="1" lang="ja-JP" altLang="en-US" sz="1600" dirty="0">
                <a:solidFill>
                  <a:schemeClr val="tx1"/>
                </a:solidFill>
              </a:endParaRPr>
            </a:p>
          </p:txBody>
        </p:sp>
        <p:sp>
          <p:nvSpPr>
            <p:cNvPr id="24" name="テキスト ボックス 23"/>
            <p:cNvSpPr txBox="1"/>
            <p:nvPr/>
          </p:nvSpPr>
          <p:spPr>
            <a:xfrm>
              <a:off x="4932040" y="1988839"/>
              <a:ext cx="1272790" cy="443430"/>
            </a:xfrm>
            <a:prstGeom prst="rect">
              <a:avLst/>
            </a:prstGeom>
            <a:noFill/>
          </p:spPr>
          <p:txBody>
            <a:bodyPr wrap="square" rtlCol="0">
              <a:spAutoFit/>
            </a:bodyPr>
            <a:lstStyle/>
            <a:p>
              <a:r>
                <a:rPr kumimoji="1" lang="en-US" altLang="ja-JP" sz="1600" dirty="0" smtClean="0"/>
                <a:t>DB</a:t>
              </a:r>
              <a:r>
                <a:rPr lang="ja-JP" altLang="en-US" sz="1600" dirty="0"/>
                <a:t> </a:t>
              </a:r>
              <a:r>
                <a:rPr lang="en-US" altLang="ja-JP" sz="1600" dirty="0" smtClean="0"/>
                <a:t>Engine</a:t>
              </a:r>
              <a:endParaRPr kumimoji="1" lang="ja-JP" altLang="en-US" sz="1600" dirty="0"/>
            </a:p>
          </p:txBody>
        </p:sp>
        <p:sp>
          <p:nvSpPr>
            <p:cNvPr id="25" name="下矢印 24"/>
            <p:cNvSpPr/>
            <p:nvPr/>
          </p:nvSpPr>
          <p:spPr>
            <a:xfrm>
              <a:off x="5292080" y="2348880"/>
              <a:ext cx="282194" cy="407002"/>
            </a:xfrm>
            <a:prstGeom prst="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165878" y="1628800"/>
              <a:ext cx="1749600" cy="483743"/>
            </a:xfrm>
            <a:prstGeom prst="rect">
              <a:avLst/>
            </a:prstGeom>
            <a:noFill/>
          </p:spPr>
          <p:txBody>
            <a:bodyPr wrap="square" rtlCol="0">
              <a:spAutoFit/>
            </a:bodyPr>
            <a:lstStyle/>
            <a:p>
              <a:r>
                <a:rPr kumimoji="1" lang="en-US" altLang="ja-JP" dirty="0" smtClean="0">
                  <a:solidFill>
                    <a:schemeClr val="bg1"/>
                  </a:solidFill>
                </a:rPr>
                <a:t>Applications</a:t>
              </a:r>
              <a:endParaRPr kumimoji="1" lang="ja-JP" altLang="en-US" dirty="0">
                <a:solidFill>
                  <a:schemeClr val="bg1"/>
                </a:solidFill>
              </a:endParaRPr>
            </a:p>
          </p:txBody>
        </p:sp>
        <p:sp>
          <p:nvSpPr>
            <p:cNvPr id="27" name="下矢印 26"/>
            <p:cNvSpPr/>
            <p:nvPr/>
          </p:nvSpPr>
          <p:spPr>
            <a:xfrm>
              <a:off x="4572000" y="3212976"/>
              <a:ext cx="282194" cy="407002"/>
            </a:xfrm>
            <a:prstGeom prst="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5364088" y="3212976"/>
              <a:ext cx="282194" cy="407002"/>
            </a:xfrm>
            <a:prstGeom prst="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067944" y="3663809"/>
              <a:ext cx="2088232" cy="271334"/>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rPr>
                <a:t>File System Buffer</a:t>
              </a:r>
              <a:endParaRPr kumimoji="1" lang="ja-JP" altLang="en-US" sz="1400" b="1" dirty="0">
                <a:solidFill>
                  <a:schemeClr val="tx1"/>
                </a:solidFill>
              </a:endParaRPr>
            </a:p>
          </p:txBody>
        </p:sp>
        <p:cxnSp>
          <p:nvCxnSpPr>
            <p:cNvPr id="30" name="直線コネクタ 29"/>
            <p:cNvCxnSpPr/>
            <p:nvPr/>
          </p:nvCxnSpPr>
          <p:spPr>
            <a:xfrm>
              <a:off x="4067944" y="4206478"/>
              <a:ext cx="208823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655551" y="3879339"/>
              <a:ext cx="1224136" cy="403119"/>
            </a:xfrm>
            <a:prstGeom prst="rect">
              <a:avLst/>
            </a:prstGeom>
            <a:noFill/>
          </p:spPr>
          <p:txBody>
            <a:bodyPr wrap="square" rtlCol="0">
              <a:spAutoFit/>
            </a:bodyPr>
            <a:lstStyle/>
            <a:p>
              <a:r>
                <a:rPr lang="en-US" altLang="ja-JP" sz="1400" b="1" dirty="0" smtClean="0"/>
                <a:t>Device Driver</a:t>
              </a:r>
              <a:endParaRPr kumimoji="1" lang="ja-JP" altLang="en-US" sz="1400" b="1" dirty="0"/>
            </a:p>
          </p:txBody>
        </p:sp>
        <p:sp>
          <p:nvSpPr>
            <p:cNvPr id="32" name="下矢印 31"/>
            <p:cNvSpPr/>
            <p:nvPr/>
          </p:nvSpPr>
          <p:spPr>
            <a:xfrm>
              <a:off x="4932040" y="4293096"/>
              <a:ext cx="282194" cy="407002"/>
            </a:xfrm>
            <a:prstGeom prst="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067944" y="4749147"/>
              <a:ext cx="2088232" cy="271334"/>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Storage Buffer</a:t>
              </a:r>
              <a:endParaRPr kumimoji="1" lang="ja-JP" altLang="en-US" sz="1600" dirty="0">
                <a:solidFill>
                  <a:schemeClr val="tx1"/>
                </a:solidFill>
              </a:endParaRPr>
            </a:p>
          </p:txBody>
        </p:sp>
        <p:sp>
          <p:nvSpPr>
            <p:cNvPr id="34" name="下矢印 33"/>
            <p:cNvSpPr/>
            <p:nvPr/>
          </p:nvSpPr>
          <p:spPr>
            <a:xfrm>
              <a:off x="4932040" y="5085184"/>
              <a:ext cx="354202" cy="407002"/>
            </a:xfrm>
            <a:prstGeom prst="downArrow">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 磁気ディスク 34"/>
            <p:cNvSpPr/>
            <p:nvPr/>
          </p:nvSpPr>
          <p:spPr>
            <a:xfrm>
              <a:off x="4124383" y="5630984"/>
              <a:ext cx="564387" cy="542669"/>
            </a:xfrm>
            <a:prstGeom prst="flowChartMagneticDisk">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磁気ディスク 35"/>
            <p:cNvSpPr/>
            <p:nvPr/>
          </p:nvSpPr>
          <p:spPr>
            <a:xfrm>
              <a:off x="4801647" y="5630984"/>
              <a:ext cx="564387" cy="542669"/>
            </a:xfrm>
            <a:prstGeom prst="flowChartMagneticDisk">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 磁気ディスク 36"/>
            <p:cNvSpPr/>
            <p:nvPr/>
          </p:nvSpPr>
          <p:spPr>
            <a:xfrm>
              <a:off x="5478912" y="5630984"/>
              <a:ext cx="564387" cy="542669"/>
            </a:xfrm>
            <a:prstGeom prst="flowChartMagneticDisk">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4350138" y="5877271"/>
              <a:ext cx="1523845" cy="228547"/>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tx1"/>
                  </a:solidFill>
                </a:rPr>
                <a:t>Storage Devices</a:t>
              </a:r>
              <a:endParaRPr kumimoji="1" lang="en-US" altLang="ja-JP" sz="1200" b="1" dirty="0" smtClean="0">
                <a:solidFill>
                  <a:schemeClr val="tx1"/>
                </a:solidFill>
              </a:endParaRPr>
            </a:p>
          </p:txBody>
        </p:sp>
        <p:cxnSp>
          <p:nvCxnSpPr>
            <p:cNvPr id="39" name="直線コネクタ 38"/>
            <p:cNvCxnSpPr/>
            <p:nvPr/>
          </p:nvCxnSpPr>
          <p:spPr>
            <a:xfrm>
              <a:off x="6156176" y="2996952"/>
              <a:ext cx="864096" cy="43204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6156176" y="4365104"/>
              <a:ext cx="792088" cy="6480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6156176" y="2636912"/>
              <a:ext cx="864096" cy="216024"/>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endCxn id="12" idx="1"/>
            </p:cNvCxnSpPr>
            <p:nvPr/>
          </p:nvCxnSpPr>
          <p:spPr>
            <a:xfrm flipV="1">
              <a:off x="6156176" y="2993595"/>
              <a:ext cx="840853" cy="579423"/>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6156176" y="3212976"/>
              <a:ext cx="864096" cy="1296144"/>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6156176" y="4869160"/>
              <a:ext cx="792088" cy="540060"/>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6156176" y="6093296"/>
              <a:ext cx="790142" cy="0"/>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6156176" y="5733256"/>
              <a:ext cx="720080" cy="0"/>
            </a:xfrm>
            <a:prstGeom prst="straightConnector1">
              <a:avLst/>
            </a:prstGeom>
            <a:ln w="31750">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49" name="正方形/長方形 48"/>
          <p:cNvSpPr/>
          <p:nvPr/>
        </p:nvSpPr>
        <p:spPr>
          <a:xfrm>
            <a:off x="685800" y="838200"/>
            <a:ext cx="7772400" cy="646331"/>
          </a:xfrm>
          <a:prstGeom prst="rect">
            <a:avLst/>
          </a:prstGeom>
        </p:spPr>
        <p:txBody>
          <a:bodyPr wrap="square">
            <a:spAutoFit/>
          </a:bodyPr>
          <a:lstStyle/>
          <a:p>
            <a:r>
              <a:rPr lang="en-US" altLang="ja-JP" dirty="0" smtClean="0"/>
              <a:t>Energy Efficient Storage Management Cooperated with Large Data Intensive Applications			Nishikawa ,et al. (IEEE ICDE 2012)</a:t>
            </a:r>
            <a:endParaRPr lang="ja-JP"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Present Work Direction</a:t>
            </a:r>
            <a:endParaRPr kumimoji="1" lang="ja-JP" altLang="en-US" dirty="0"/>
          </a:p>
        </p:txBody>
      </p:sp>
      <p:sp>
        <p:nvSpPr>
          <p:cNvPr id="3" name="コンテンツ プレースホルダ 2"/>
          <p:cNvSpPr>
            <a:spLocks noGrp="1"/>
          </p:cNvSpPr>
          <p:nvPr>
            <p:ph idx="1"/>
          </p:nvPr>
        </p:nvSpPr>
        <p:spPr>
          <a:xfrm>
            <a:off x="457200" y="1600200"/>
            <a:ext cx="8363272" cy="4525963"/>
          </a:xfrm>
        </p:spPr>
        <p:txBody>
          <a:bodyPr/>
          <a:lstStyle/>
          <a:p>
            <a:r>
              <a:rPr lang="en-US" altLang="ja-JP" dirty="0" smtClean="0"/>
              <a:t>Experiment Environment</a:t>
            </a:r>
          </a:p>
          <a:p>
            <a:pPr lvl="1"/>
            <a:r>
              <a:rPr lang="en-US" altLang="ja-JP" dirty="0" smtClean="0"/>
              <a:t>Large scale Unit </a:t>
            </a:r>
            <a:r>
              <a:rPr lang="ja-JP" altLang="en-US" dirty="0" smtClean="0"/>
              <a:t>→ </a:t>
            </a:r>
            <a:r>
              <a:rPr lang="en-US" altLang="ja-JP" dirty="0" smtClean="0"/>
              <a:t>Single Unit</a:t>
            </a:r>
          </a:p>
          <a:p>
            <a:r>
              <a:rPr lang="en-US" altLang="ja-JP" dirty="0" smtClean="0"/>
              <a:t>For the storage power saving of TPC-H runtime</a:t>
            </a:r>
          </a:p>
          <a:p>
            <a:pPr lvl="1"/>
            <a:r>
              <a:rPr lang="en-US" altLang="ja-JP" dirty="0" smtClean="0"/>
              <a:t>Calculate the Break-Even Time</a:t>
            </a:r>
          </a:p>
          <a:p>
            <a:pPr lvl="1"/>
            <a:r>
              <a:rPr kumimoji="1" lang="en-US" altLang="ja-JP" dirty="0" smtClean="0"/>
              <a:t>Evaluate our proposed method focusing </a:t>
            </a:r>
            <a:r>
              <a:rPr lang="en-US" altLang="ja-JP" dirty="0" smtClean="0"/>
              <a:t>on the </a:t>
            </a:r>
            <a:r>
              <a:rPr lang="en-US" altLang="ja-JP" b="1" u="sng" dirty="0" smtClean="0"/>
              <a:t>Service Level Agreement (SLA)</a:t>
            </a:r>
          </a:p>
          <a:p>
            <a:pPr lvl="2"/>
            <a:r>
              <a:rPr kumimoji="1" lang="en-US" altLang="ja-JP" dirty="0" smtClean="0"/>
              <a:t>Data Placement Control</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8</a:t>
            </a:fld>
            <a:endParaRPr kumimoji="1" lang="ja-JP" altLang="en-US"/>
          </a:p>
        </p:txBody>
      </p:sp>
      <p:sp>
        <p:nvSpPr>
          <p:cNvPr id="7" name="角丸四角形吹き出し 6"/>
          <p:cNvSpPr/>
          <p:nvPr/>
        </p:nvSpPr>
        <p:spPr>
          <a:xfrm>
            <a:off x="5580112" y="1124744"/>
            <a:ext cx="3312368" cy="1152128"/>
          </a:xfrm>
          <a:prstGeom prst="wedgeRoundRectCallout">
            <a:avLst>
              <a:gd name="adj1" fmla="val -40105"/>
              <a:gd name="adj2" fmla="val 63998"/>
              <a:gd name="adj3" fmla="val 16667"/>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To analyze power saving more detail in more small unit</a:t>
            </a:r>
            <a:endParaRPr kumimoji="1" lang="ja-JP" altLang="en-US" sz="2400"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Our Proposed Method</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kumimoji="1" lang="en-US" altLang="ja-JP" b="1" dirty="0" smtClean="0"/>
              <a:t>Data Placement Control</a:t>
            </a:r>
          </a:p>
          <a:p>
            <a:pPr lvl="1"/>
            <a:r>
              <a:rPr lang="en-US" altLang="ja-JP" dirty="0" smtClean="0"/>
              <a:t>Based on I/O frequency on Run-Time applications, Modify the data placement</a:t>
            </a:r>
          </a:p>
          <a:p>
            <a:pPr lvl="1"/>
            <a:endParaRPr lang="en-US" altLang="ja-JP" dirty="0" smtClean="0"/>
          </a:p>
          <a:p>
            <a:pPr lvl="1">
              <a:buNone/>
            </a:pPr>
            <a:endParaRPr lang="en-US" altLang="ja-JP" dirty="0" smtClean="0"/>
          </a:p>
          <a:p>
            <a:pPr lvl="1">
              <a:buNone/>
            </a:pPr>
            <a:endParaRPr lang="en-US" altLang="ja-JP" dirty="0" smtClean="0"/>
          </a:p>
          <a:p>
            <a:pPr lvl="1">
              <a:buNone/>
            </a:pPr>
            <a:endParaRPr lang="en-US" altLang="ja-JP" dirty="0" smtClean="0"/>
          </a:p>
          <a:p>
            <a:pPr lvl="1">
              <a:buNone/>
            </a:pPr>
            <a:endParaRPr lang="en-US" altLang="ja-JP" dirty="0" smtClean="0"/>
          </a:p>
          <a:p>
            <a:pPr lvl="1">
              <a:buNone/>
            </a:pPr>
            <a:endParaRPr lang="en-US" altLang="ja-JP" dirty="0" smtClean="0"/>
          </a:p>
          <a:p>
            <a:pPr lvl="1">
              <a:buNone/>
            </a:pPr>
            <a:r>
              <a:rPr lang="en-US" altLang="ja-JP" dirty="0" smtClean="0"/>
              <a:t>Change to the Standby-mode when disk is not being used</a:t>
            </a:r>
            <a:r>
              <a:rPr lang="ja-JP" altLang="en-US" dirty="0" smtClean="0"/>
              <a:t>　</a:t>
            </a:r>
            <a:endParaRPr lang="en-US" altLang="ja-JP" dirty="0" smtClean="0"/>
          </a:p>
          <a:p>
            <a:pPr lvl="1">
              <a:buNone/>
            </a:pPr>
            <a:r>
              <a:rPr lang="en-US" altLang="ja-JP" u="sng" dirty="0" smtClean="0">
                <a:solidFill>
                  <a:srgbClr val="FF0000"/>
                </a:solidFill>
              </a:rPr>
              <a:t>Finally, power consumption can be reduced more</a:t>
            </a:r>
          </a:p>
          <a:p>
            <a:pPr lvl="1"/>
            <a:endParaRPr kumimoji="1" lang="ja-JP" altLang="en-US" dirty="0">
              <a:solidFill>
                <a:srgbClr val="FF0000"/>
              </a:solidFill>
            </a:endParaRPr>
          </a:p>
        </p:txBody>
      </p:sp>
      <p:sp>
        <p:nvSpPr>
          <p:cNvPr id="4" name="日付プレースホルダ 3"/>
          <p:cNvSpPr>
            <a:spLocks noGrp="1"/>
          </p:cNvSpPr>
          <p:nvPr>
            <p:ph type="dt" sz="half" idx="10"/>
          </p:nvPr>
        </p:nvSpPr>
        <p:spPr/>
        <p:txBody>
          <a:bodyPr/>
          <a:lstStyle/>
          <a:p>
            <a:r>
              <a:rPr kumimoji="1" lang="en-US" altLang="ja-JP" smtClean="0"/>
              <a:t>November 3rd, 2014</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IGCC14 GPCDP Workshop </a:t>
            </a:r>
            <a:endParaRPr kumimoji="1" lang="ja-JP" altLang="en-US"/>
          </a:p>
        </p:txBody>
      </p:sp>
      <p:sp>
        <p:nvSpPr>
          <p:cNvPr id="6" name="スライド番号プレースホルダ 5"/>
          <p:cNvSpPr>
            <a:spLocks noGrp="1"/>
          </p:cNvSpPr>
          <p:nvPr>
            <p:ph type="sldNum" sz="quarter" idx="12"/>
          </p:nvPr>
        </p:nvSpPr>
        <p:spPr/>
        <p:txBody>
          <a:bodyPr/>
          <a:lstStyle/>
          <a:p>
            <a:fld id="{C7143BA4-69ED-4801-8BC4-56316CB8F1D1}" type="slidenum">
              <a:rPr kumimoji="1" lang="ja-JP" altLang="en-US" smtClean="0"/>
              <a:pPr/>
              <a:t>9</a:t>
            </a:fld>
            <a:endParaRPr kumimoji="1" lang="ja-JP" altLang="en-US"/>
          </a:p>
        </p:txBody>
      </p:sp>
      <p:sp>
        <p:nvSpPr>
          <p:cNvPr id="8" name="フローチャート : 磁気ディスク 7"/>
          <p:cNvSpPr/>
          <p:nvPr/>
        </p:nvSpPr>
        <p:spPr>
          <a:xfrm>
            <a:off x="1546370" y="3789040"/>
            <a:ext cx="943219" cy="485084"/>
          </a:xfrm>
          <a:prstGeom prst="flowChartMagneticDisk">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 磁気ディスク 8"/>
          <p:cNvSpPr/>
          <p:nvPr/>
        </p:nvSpPr>
        <p:spPr>
          <a:xfrm>
            <a:off x="899592" y="4408869"/>
            <a:ext cx="943219" cy="485084"/>
          </a:xfrm>
          <a:prstGeom prst="flowChartMagneticDisk">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 磁気ディスク 9"/>
          <p:cNvSpPr/>
          <p:nvPr/>
        </p:nvSpPr>
        <p:spPr>
          <a:xfrm>
            <a:off x="2058403" y="4408869"/>
            <a:ext cx="943219" cy="485084"/>
          </a:xfrm>
          <a:prstGeom prst="flowChartMagneticDisk">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681116" y="4004633"/>
            <a:ext cx="188644" cy="18864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923658" y="4004633"/>
            <a:ext cx="188644" cy="1886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193149" y="4004633"/>
            <a:ext cx="188644" cy="188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034338" y="4624462"/>
            <a:ext cx="188644" cy="18864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303829" y="4624462"/>
            <a:ext cx="188644" cy="18864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573320" y="4624462"/>
            <a:ext cx="188644" cy="188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166200" y="4624462"/>
            <a:ext cx="188644" cy="1886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462640" y="4651411"/>
            <a:ext cx="188644" cy="188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759080" y="4624462"/>
            <a:ext cx="188644" cy="188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5"/>
          <p:cNvGrpSpPr/>
          <p:nvPr/>
        </p:nvGrpSpPr>
        <p:grpSpPr>
          <a:xfrm>
            <a:off x="2866876" y="3789040"/>
            <a:ext cx="2533216" cy="1104913"/>
            <a:chOff x="2866876" y="3789040"/>
            <a:chExt cx="2533216" cy="1104913"/>
          </a:xfrm>
        </p:grpSpPr>
        <p:sp>
          <p:nvSpPr>
            <p:cNvPr id="11" name="右矢印 10"/>
            <p:cNvSpPr/>
            <p:nvPr/>
          </p:nvSpPr>
          <p:spPr>
            <a:xfrm>
              <a:off x="2866876" y="3815989"/>
              <a:ext cx="700677" cy="48508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 磁気ディスク 20"/>
            <p:cNvSpPr/>
            <p:nvPr/>
          </p:nvSpPr>
          <p:spPr>
            <a:xfrm>
              <a:off x="3944841" y="3789040"/>
              <a:ext cx="943219" cy="485084"/>
            </a:xfrm>
            <a:prstGeom prst="flowChartMagneticDisk">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ローチャート : 磁気ディスク 21"/>
            <p:cNvSpPr/>
            <p:nvPr/>
          </p:nvSpPr>
          <p:spPr>
            <a:xfrm>
              <a:off x="3298062" y="4408869"/>
              <a:ext cx="943219" cy="485084"/>
            </a:xfrm>
            <a:prstGeom prst="flowChartMagneticDisk">
              <a:avLst/>
            </a:prstGeom>
            <a:solidFill>
              <a:schemeClr val="bg1">
                <a:lumMod val="8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 磁気ディスク 22"/>
            <p:cNvSpPr/>
            <p:nvPr/>
          </p:nvSpPr>
          <p:spPr>
            <a:xfrm>
              <a:off x="4456873" y="4408869"/>
              <a:ext cx="943219" cy="485084"/>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4187382" y="4004633"/>
              <a:ext cx="188644" cy="1886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5" name="正方形/長方形 24"/>
            <p:cNvSpPr/>
            <p:nvPr/>
          </p:nvSpPr>
          <p:spPr>
            <a:xfrm>
              <a:off x="4537721" y="4004633"/>
              <a:ext cx="188644" cy="1886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432808" y="4624462"/>
              <a:ext cx="188644" cy="18864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702299" y="4624462"/>
              <a:ext cx="188644" cy="18864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3971790" y="4624462"/>
              <a:ext cx="188644" cy="18864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564670" y="4624462"/>
              <a:ext cx="188644" cy="188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861110" y="4651411"/>
              <a:ext cx="188644" cy="188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157550" y="4624462"/>
              <a:ext cx="188644" cy="188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807212" y="4408869"/>
              <a:ext cx="188644" cy="188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角丸四角形吹き出し 34"/>
          <p:cNvSpPr/>
          <p:nvPr/>
        </p:nvSpPr>
        <p:spPr>
          <a:xfrm>
            <a:off x="4932040" y="2780928"/>
            <a:ext cx="2438400" cy="990600"/>
          </a:xfrm>
          <a:prstGeom prst="wedgeRoundRectCallout">
            <a:avLst>
              <a:gd name="adj1" fmla="val -34467"/>
              <a:gd name="adj2" fmla="val 824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t>Long I/O interval</a:t>
            </a:r>
            <a:r>
              <a:rPr kumimoji="1" lang="en-US" altLang="ja-JP" sz="2800" dirty="0" smtClean="0"/>
              <a:t> </a:t>
            </a:r>
            <a:endParaRPr kumimoji="1" lang="ja-JP" altLang="en-US" sz="2800" dirty="0"/>
          </a:p>
        </p:txBody>
      </p:sp>
      <p:grpSp>
        <p:nvGrpSpPr>
          <p:cNvPr id="43" name="グループ化 42"/>
          <p:cNvGrpSpPr/>
          <p:nvPr/>
        </p:nvGrpSpPr>
        <p:grpSpPr>
          <a:xfrm>
            <a:off x="5687616" y="4005064"/>
            <a:ext cx="3456384" cy="1152128"/>
            <a:chOff x="179512" y="2708920"/>
            <a:chExt cx="3456384" cy="1152128"/>
          </a:xfrm>
        </p:grpSpPr>
        <p:sp>
          <p:nvSpPr>
            <p:cNvPr id="39" name="テキスト ボックス 38"/>
            <p:cNvSpPr txBox="1"/>
            <p:nvPr/>
          </p:nvSpPr>
          <p:spPr>
            <a:xfrm>
              <a:off x="179512" y="2852936"/>
              <a:ext cx="3456384" cy="400110"/>
            </a:xfrm>
            <a:prstGeom prst="rect">
              <a:avLst/>
            </a:prstGeom>
            <a:noFill/>
          </p:spPr>
          <p:txBody>
            <a:bodyPr wrap="square" rtlCol="0">
              <a:spAutoFit/>
            </a:bodyPr>
            <a:lstStyle/>
            <a:p>
              <a:r>
                <a:rPr lang="en-US" altLang="ja-JP" sz="2000" dirty="0" smtClean="0"/>
                <a:t>*The using frequency  of data</a:t>
              </a:r>
              <a:endParaRPr kumimoji="1" lang="en-US" altLang="ja-JP" sz="2000" dirty="0" smtClean="0"/>
            </a:p>
          </p:txBody>
        </p:sp>
        <p:grpSp>
          <p:nvGrpSpPr>
            <p:cNvPr id="42" name="グループ化 41"/>
            <p:cNvGrpSpPr/>
            <p:nvPr/>
          </p:nvGrpSpPr>
          <p:grpSpPr>
            <a:xfrm>
              <a:off x="179512" y="2708920"/>
              <a:ext cx="3240360" cy="1152128"/>
              <a:chOff x="179512" y="2996952"/>
              <a:chExt cx="3240360" cy="1152128"/>
            </a:xfrm>
          </p:grpSpPr>
          <p:grpSp>
            <p:nvGrpSpPr>
              <p:cNvPr id="45" name="図形グループ 44"/>
              <p:cNvGrpSpPr/>
              <p:nvPr/>
            </p:nvGrpSpPr>
            <p:grpSpPr>
              <a:xfrm>
                <a:off x="1115616" y="3573016"/>
                <a:ext cx="1407844" cy="406063"/>
                <a:chOff x="609600" y="3620869"/>
                <a:chExt cx="1407844" cy="406063"/>
              </a:xfrm>
            </p:grpSpPr>
            <p:sp>
              <p:nvSpPr>
                <p:cNvPr id="36" name="正方形/長方形 35"/>
                <p:cNvSpPr/>
                <p:nvPr/>
              </p:nvSpPr>
              <p:spPr>
                <a:xfrm>
                  <a:off x="1828800" y="3733800"/>
                  <a:ext cx="188644" cy="1886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1219200" y="3733800"/>
                  <a:ext cx="188644" cy="18864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609600" y="3733800"/>
                  <a:ext cx="188644" cy="188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p:cNvSpPr txBox="1"/>
                <p:nvPr/>
              </p:nvSpPr>
              <p:spPr>
                <a:xfrm>
                  <a:off x="762000" y="3620869"/>
                  <a:ext cx="457200"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44" name="正方形/長方形 43"/>
                <p:cNvSpPr/>
                <p:nvPr/>
              </p:nvSpPr>
              <p:spPr>
                <a:xfrm>
                  <a:off x="1371600" y="3657600"/>
                  <a:ext cx="415498" cy="369332"/>
                </a:xfrm>
                <a:prstGeom prst="rect">
                  <a:avLst/>
                </a:prstGeom>
              </p:spPr>
              <p:txBody>
                <a:bodyPr wrap="none">
                  <a:spAutoFit/>
                </a:bodyPr>
                <a:lstStyle/>
                <a:p>
                  <a:r>
                    <a:rPr lang="ja-JP" altLang="en-US" dirty="0" smtClean="0"/>
                    <a:t>＜</a:t>
                  </a:r>
                  <a:endParaRPr lang="ja-JP" altLang="en-US" dirty="0"/>
                </a:p>
              </p:txBody>
            </p:sp>
          </p:grpSp>
          <p:sp>
            <p:nvSpPr>
              <p:cNvPr id="41" name="角丸四角形 40"/>
              <p:cNvSpPr/>
              <p:nvPr/>
            </p:nvSpPr>
            <p:spPr>
              <a:xfrm>
                <a:off x="179512" y="2996952"/>
                <a:ext cx="3240360" cy="1152128"/>
              </a:xfrm>
              <a:prstGeom prst="roundRect">
                <a:avLst/>
              </a:prstGeom>
              <a:noFill/>
              <a:ln w="508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60.1"/>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62.3"/>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9.3|11.:"/>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6|9.3|2.9|8.1|6.6"/>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7.5"/>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3.:|15.4"/>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1.6"/>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4.7"/>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9.1"/>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0|10.1"/>
</p:tagLst>
</file>

<file path=ppt/theme/theme1.xml><?xml version="1.0" encoding="utf-8"?>
<a:theme xmlns:a="http://schemas.openxmlformats.org/drawingml/2006/main" name="ocha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ocha2</Template>
  <TotalTime>3297</TotalTime>
  <Words>3744</Words>
  <Application>Microsoft Macintosh PowerPoint</Application>
  <PresentationFormat>画面に合わせる (4:3)</PresentationFormat>
  <Paragraphs>425</Paragraphs>
  <Slides>27</Slides>
  <Notes>25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ocha2</vt:lpstr>
      <vt:lpstr>Evaluation of Data Placement Method in Database Run-Time Processing Considering Energy Saving and Application Performance</vt:lpstr>
      <vt:lpstr>OUTLINE</vt:lpstr>
      <vt:lpstr>Background(1/2)</vt:lpstr>
      <vt:lpstr>Background(2/2)</vt:lpstr>
      <vt:lpstr>Research Objective</vt:lpstr>
      <vt:lpstr>Goal of Research</vt:lpstr>
      <vt:lpstr>Previous Works</vt:lpstr>
      <vt:lpstr>Present Work Direction</vt:lpstr>
      <vt:lpstr>Our Proposed Method</vt:lpstr>
      <vt:lpstr>Evaluation Plan</vt:lpstr>
      <vt:lpstr>Evaluation Environment</vt:lpstr>
      <vt:lpstr>Break-Even Time</vt:lpstr>
      <vt:lpstr>The Investigation of I/O Frequency</vt:lpstr>
      <vt:lpstr>Classified Data From I/O Frequency</vt:lpstr>
      <vt:lpstr>I/O Frequency of Partitioned Data</vt:lpstr>
      <vt:lpstr>First Experiment Data placement control with table partitioning</vt:lpstr>
      <vt:lpstr>Two Patterns of Data Placement </vt:lpstr>
      <vt:lpstr>Number and Times of I/O Intervals</vt:lpstr>
      <vt:lpstr>First Experiment Result</vt:lpstr>
      <vt:lpstr>Second Experiment Data placement control with using 10 HDDs</vt:lpstr>
      <vt:lpstr>Second Experiment Data Placemet(1/2)</vt:lpstr>
      <vt:lpstr>Second Experiment Data Placemet(2/2)</vt:lpstr>
      <vt:lpstr>Second Experiment Result</vt:lpstr>
      <vt:lpstr>Conclusion</vt:lpstr>
      <vt:lpstr>Future Works</vt:lpstr>
      <vt:lpstr>Acknowledgement</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naho</dc:creator>
  <cp:lastModifiedBy>Iimura Naho</cp:lastModifiedBy>
  <cp:revision>274</cp:revision>
  <dcterms:created xsi:type="dcterms:W3CDTF">2014-11-03T16:15:21Z</dcterms:created>
  <dcterms:modified xsi:type="dcterms:W3CDTF">2014-11-03T16:15:41Z</dcterms:modified>
</cp:coreProperties>
</file>