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4"/>
  </p:notesMasterIdLst>
  <p:sldIdLst>
    <p:sldId id="256" r:id="rId2"/>
    <p:sldId id="257" r:id="rId3"/>
    <p:sldId id="284" r:id="rId4"/>
    <p:sldId id="285" r:id="rId5"/>
    <p:sldId id="286" r:id="rId6"/>
    <p:sldId id="299" r:id="rId7"/>
    <p:sldId id="259" r:id="rId8"/>
    <p:sldId id="260" r:id="rId9"/>
    <p:sldId id="295" r:id="rId10"/>
    <p:sldId id="288" r:id="rId11"/>
    <p:sldId id="261" r:id="rId12"/>
    <p:sldId id="264" r:id="rId13"/>
    <p:sldId id="265" r:id="rId14"/>
    <p:sldId id="271" r:id="rId15"/>
    <p:sldId id="292" r:id="rId16"/>
    <p:sldId id="281" r:id="rId17"/>
    <p:sldId id="279" r:id="rId18"/>
    <p:sldId id="269" r:id="rId19"/>
    <p:sldId id="273" r:id="rId20"/>
    <p:sldId id="274" r:id="rId21"/>
    <p:sldId id="276" r:id="rId22"/>
    <p:sldId id="283" r:id="rId23"/>
    <p:sldId id="277" r:id="rId24"/>
    <p:sldId id="293" r:id="rId25"/>
    <p:sldId id="300" r:id="rId26"/>
    <p:sldId id="301" r:id="rId27"/>
    <p:sldId id="304" r:id="rId28"/>
    <p:sldId id="306" r:id="rId29"/>
    <p:sldId id="302" r:id="rId30"/>
    <p:sldId id="303" r:id="rId31"/>
    <p:sldId id="307" r:id="rId32"/>
    <p:sldId id="27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95" autoAdjust="0"/>
    <p:restoredTop sz="81333" autoAdjust="0"/>
  </p:normalViewPr>
  <p:slideViewPr>
    <p:cSldViewPr>
      <p:cViewPr varScale="1">
        <p:scale>
          <a:sx n="63" d="100"/>
          <a:sy n="63" d="100"/>
        </p:scale>
        <p:origin x="-110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1C47F-2857-4465-AD85-5A6D1BA5B162}" type="datetimeFigureOut">
              <a:rPr lang="en-US" smtClean="0"/>
              <a:pPr/>
              <a:t>11/3/2014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1E70C-1706-4E2E-B31A-BEF5C072492D}" type="slidenum">
              <a:rPr lang="en-US" smtClean="0"/>
              <a:pPr/>
              <a:t>‹#›</a:t>
            </a:fld>
            <a:endParaRPr lang="en-US"/>
          </a:p>
        </p:txBody>
      </p:sp>
    </p:spTree>
    <p:extLst>
      <p:ext uri="{BB962C8B-B14F-4D97-AF65-F5344CB8AC3E}">
        <p14:creationId xmlns="" xmlns:p14="http://schemas.microsoft.com/office/powerpoint/2010/main" val="278910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F71E70C-1706-4E2E-B31A-BEF5C07249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the benchmarks that did benefit, we can see that the increase in performance levels off around 128-256B</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WDM allows multiple bits</a:t>
            </a:r>
            <a:r>
              <a:rPr lang="en-US" baseline="0" dirty="0" smtClean="0"/>
              <a:t> to be sent in a single beam of light by encoding them into different wavelengths</a:t>
            </a:r>
            <a:r>
              <a:rPr lang="en-US" baseline="0" dirty="0" smtClean="0"/>
              <a:t>. The different wavelengths are picked up by these ring resonators which are sensitive to only one specific wavelength. We can change the </a:t>
            </a:r>
            <a:r>
              <a:rPr lang="en-US" baseline="0" dirty="0" err="1" smtClean="0"/>
              <a:t>bw</a:t>
            </a:r>
            <a:r>
              <a:rPr lang="en-US" baseline="0" dirty="0" smtClean="0"/>
              <a:t> by changing the number of wavelengths and resonators used.</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u="sng" dirty="0" smtClean="0"/>
              <a:t>HOW DO WE CHOOSE WHICH BW TO USE?</a:t>
            </a:r>
          </a:p>
          <a:p>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DRAM stall: Number of cycles that the interconnect outputs to dram channel is stalled</a:t>
            </a:r>
          </a:p>
          <a:p>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Icnt</a:t>
            </a:r>
            <a:r>
              <a:rPr lang="en-US" sz="1200" b="0" i="0" kern="1200" dirty="0" smtClean="0">
                <a:solidFill>
                  <a:schemeClr val="tx1"/>
                </a:solidFill>
                <a:latin typeface="+mn-lt"/>
                <a:ea typeface="+mn-ea"/>
                <a:cs typeface="+mn-cs"/>
              </a:rPr>
              <a:t> stall: Number of cycles that the dram channels are stalled due to the interconnect congestion</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 Interconnect stall</a:t>
            </a:r>
            <a:r>
              <a:rPr lang="en-US" baseline="0" dirty="0" smtClean="0"/>
              <a:t> ratio (Stalls/execution cycles) : more than one SM can generate a stall per cycle</a:t>
            </a:r>
          </a:p>
          <a:p>
            <a:endParaRPr lang="en-US" baseline="0" dirty="0" smtClean="0"/>
          </a:p>
          <a:p>
            <a:r>
              <a:rPr lang="en-US" baseline="0" dirty="0" smtClean="0"/>
              <a:t>Looking at a benchmark that improved with high bandwidth, you can see that in starting off, it has a really high ratio of </a:t>
            </a:r>
            <a:r>
              <a:rPr lang="en-US" baseline="0" dirty="0" err="1" smtClean="0"/>
              <a:t>icnt</a:t>
            </a:r>
            <a:r>
              <a:rPr lang="en-US" baseline="0" dirty="0" smtClean="0"/>
              <a:t> stalls to execution cycles. As BW increases, both types of stalls decrease resulting in better performance</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case where performance did not improve with increased bandwidth. We can see that the </a:t>
            </a:r>
            <a:r>
              <a:rPr lang="en-US" baseline="0" dirty="0" err="1" smtClean="0"/>
              <a:t>icnt</a:t>
            </a:r>
            <a:r>
              <a:rPr lang="en-US" baseline="0" dirty="0" smtClean="0"/>
              <a:t> stall ratio stays low for all BWs. In fact, as the bandwidth increases, the number of dram stalls increases, which cancels out any benefit from the decreased interconnect stalls</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Going back to the related work I mentioned earlier, the </a:t>
            </a:r>
            <a:r>
              <a:rPr lang="en-US" dirty="0" err="1" smtClean="0"/>
              <a:t>icnt</a:t>
            </a:r>
            <a:r>
              <a:rPr lang="en-US" dirty="0" smtClean="0"/>
              <a:t> stall ratio is really a measure of the memory injection rate. So for our heterogeneous interconnect we can choose the proper bandwidth by looking at the</a:t>
            </a:r>
            <a:r>
              <a:rPr lang="en-US" baseline="0" dirty="0" smtClean="0"/>
              <a:t> </a:t>
            </a:r>
            <a:r>
              <a:rPr lang="en-US" baseline="0" dirty="0" err="1" smtClean="0"/>
              <a:t>icnt</a:t>
            </a:r>
            <a:r>
              <a:rPr lang="en-US" baseline="0" dirty="0" smtClean="0"/>
              <a:t> ratio in the baseline case</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the power consumption for each interconnect</a:t>
            </a:r>
            <a:r>
              <a:rPr lang="en-US" baseline="0" dirty="0" smtClean="0"/>
              <a:t> for each benchmark. In all cases, the two longest wires are using the most power. The interconnect with our selection policy is using comparable power to the other two interconnects,  except for cases when the policy chooses the low bandwidth</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EDP:measure</a:t>
            </a:r>
            <a:r>
              <a:rPr lang="en-US" dirty="0" smtClean="0"/>
              <a:t> of tradeoff between performance</a:t>
            </a:r>
            <a:r>
              <a:rPr lang="en-US" baseline="0" dirty="0" smtClean="0"/>
              <a:t> and energy consumption. Ideally want it to be low as possible</a:t>
            </a:r>
          </a:p>
          <a:p>
            <a:endParaRPr lang="en-US" baseline="0" dirty="0" smtClean="0"/>
          </a:p>
          <a:p>
            <a:r>
              <a:rPr lang="en-US" dirty="0" smtClean="0"/>
              <a:t>Here we see</a:t>
            </a:r>
            <a:r>
              <a:rPr lang="en-US" baseline="0" dirty="0" smtClean="0"/>
              <a:t> that when we compare the energy-delay products we see a similar story. The two longest wires use the most energy and thus have the highest EDP. The energy savings from our selection policy offset the small decrease in performance, giving it the best EDP</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diagram shows an example of a GPU architecture. It has hundreds of cores organized into these blocks called SMs in CUDA terminology. Because there are so many processing elements GPUs are capable of achieving very high performance on highly parallel workloads. GPUs typically have a global memory as off chip DRAM accessed through the Memory controllers on the sides. GPUs tend to generate a lot of memory requests so the bandwidth to DRAM has to be high. Low bandwidth has been shown to be a bottleneck to performance</a:t>
            </a:r>
          </a:p>
        </p:txBody>
      </p:sp>
      <p:sp>
        <p:nvSpPr>
          <p:cNvPr id="4" name="Slide Number Placeholder 3"/>
          <p:cNvSpPr>
            <a:spLocks noGrp="1"/>
          </p:cNvSpPr>
          <p:nvPr>
            <p:ph type="sldNum" sz="quarter" idx="10"/>
          </p:nvPr>
        </p:nvSpPr>
        <p:spPr/>
        <p:txBody>
          <a:bodyPr/>
          <a:lstStyle/>
          <a:p>
            <a:fld id="{5F71E70C-1706-4E2E-B31A-BEF5C072492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essentially shows the same thing. We are able to save energy, without sacrificing</a:t>
            </a:r>
            <a:r>
              <a:rPr lang="en-US" baseline="0" dirty="0" smtClean="0"/>
              <a:t> too much speedup</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big are each</a:t>
            </a:r>
            <a:r>
              <a:rPr lang="en-US" baseline="0" dirty="0" smtClean="0"/>
              <a:t> these compared to wires?</a:t>
            </a:r>
          </a:p>
          <a:p>
            <a:endParaRPr lang="en-US" baseline="0" dirty="0" smtClean="0"/>
          </a:p>
          <a:p>
            <a:r>
              <a:rPr lang="en-US" baseline="0" dirty="0" smtClean="0"/>
              <a:t>Resonator: 10 </a:t>
            </a:r>
            <a:r>
              <a:rPr lang="en-US" baseline="0" dirty="0" err="1" smtClean="0"/>
              <a:t>Gbps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cite these numbers</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529 mm^2</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we’re starting to see is multiprocessors</a:t>
            </a:r>
            <a:r>
              <a:rPr lang="en-US" baseline="0" dirty="0" smtClean="0"/>
              <a:t> with graphics hardware built in, making them heterogeneous. This is an </a:t>
            </a:r>
            <a:r>
              <a:rPr lang="en-US" baseline="0" dirty="0" err="1" smtClean="0"/>
              <a:t>intel</a:t>
            </a:r>
            <a:r>
              <a:rPr lang="en-US" baseline="0" dirty="0" smtClean="0"/>
              <a:t> i7, you can see it has the 4 </a:t>
            </a:r>
            <a:r>
              <a:rPr lang="en-US" baseline="0" dirty="0" err="1" smtClean="0"/>
              <a:t>cpu</a:t>
            </a:r>
            <a:r>
              <a:rPr lang="en-US" baseline="0" dirty="0" smtClean="0"/>
              <a:t> cores and the graphics hardware on the left side of the chip. </a:t>
            </a:r>
            <a:r>
              <a:rPr lang="en-US" dirty="0" smtClean="0"/>
              <a:t>Expect #</a:t>
            </a:r>
            <a:r>
              <a:rPr lang="en-US" baseline="0" dirty="0" smtClean="0"/>
              <a:t> of both types of cores to increase, need scalable high </a:t>
            </a:r>
            <a:r>
              <a:rPr lang="en-US" baseline="0" dirty="0" err="1" smtClean="0"/>
              <a:t>perf</a:t>
            </a:r>
            <a:r>
              <a:rPr lang="en-US" baseline="0" dirty="0" smtClean="0"/>
              <a:t>. Interconnect technology. Other architectures like AMDs APUs have graphics hw which can perform general purpose applications. We expect that as transistor density increases according to Moore’s law, there will be more cores of each type. To handle this we need a scalable interconnect</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GPUs don’t use </a:t>
            </a:r>
            <a:r>
              <a:rPr lang="en-US" dirty="0" err="1" smtClean="0"/>
              <a:t>NoC</a:t>
            </a:r>
            <a:r>
              <a:rPr lang="en-US" dirty="0" smtClean="0"/>
              <a:t> but are modeled as such</a:t>
            </a:r>
          </a:p>
          <a:p>
            <a:endParaRPr lang="en-US" dirty="0" smtClean="0"/>
          </a:p>
          <a:p>
            <a:r>
              <a:rPr lang="en-US" b="1" u="sng" dirty="0" smtClean="0"/>
              <a:t>GPU </a:t>
            </a:r>
            <a:r>
              <a:rPr lang="en-US" b="1" u="sng" dirty="0" err="1" smtClean="0"/>
              <a:t>NoC</a:t>
            </a:r>
            <a:r>
              <a:rPr lang="en-US" b="1" u="sng" dirty="0" smtClean="0"/>
              <a:t>: Network with SMs</a:t>
            </a:r>
            <a:r>
              <a:rPr lang="en-US" b="1" u="sng" baseline="0" dirty="0" smtClean="0"/>
              <a:t> and MCs as </a:t>
            </a:r>
            <a:r>
              <a:rPr lang="en-US" b="1" u="sng" baseline="0" dirty="0" err="1" smtClean="0"/>
              <a:t>Pes</a:t>
            </a:r>
            <a:endParaRPr lang="en-US" b="1" u="sng" baseline="0" dirty="0" smtClean="0"/>
          </a:p>
          <a:p>
            <a:endParaRPr lang="en-US" b="1" u="sng" baseline="0" dirty="0" smtClean="0"/>
          </a:p>
          <a:p>
            <a:endParaRPr lang="en-US" b="0" u="none"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has been</a:t>
            </a:r>
            <a:r>
              <a:rPr lang="en-US" baseline="0" dirty="0" smtClean="0"/>
              <a:t> a lot of research looking into </a:t>
            </a:r>
            <a:r>
              <a:rPr lang="en-US" baseline="0" dirty="0" err="1" smtClean="0"/>
              <a:t>NoCs</a:t>
            </a:r>
            <a:r>
              <a:rPr lang="en-US" baseline="0" dirty="0" smtClean="0"/>
              <a:t> within a GPU, connecting the SMs to MCs…</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instruction multiple thread</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30000" dirty="0" smtClean="0"/>
              <a:t>st</a:t>
            </a:r>
            <a:r>
              <a:rPr lang="en-US" dirty="0" smtClean="0"/>
              <a:t> experiment was to run benchmarks</a:t>
            </a:r>
            <a:r>
              <a:rPr lang="en-US" baseline="0" dirty="0" smtClean="0"/>
              <a:t> with a bandwidth so high that it would not limit performance. For that we chose to use a flit size of 1024</a:t>
            </a:r>
          </a:p>
          <a:p>
            <a:r>
              <a:rPr lang="en-US" baseline="0" dirty="0" smtClean="0"/>
              <a:t>Next we increased the flit size incrementally so we could get an idea of how the performance was changing</a:t>
            </a:r>
          </a:p>
          <a:p>
            <a:r>
              <a:rPr lang="en-US" baseline="0" dirty="0" smtClean="0"/>
              <a:t>Finally, we took the results of our simulations and looked at some of the other statistics that were generated</a:t>
            </a:r>
          </a:p>
        </p:txBody>
      </p:sp>
      <p:sp>
        <p:nvSpPr>
          <p:cNvPr id="4" name="Slide Number Placeholder 3"/>
          <p:cNvSpPr>
            <a:spLocks noGrp="1"/>
          </p:cNvSpPr>
          <p:nvPr>
            <p:ph type="sldNum" sz="quarter" idx="10"/>
          </p:nvPr>
        </p:nvSpPr>
        <p:spPr/>
        <p:txBody>
          <a:bodyPr/>
          <a:lstStyle/>
          <a:p>
            <a:fld id="{5F71E70C-1706-4E2E-B31A-BEF5C072492D}"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a:t>
            </a:r>
            <a:r>
              <a:rPr lang="en-US" baseline="0" dirty="0" smtClean="0"/>
              <a:t> shows the speedup of the infinite bandwidth 1024 B flit size versus the baseline. We see that </a:t>
            </a:r>
            <a:r>
              <a:rPr lang="en-US" dirty="0" smtClean="0"/>
              <a:t>Some of the benchmarks benefited, others did</a:t>
            </a:r>
            <a:r>
              <a:rPr lang="en-US" baseline="0" dirty="0" smtClean="0"/>
              <a:t> not. </a:t>
            </a:r>
            <a:endParaRPr lang="en-US" dirty="0" smtClean="0"/>
          </a:p>
          <a:p>
            <a:r>
              <a:rPr lang="en-US" dirty="0" smtClean="0"/>
              <a:t>RAY – Increased </a:t>
            </a:r>
            <a:r>
              <a:rPr lang="en-US" dirty="0" err="1" smtClean="0"/>
              <a:t>bw</a:t>
            </a:r>
            <a:r>
              <a:rPr lang="en-US" baseline="0" dirty="0" smtClean="0"/>
              <a:t> causes a bottleneck somewhere else</a:t>
            </a:r>
            <a:endParaRPr lang="en-US" dirty="0"/>
          </a:p>
        </p:txBody>
      </p:sp>
      <p:sp>
        <p:nvSpPr>
          <p:cNvPr id="4" name="Slide Number Placeholder 3"/>
          <p:cNvSpPr>
            <a:spLocks noGrp="1"/>
          </p:cNvSpPr>
          <p:nvPr>
            <p:ph type="sldNum" sz="quarter" idx="10"/>
          </p:nvPr>
        </p:nvSpPr>
        <p:spPr/>
        <p:txBody>
          <a:bodyPr/>
          <a:lstStyle/>
          <a:p>
            <a:fld id="{5F71E70C-1706-4E2E-B31A-BEF5C072492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3D6F492-45FA-43E5-8AE7-EDB54F01DA49}" type="datetime1">
              <a:rPr lang="en-US" smtClean="0"/>
              <a:pPr/>
              <a:t>11/3/2014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9C04A19-6F85-4560-BE84-4AE1FD9BC0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6BA0AD-4653-49AC-ACDB-380C686BD8EA}" type="datetime1">
              <a:rPr lang="en-US" smtClean="0"/>
              <a:pPr/>
              <a:t>11/3/2014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C04A19-6F85-4560-BE84-4AE1FD9BC0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37A705B-AA0F-4792-9A15-058D0145DA8C}" type="datetime1">
              <a:rPr lang="en-US" smtClean="0"/>
              <a:pPr/>
              <a:t>11/3/2014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C04A19-6F85-4560-BE84-4AE1FD9BC0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2EEF48-36FD-4234-8E14-D0B6E6F9C15B}" type="datetime1">
              <a:rPr lang="en-US" smtClean="0"/>
              <a:pPr/>
              <a:t>11/3/2014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C04A19-6F85-4560-BE84-4AE1FD9BC08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50E2296-45EB-4457-8285-A054F2423D44}" type="datetime1">
              <a:rPr lang="en-US" smtClean="0"/>
              <a:pPr/>
              <a:t>11/3/2014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C04A19-6F85-4560-BE84-4AE1FD9BC08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3E7F925-E7D0-4668-8BFF-7A4F4CC975F0}" type="datetime1">
              <a:rPr lang="en-US" smtClean="0"/>
              <a:pPr/>
              <a:t>11/3/2014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C04A19-6F85-4560-BE84-4AE1FD9BC08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9DB786F-01FA-4EF1-907E-FD6FE85B937E}" type="datetime1">
              <a:rPr lang="en-US" smtClean="0"/>
              <a:pPr/>
              <a:t>11/3/2014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9C04A19-6F85-4560-BE84-4AE1FD9BC0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A5B44CA-F315-44B4-B22D-75E3551E2475}" type="datetime1">
              <a:rPr lang="en-US" smtClean="0"/>
              <a:pPr/>
              <a:t>11/3/2014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9C04A19-6F85-4560-BE84-4AE1FD9BC08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84DE000-8805-4444-8118-1169401FE2F4}" type="datetime1">
              <a:rPr lang="en-US" smtClean="0"/>
              <a:pPr/>
              <a:t>11/3/2014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9C04A19-6F85-4560-BE84-4AE1FD9BC0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01E80E2-ACA7-44FE-A33E-4621CAD5E1BD}" type="datetime1">
              <a:rPr lang="en-US" smtClean="0"/>
              <a:pPr/>
              <a:t>11/3/2014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C04A19-6F85-4560-BE84-4AE1FD9BC0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9403839-543E-4D37-B5BF-FA005DBD0AD9}" type="datetime1">
              <a:rPr lang="en-US" smtClean="0"/>
              <a:pPr/>
              <a:t>11/3/2014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9C04A19-6F85-4560-BE84-4AE1FD9BC08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5FF60B7-D044-4456-B8E0-F16E4FDCAAD0}" type="datetime1">
              <a:rPr lang="en-US" smtClean="0"/>
              <a:pPr/>
              <a:t>11/3/2014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9C04A19-6F85-4560-BE84-4AE1FD9BC0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3429962"/>
          </a:xfrm>
        </p:spPr>
        <p:txBody>
          <a:bodyPr>
            <a:normAutofit fontScale="90000"/>
          </a:bodyPr>
          <a:lstStyle/>
          <a:p>
            <a:pPr algn="ctr"/>
            <a:r>
              <a:rPr lang="en-US" dirty="0" smtClean="0"/>
              <a:t>Satisfying Bandwidth Requirements of GPU</a:t>
            </a:r>
            <a:br>
              <a:rPr lang="en-US" dirty="0" smtClean="0"/>
            </a:br>
            <a:r>
              <a:rPr lang="en-US" dirty="0" smtClean="0"/>
              <a:t>Architectures through Adaptive Wavelength Division</a:t>
            </a:r>
            <a:br>
              <a:rPr lang="en-US" dirty="0" smtClean="0"/>
            </a:br>
            <a:r>
              <a:rPr lang="en-US" dirty="0" smtClean="0"/>
              <a:t>Multiplexing</a:t>
            </a:r>
            <a:endParaRPr lang="en-US" dirty="0"/>
          </a:p>
        </p:txBody>
      </p:sp>
      <p:sp>
        <p:nvSpPr>
          <p:cNvPr id="3" name="Subtitle 2"/>
          <p:cNvSpPr>
            <a:spLocks noGrp="1"/>
          </p:cNvSpPr>
          <p:nvPr>
            <p:ph type="subTitle" idx="1"/>
          </p:nvPr>
        </p:nvSpPr>
        <p:spPr>
          <a:xfrm>
            <a:off x="533400" y="4419600"/>
            <a:ext cx="8229600" cy="1199704"/>
          </a:xfrm>
        </p:spPr>
        <p:txBody>
          <a:bodyPr>
            <a:normAutofit/>
          </a:bodyPr>
          <a:lstStyle/>
          <a:p>
            <a:pPr algn="ctr"/>
            <a:r>
              <a:rPr lang="en-US" dirty="0" smtClean="0"/>
              <a:t>Benjamin C. </a:t>
            </a:r>
            <a:r>
              <a:rPr lang="en-US" dirty="0" err="1" smtClean="0"/>
              <a:t>Johnstone</a:t>
            </a:r>
            <a:r>
              <a:rPr lang="en-US" dirty="0" smtClean="0"/>
              <a:t>, Dr. Sonia Lopez Alarcon</a:t>
            </a:r>
            <a:endParaRPr lang="en-US" dirty="0"/>
          </a:p>
        </p:txBody>
      </p:sp>
      <p:sp>
        <p:nvSpPr>
          <p:cNvPr id="4" name="Slide Number Placeholder 3"/>
          <p:cNvSpPr>
            <a:spLocks noGrp="1"/>
          </p:cNvSpPr>
          <p:nvPr>
            <p:ph type="sldNum" sz="quarter" idx="12"/>
          </p:nvPr>
        </p:nvSpPr>
        <p:spPr/>
        <p:txBody>
          <a:bodyPr/>
          <a:lstStyle/>
          <a:p>
            <a:fld id="{E9C04A19-6F85-4560-BE84-4AE1FD9BC08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GTX 480 Architecture</a:t>
            </a:r>
          </a:p>
          <a:p>
            <a:pPr lvl="1"/>
            <a:r>
              <a:rPr lang="en-US" dirty="0" smtClean="0"/>
              <a:t>32 B baseline flit size</a:t>
            </a:r>
          </a:p>
          <a:p>
            <a:r>
              <a:rPr lang="en-US" dirty="0" smtClean="0"/>
              <a:t>Run benchmarks with “infinite” BW</a:t>
            </a:r>
          </a:p>
          <a:p>
            <a:pPr lvl="1"/>
            <a:r>
              <a:rPr lang="en-US" dirty="0" smtClean="0"/>
              <a:t>1024 B</a:t>
            </a:r>
          </a:p>
          <a:p>
            <a:r>
              <a:rPr lang="en-US" dirty="0" smtClean="0"/>
              <a:t>Increase flit size incrementally</a:t>
            </a:r>
          </a:p>
          <a:p>
            <a:pPr lvl="1"/>
            <a:r>
              <a:rPr lang="en-US" dirty="0" smtClean="0"/>
              <a:t>16 B to 1024 B</a:t>
            </a:r>
          </a:p>
          <a:p>
            <a:r>
              <a:rPr lang="en-US" dirty="0" smtClean="0"/>
              <a:t>Detailed analysis</a:t>
            </a:r>
          </a:p>
          <a:p>
            <a:pPr lvl="1"/>
            <a:r>
              <a:rPr lang="en-US" dirty="0" smtClean="0"/>
              <a:t>Other statistics from simulator</a:t>
            </a:r>
            <a:endParaRPr lang="en-US" dirty="0"/>
          </a:p>
        </p:txBody>
      </p:sp>
      <p:sp>
        <p:nvSpPr>
          <p:cNvPr id="4" name="Slide Number Placeholder 3"/>
          <p:cNvSpPr>
            <a:spLocks noGrp="1"/>
          </p:cNvSpPr>
          <p:nvPr>
            <p:ph type="sldNum" sz="quarter" idx="12"/>
          </p:nvPr>
        </p:nvSpPr>
        <p:spPr/>
        <p:txBody>
          <a:bodyPr/>
          <a:lstStyle/>
          <a:p>
            <a:fld id="{E9C04A19-6F85-4560-BE84-4AE1FD9BC080}" type="slidenum">
              <a:rPr lang="en-US" smtClean="0"/>
              <a:pPr/>
              <a:t>10</a:t>
            </a:fld>
            <a:endParaRPr lang="en-US"/>
          </a:p>
        </p:txBody>
      </p:sp>
      <p:sp>
        <p:nvSpPr>
          <p:cNvPr id="2" name="Title 1"/>
          <p:cNvSpPr>
            <a:spLocks noGrp="1"/>
          </p:cNvSpPr>
          <p:nvPr>
            <p:ph type="title"/>
          </p:nvPr>
        </p:nvSpPr>
        <p:spPr/>
        <p:txBody>
          <a:bodyPr/>
          <a:lstStyle/>
          <a:p>
            <a:r>
              <a:rPr lang="en-US" dirty="0" smtClean="0"/>
              <a:t>Experiments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C04A19-6F85-4560-BE84-4AE1FD9BC080}" type="slidenum">
              <a:rPr lang="en-US" smtClean="0"/>
              <a:pPr/>
              <a:t>11</a:t>
            </a:fld>
            <a:endParaRPr lang="en-US"/>
          </a:p>
        </p:txBody>
      </p:sp>
      <p:sp>
        <p:nvSpPr>
          <p:cNvPr id="2" name="Title 1"/>
          <p:cNvSpPr>
            <a:spLocks noGrp="1"/>
          </p:cNvSpPr>
          <p:nvPr>
            <p:ph type="title"/>
          </p:nvPr>
        </p:nvSpPr>
        <p:spPr/>
        <p:txBody>
          <a:bodyPr/>
          <a:lstStyle/>
          <a:p>
            <a:r>
              <a:rPr lang="en-US" dirty="0" smtClean="0"/>
              <a:t>Speedup Analysis</a:t>
            </a:r>
            <a:endParaRPr lang="en-US" dirty="0"/>
          </a:p>
        </p:txBody>
      </p:sp>
      <p:pic>
        <p:nvPicPr>
          <p:cNvPr id="7170" name="Picture 2" descr="C:\Users\Ben\Dropbox\Ben's Thesis\Ben Thesis Draft\figs\infinite_bandwidth_speedup.png"/>
          <p:cNvPicPr>
            <a:picLocks noChangeAspect="1" noChangeArrowheads="1"/>
          </p:cNvPicPr>
          <p:nvPr/>
        </p:nvPicPr>
        <p:blipFill>
          <a:blip r:embed="rId3" cstate="print"/>
          <a:srcRect/>
          <a:stretch>
            <a:fillRect/>
          </a:stretch>
        </p:blipFill>
        <p:spPr bwMode="auto">
          <a:xfrm>
            <a:off x="762000" y="1219200"/>
            <a:ext cx="7541102" cy="47504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en\Dropbox\Ben's Thesis\Ben Thesis Draft\figs\incremental_speedup.png"/>
          <p:cNvPicPr>
            <a:picLocks noChangeAspect="1" noChangeArrowheads="1"/>
          </p:cNvPicPr>
          <p:nvPr/>
        </p:nvPicPr>
        <p:blipFill>
          <a:blip r:embed="rId3" cstate="print"/>
          <a:srcRect/>
          <a:stretch>
            <a:fillRect/>
          </a:stretch>
        </p:blipFill>
        <p:spPr bwMode="auto">
          <a:xfrm>
            <a:off x="685800" y="457200"/>
            <a:ext cx="7754937" cy="5440925"/>
          </a:xfrm>
          <a:prstGeom prst="rect">
            <a:avLst/>
          </a:prstGeom>
          <a:noFill/>
        </p:spPr>
      </p:pic>
      <p:sp>
        <p:nvSpPr>
          <p:cNvPr id="3" name="Slide Number Placeholder 2"/>
          <p:cNvSpPr>
            <a:spLocks noGrp="1"/>
          </p:cNvSpPr>
          <p:nvPr>
            <p:ph type="sldNum" sz="quarter" idx="12"/>
          </p:nvPr>
        </p:nvSpPr>
        <p:spPr/>
        <p:txBody>
          <a:bodyPr/>
          <a:lstStyle/>
          <a:p>
            <a:fld id="{E9C04A19-6F85-4560-BE84-4AE1FD9BC08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Not all applications benefit from increased BW</a:t>
            </a:r>
          </a:p>
          <a:p>
            <a:r>
              <a:rPr lang="en-US" dirty="0" smtClean="0"/>
              <a:t>Giving high BW to all results in wasted energy</a:t>
            </a:r>
          </a:p>
          <a:p>
            <a:r>
              <a:rPr lang="en-US" dirty="0" smtClean="0"/>
              <a:t>Need an interconnect capable of providing multiple BWs</a:t>
            </a:r>
          </a:p>
          <a:p>
            <a:r>
              <a:rPr lang="en-US" dirty="0" smtClean="0"/>
              <a:t>Solution: Photonic network with WDM</a:t>
            </a:r>
          </a:p>
          <a:p>
            <a:pPr lvl="1"/>
            <a:r>
              <a:rPr lang="en-US" dirty="0" smtClean="0"/>
              <a:t>Vary number of wavelengths to change bandwidth</a:t>
            </a:r>
            <a:endParaRPr lang="en-US" dirty="0"/>
          </a:p>
        </p:txBody>
      </p:sp>
      <p:sp>
        <p:nvSpPr>
          <p:cNvPr id="4" name="Slide Number Placeholder 3"/>
          <p:cNvSpPr>
            <a:spLocks noGrp="1"/>
          </p:cNvSpPr>
          <p:nvPr>
            <p:ph type="sldNum" sz="quarter" idx="12"/>
          </p:nvPr>
        </p:nvSpPr>
        <p:spPr/>
        <p:txBody>
          <a:bodyPr/>
          <a:lstStyle/>
          <a:p>
            <a:fld id="{E9C04A19-6F85-4560-BE84-4AE1FD9BC080}" type="slidenum">
              <a:rPr lang="en-US" smtClean="0"/>
              <a:pPr/>
              <a:t>13</a:t>
            </a:fld>
            <a:endParaRPr lang="en-US"/>
          </a:p>
        </p:txBody>
      </p:sp>
      <p:sp>
        <p:nvSpPr>
          <p:cNvPr id="2" name="Title 1"/>
          <p:cNvSpPr>
            <a:spLocks noGrp="1"/>
          </p:cNvSpPr>
          <p:nvPr>
            <p:ph type="title"/>
          </p:nvPr>
        </p:nvSpPr>
        <p:spPr/>
        <p:txBody>
          <a:bodyPr/>
          <a:lstStyle/>
          <a:p>
            <a:r>
              <a:rPr lang="en-US" dirty="0" smtClean="0"/>
              <a:t>Heterogeneous </a:t>
            </a:r>
            <a:r>
              <a:rPr lang="en-US" dirty="0" err="1" smtClean="0"/>
              <a:t>NoC</a:t>
            </a:r>
            <a:endParaRPr lang="en-US" dirty="0"/>
          </a:p>
        </p:txBody>
      </p:sp>
      <p:pic>
        <p:nvPicPr>
          <p:cNvPr id="5" name="Picture 2" descr="C:\Users\Ben\Dropbox\Ben's Thesis\presentation images\laser.PNG"/>
          <p:cNvPicPr>
            <a:picLocks noChangeAspect="1" noChangeArrowheads="1"/>
          </p:cNvPicPr>
          <p:nvPr/>
        </p:nvPicPr>
        <p:blipFill>
          <a:blip r:embed="rId3" cstate="print"/>
          <a:srcRect/>
          <a:stretch>
            <a:fillRect/>
          </a:stretch>
        </p:blipFill>
        <p:spPr bwMode="auto">
          <a:xfrm>
            <a:off x="381000" y="4419600"/>
            <a:ext cx="3276600" cy="1425078"/>
          </a:xfrm>
          <a:prstGeom prst="rect">
            <a:avLst/>
          </a:prstGeom>
          <a:noFill/>
        </p:spPr>
      </p:pic>
      <p:pic>
        <p:nvPicPr>
          <p:cNvPr id="6" name="Picture 2" descr="C:\Users\Ben\Dropbox\Ben's Thesis\Ben Thesis Draft\figs\modulator_v2.png"/>
          <p:cNvPicPr>
            <a:picLocks noChangeAspect="1" noChangeArrowheads="1"/>
          </p:cNvPicPr>
          <p:nvPr/>
        </p:nvPicPr>
        <p:blipFill>
          <a:blip r:embed="rId4" cstate="print"/>
          <a:srcRect/>
          <a:stretch>
            <a:fillRect/>
          </a:stretch>
        </p:blipFill>
        <p:spPr bwMode="auto">
          <a:xfrm>
            <a:off x="4800600" y="4343400"/>
            <a:ext cx="3429000" cy="229648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Waveguide</a:t>
            </a:r>
          </a:p>
          <a:p>
            <a:pPr lvl="1"/>
            <a:r>
              <a:rPr lang="en-US" dirty="0" smtClean="0"/>
              <a:t>Supports up to 64 wavelengths</a:t>
            </a:r>
          </a:p>
          <a:p>
            <a:r>
              <a:rPr lang="en-US" dirty="0" smtClean="0"/>
              <a:t>Two bandwidths</a:t>
            </a:r>
          </a:p>
          <a:p>
            <a:pPr lvl="1"/>
            <a:r>
              <a:rPr lang="en-US" dirty="0" smtClean="0"/>
              <a:t>Low: 180 </a:t>
            </a:r>
            <a:r>
              <a:rPr lang="en-US" dirty="0" err="1" smtClean="0"/>
              <a:t>Gbps</a:t>
            </a:r>
            <a:r>
              <a:rPr lang="en-US" dirty="0" smtClean="0"/>
              <a:t> (18 wavelengths)</a:t>
            </a:r>
          </a:p>
          <a:p>
            <a:pPr lvl="2"/>
            <a:r>
              <a:rPr lang="en-US" dirty="0" smtClean="0"/>
              <a:t>Equivalent to 32 B flit size</a:t>
            </a:r>
          </a:p>
          <a:p>
            <a:pPr lvl="1"/>
            <a:r>
              <a:rPr lang="en-US" dirty="0" smtClean="0"/>
              <a:t>High: 640 </a:t>
            </a:r>
            <a:r>
              <a:rPr lang="en-US" dirty="0" err="1" smtClean="0"/>
              <a:t>Gbps</a:t>
            </a:r>
            <a:r>
              <a:rPr lang="en-US" dirty="0" smtClean="0"/>
              <a:t> (64 wavelengths) </a:t>
            </a:r>
          </a:p>
          <a:p>
            <a:pPr lvl="2"/>
            <a:r>
              <a:rPr lang="en-US" dirty="0" smtClean="0"/>
              <a:t>Equivalent to 128 B flit size</a:t>
            </a:r>
          </a:p>
        </p:txBody>
      </p:sp>
      <p:sp>
        <p:nvSpPr>
          <p:cNvPr id="4" name="Slide Number Placeholder 3"/>
          <p:cNvSpPr>
            <a:spLocks noGrp="1"/>
          </p:cNvSpPr>
          <p:nvPr>
            <p:ph type="sldNum" sz="quarter" idx="12"/>
          </p:nvPr>
        </p:nvSpPr>
        <p:spPr/>
        <p:txBody>
          <a:bodyPr/>
          <a:lstStyle/>
          <a:p>
            <a:fld id="{E9C04A19-6F85-4560-BE84-4AE1FD9BC080}" type="slidenum">
              <a:rPr lang="en-US" smtClean="0"/>
              <a:pPr/>
              <a:t>14</a:t>
            </a:fld>
            <a:endParaRPr lang="en-US"/>
          </a:p>
        </p:txBody>
      </p:sp>
      <p:sp>
        <p:nvSpPr>
          <p:cNvPr id="2" name="Title 1"/>
          <p:cNvSpPr>
            <a:spLocks noGrp="1"/>
          </p:cNvSpPr>
          <p:nvPr>
            <p:ph type="title"/>
          </p:nvPr>
        </p:nvSpPr>
        <p:spPr/>
        <p:txBody>
          <a:bodyPr>
            <a:normAutofit fontScale="90000"/>
          </a:bodyPr>
          <a:lstStyle/>
          <a:p>
            <a:r>
              <a:rPr lang="en-US" dirty="0" smtClean="0"/>
              <a:t>Heterogeneous Photonic Interconnect Model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GPGPU-</a:t>
            </a:r>
            <a:r>
              <a:rPr lang="en-US" dirty="0" err="1" smtClean="0"/>
              <a:t>Sim</a:t>
            </a:r>
            <a:r>
              <a:rPr lang="en-US" dirty="0" smtClean="0"/>
              <a:t> generates statistics</a:t>
            </a:r>
          </a:p>
          <a:p>
            <a:r>
              <a:rPr lang="en-US" dirty="0" smtClean="0"/>
              <a:t>Correlation between bandwidth and speedup </a:t>
            </a:r>
          </a:p>
          <a:p>
            <a:pPr lvl="1"/>
            <a:r>
              <a:rPr lang="en-US" dirty="0" smtClean="0"/>
              <a:t>Predict which benchmarks will benefit </a:t>
            </a:r>
            <a:endParaRPr lang="en-US" dirty="0"/>
          </a:p>
        </p:txBody>
      </p:sp>
      <p:sp>
        <p:nvSpPr>
          <p:cNvPr id="5" name="Slide Number Placeholder 4"/>
          <p:cNvSpPr>
            <a:spLocks noGrp="1"/>
          </p:cNvSpPr>
          <p:nvPr>
            <p:ph type="sldNum" sz="quarter" idx="12"/>
          </p:nvPr>
        </p:nvSpPr>
        <p:spPr/>
        <p:txBody>
          <a:bodyPr/>
          <a:lstStyle/>
          <a:p>
            <a:fld id="{E9C04A19-6F85-4560-BE84-4AE1FD9BC080}" type="slidenum">
              <a:rPr lang="en-US" smtClean="0"/>
              <a:pPr/>
              <a:t>15</a:t>
            </a:fld>
            <a:endParaRPr lang="en-US"/>
          </a:p>
        </p:txBody>
      </p:sp>
      <p:sp>
        <p:nvSpPr>
          <p:cNvPr id="2" name="Title 1"/>
          <p:cNvSpPr>
            <a:spLocks noGrp="1"/>
          </p:cNvSpPr>
          <p:nvPr>
            <p:ph type="title"/>
          </p:nvPr>
        </p:nvSpPr>
        <p:spPr/>
        <p:txBody>
          <a:bodyPr/>
          <a:lstStyle/>
          <a:p>
            <a:r>
              <a:rPr lang="en-US" dirty="0" smtClean="0"/>
              <a:t>Detailed Analysis</a:t>
            </a:r>
            <a:endParaRPr lang="en-US" dirty="0"/>
          </a:p>
        </p:txBody>
      </p:sp>
      <p:pic>
        <p:nvPicPr>
          <p:cNvPr id="4" name="Picture 2" descr="C:\Users\Ben\Dropbox\Ben's Thesis\Ben Thesis Draft\figs\memreqflow.png"/>
          <p:cNvPicPr>
            <a:picLocks noChangeAspect="1" noChangeArrowheads="1"/>
          </p:cNvPicPr>
          <p:nvPr/>
        </p:nvPicPr>
        <p:blipFill>
          <a:blip r:embed="rId3" cstate="print"/>
          <a:srcRect/>
          <a:stretch>
            <a:fillRect/>
          </a:stretch>
        </p:blipFill>
        <p:spPr bwMode="auto">
          <a:xfrm>
            <a:off x="685800" y="3352800"/>
            <a:ext cx="7497763" cy="2362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en\Dropbox\Ben's Thesis\Ben Thesis Draft\figs\BFS.png"/>
          <p:cNvPicPr>
            <a:picLocks noChangeAspect="1" noChangeArrowheads="1"/>
          </p:cNvPicPr>
          <p:nvPr/>
        </p:nvPicPr>
        <p:blipFill>
          <a:blip r:embed="rId3" cstate="print"/>
          <a:srcRect/>
          <a:stretch>
            <a:fillRect/>
          </a:stretch>
        </p:blipFill>
        <p:spPr bwMode="auto">
          <a:xfrm>
            <a:off x="1066800" y="152400"/>
            <a:ext cx="7185327" cy="5930290"/>
          </a:xfrm>
          <a:prstGeom prst="rect">
            <a:avLst/>
          </a:prstGeom>
          <a:noFill/>
        </p:spPr>
      </p:pic>
      <p:sp>
        <p:nvSpPr>
          <p:cNvPr id="3" name="Slide Number Placeholder 2"/>
          <p:cNvSpPr>
            <a:spLocks noGrp="1"/>
          </p:cNvSpPr>
          <p:nvPr>
            <p:ph type="sldNum" sz="quarter" idx="12"/>
          </p:nvPr>
        </p:nvSpPr>
        <p:spPr/>
        <p:txBody>
          <a:bodyPr/>
          <a:lstStyle/>
          <a:p>
            <a:fld id="{E9C04A19-6F85-4560-BE84-4AE1FD9BC080}"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Ben\Dropbox\Ben's Thesis\Ben Thesis Draft\figs\NQU.png"/>
          <p:cNvPicPr>
            <a:picLocks noChangeAspect="1" noChangeArrowheads="1"/>
          </p:cNvPicPr>
          <p:nvPr/>
        </p:nvPicPr>
        <p:blipFill>
          <a:blip r:embed="rId3" cstate="print"/>
          <a:srcRect/>
          <a:stretch>
            <a:fillRect/>
          </a:stretch>
        </p:blipFill>
        <p:spPr bwMode="auto">
          <a:xfrm>
            <a:off x="762000" y="304800"/>
            <a:ext cx="7731264" cy="5582293"/>
          </a:xfrm>
          <a:prstGeom prst="rect">
            <a:avLst/>
          </a:prstGeom>
          <a:noFill/>
        </p:spPr>
      </p:pic>
      <p:sp>
        <p:nvSpPr>
          <p:cNvPr id="3" name="Slide Number Placeholder 2"/>
          <p:cNvSpPr>
            <a:spLocks noGrp="1"/>
          </p:cNvSpPr>
          <p:nvPr>
            <p:ph type="sldNum" sz="quarter" idx="12"/>
          </p:nvPr>
        </p:nvSpPr>
        <p:spPr/>
        <p:txBody>
          <a:bodyPr/>
          <a:lstStyle/>
          <a:p>
            <a:fld id="{E9C04A19-6F85-4560-BE84-4AE1FD9BC08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Bakhoda</a:t>
            </a:r>
            <a:r>
              <a:rPr lang="en-US" dirty="0" smtClean="0"/>
              <a:t>, Kim, and </a:t>
            </a:r>
            <a:r>
              <a:rPr lang="en-US" dirty="0" err="1" smtClean="0"/>
              <a:t>Aamodt</a:t>
            </a:r>
            <a:r>
              <a:rPr lang="en-US" dirty="0" smtClean="0"/>
              <a:t> [6]</a:t>
            </a:r>
          </a:p>
          <a:p>
            <a:pPr lvl="1"/>
            <a:r>
              <a:rPr lang="en-US" dirty="0" smtClean="0"/>
              <a:t>Speedup and memory injection rate</a:t>
            </a:r>
          </a:p>
          <a:p>
            <a:r>
              <a:rPr lang="en-US" dirty="0" smtClean="0"/>
              <a:t>Choose BW based on ratio of baseline interconnect stalls to execution cycles</a:t>
            </a:r>
          </a:p>
          <a:p>
            <a:pPr lvl="1"/>
            <a:r>
              <a:rPr lang="en-US" dirty="0" smtClean="0"/>
              <a:t>High ratio ( &gt;= 0.95) uses high BW</a:t>
            </a:r>
          </a:p>
          <a:p>
            <a:pPr lvl="1"/>
            <a:r>
              <a:rPr lang="en-US" dirty="0" smtClean="0"/>
              <a:t>Low ratio (&lt; 0.95) uses low BW</a:t>
            </a:r>
          </a:p>
          <a:p>
            <a:r>
              <a:rPr lang="en-US" dirty="0" smtClean="0"/>
              <a:t>Compare policy against:</a:t>
            </a:r>
          </a:p>
          <a:p>
            <a:pPr lvl="1"/>
            <a:r>
              <a:rPr lang="en-US" dirty="0" smtClean="0"/>
              <a:t>Heterogeneous Photonic: optimal performance</a:t>
            </a:r>
          </a:p>
          <a:p>
            <a:pPr lvl="1"/>
            <a:r>
              <a:rPr lang="en-US" dirty="0" smtClean="0"/>
              <a:t>Wired interconnects (5.5 mm, 16.25 mm, 46 mm)</a:t>
            </a:r>
            <a:endParaRPr lang="en-US" dirty="0"/>
          </a:p>
        </p:txBody>
      </p:sp>
      <p:sp>
        <p:nvSpPr>
          <p:cNvPr id="4" name="Slide Number Placeholder 3"/>
          <p:cNvSpPr>
            <a:spLocks noGrp="1"/>
          </p:cNvSpPr>
          <p:nvPr>
            <p:ph type="sldNum" sz="quarter" idx="12"/>
          </p:nvPr>
        </p:nvSpPr>
        <p:spPr/>
        <p:txBody>
          <a:bodyPr/>
          <a:lstStyle/>
          <a:p>
            <a:fld id="{E9C04A19-6F85-4560-BE84-4AE1FD9BC080}" type="slidenum">
              <a:rPr lang="en-US" smtClean="0"/>
              <a:pPr/>
              <a:t>18</a:t>
            </a:fld>
            <a:endParaRPr lang="en-US"/>
          </a:p>
        </p:txBody>
      </p:sp>
      <p:sp>
        <p:nvSpPr>
          <p:cNvPr id="2" name="Title 1"/>
          <p:cNvSpPr>
            <a:spLocks noGrp="1"/>
          </p:cNvSpPr>
          <p:nvPr>
            <p:ph type="title"/>
          </p:nvPr>
        </p:nvSpPr>
        <p:spPr/>
        <p:txBody>
          <a:bodyPr/>
          <a:lstStyle/>
          <a:p>
            <a:r>
              <a:rPr lang="en-US" dirty="0" smtClean="0"/>
              <a:t>Bandwidth Selection Policy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C04A19-6F85-4560-BE84-4AE1FD9BC080}" type="slidenum">
              <a:rPr lang="en-US" smtClean="0"/>
              <a:pPr/>
              <a:t>19</a:t>
            </a:fld>
            <a:endParaRPr lang="en-US"/>
          </a:p>
        </p:txBody>
      </p:sp>
      <p:sp>
        <p:nvSpPr>
          <p:cNvPr id="2" name="Title 1"/>
          <p:cNvSpPr>
            <a:spLocks noGrp="1"/>
          </p:cNvSpPr>
          <p:nvPr>
            <p:ph type="title"/>
          </p:nvPr>
        </p:nvSpPr>
        <p:spPr/>
        <p:txBody>
          <a:bodyPr>
            <a:normAutofit/>
          </a:bodyPr>
          <a:lstStyle/>
          <a:p>
            <a:r>
              <a:rPr lang="en-US" dirty="0" smtClean="0"/>
              <a:t>BWSP vs. Optimal Performance</a:t>
            </a:r>
            <a:endParaRPr lang="en-US" dirty="0"/>
          </a:p>
        </p:txBody>
      </p:sp>
      <p:pic>
        <p:nvPicPr>
          <p:cNvPr id="1026" name="Picture 2" descr="C:\Users\Ben\Dropbox\Ben's Thesis\Ben Thesis Draft\figs\photonicSpeedup.PNG"/>
          <p:cNvPicPr>
            <a:picLocks noChangeAspect="1" noChangeArrowheads="1"/>
          </p:cNvPicPr>
          <p:nvPr/>
        </p:nvPicPr>
        <p:blipFill>
          <a:blip r:embed="rId3" cstate="print"/>
          <a:srcRect/>
          <a:stretch>
            <a:fillRect/>
          </a:stretch>
        </p:blipFill>
        <p:spPr bwMode="auto">
          <a:xfrm>
            <a:off x="1561904" y="1295401"/>
            <a:ext cx="6535933" cy="4876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Background</a:t>
            </a:r>
          </a:p>
          <a:p>
            <a:r>
              <a:rPr lang="en-US" dirty="0" smtClean="0"/>
              <a:t>Problem Statement</a:t>
            </a:r>
          </a:p>
          <a:p>
            <a:r>
              <a:rPr lang="en-US" dirty="0" smtClean="0"/>
              <a:t>Methodology</a:t>
            </a:r>
          </a:p>
          <a:p>
            <a:r>
              <a:rPr lang="en-US" dirty="0" smtClean="0"/>
              <a:t>Speedup and Detailed Analyses</a:t>
            </a:r>
          </a:p>
          <a:p>
            <a:pPr lvl="1"/>
            <a:r>
              <a:rPr lang="en-US" dirty="0" smtClean="0"/>
              <a:t>Results</a:t>
            </a:r>
          </a:p>
          <a:p>
            <a:r>
              <a:rPr lang="en-US" dirty="0" smtClean="0"/>
              <a:t>Heterogeneous Interconnect</a:t>
            </a:r>
          </a:p>
          <a:p>
            <a:pPr lvl="1"/>
            <a:r>
              <a:rPr lang="en-US" dirty="0" smtClean="0"/>
              <a:t>Bandwidth Selection Policy</a:t>
            </a:r>
          </a:p>
          <a:p>
            <a:pPr lvl="1"/>
            <a:r>
              <a:rPr lang="en-US" dirty="0" smtClean="0"/>
              <a:t>Results</a:t>
            </a:r>
          </a:p>
          <a:p>
            <a:r>
              <a:rPr lang="en-US" dirty="0" err="1" smtClean="0"/>
              <a:t>Conculsion</a:t>
            </a:r>
            <a:endParaRPr lang="en-US" dirty="0"/>
          </a:p>
        </p:txBody>
      </p:sp>
      <p:sp>
        <p:nvSpPr>
          <p:cNvPr id="4" name="Slide Number Placeholder 3"/>
          <p:cNvSpPr>
            <a:spLocks noGrp="1"/>
          </p:cNvSpPr>
          <p:nvPr>
            <p:ph type="sldNum" sz="quarter" idx="12"/>
          </p:nvPr>
        </p:nvSpPr>
        <p:spPr/>
        <p:txBody>
          <a:bodyPr/>
          <a:lstStyle/>
          <a:p>
            <a:fld id="{E9C04A19-6F85-4560-BE84-4AE1FD9BC080}" type="slidenum">
              <a:rPr lang="en-US" smtClean="0"/>
              <a:pPr/>
              <a:t>2</a:t>
            </a:fld>
            <a:endParaRPr lang="en-US"/>
          </a:p>
        </p:txBody>
      </p:sp>
      <p:sp>
        <p:nvSpPr>
          <p:cNvPr id="2" name="Title 1"/>
          <p:cNvSpPr>
            <a:spLocks noGrp="1"/>
          </p:cNvSpPr>
          <p:nvPr>
            <p:ph type="title"/>
          </p:nvPr>
        </p:nvSpPr>
        <p:spPr/>
        <p:txBody>
          <a:bodyPr/>
          <a:lstStyle/>
          <a:p>
            <a:r>
              <a:rPr lang="en-US" dirty="0" smtClean="0"/>
              <a:t>Outline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C04A19-6F85-4560-BE84-4AE1FD9BC080}" type="slidenum">
              <a:rPr lang="en-US" smtClean="0"/>
              <a:pPr/>
              <a:t>20</a:t>
            </a:fld>
            <a:endParaRPr lang="en-US"/>
          </a:p>
        </p:txBody>
      </p:sp>
      <p:pic>
        <p:nvPicPr>
          <p:cNvPr id="3075" name="Picture 3" descr="C:\Users\Ben\Dropbox\Ben's Thesis\Ben Thesis Draft\figs\icntPower.PNG"/>
          <p:cNvPicPr>
            <a:picLocks noChangeAspect="1" noChangeArrowheads="1"/>
          </p:cNvPicPr>
          <p:nvPr/>
        </p:nvPicPr>
        <p:blipFill>
          <a:blip r:embed="rId3" cstate="print"/>
          <a:srcRect/>
          <a:stretch>
            <a:fillRect/>
          </a:stretch>
        </p:blipFill>
        <p:spPr bwMode="auto">
          <a:xfrm>
            <a:off x="0" y="1219200"/>
            <a:ext cx="8912151" cy="5334000"/>
          </a:xfrm>
          <a:prstGeom prst="rect">
            <a:avLst/>
          </a:prstGeom>
          <a:noFill/>
        </p:spPr>
      </p:pic>
      <p:sp>
        <p:nvSpPr>
          <p:cNvPr id="2" name="Title 1"/>
          <p:cNvSpPr>
            <a:spLocks noGrp="1"/>
          </p:cNvSpPr>
          <p:nvPr>
            <p:ph type="title"/>
          </p:nvPr>
        </p:nvSpPr>
        <p:spPr/>
        <p:txBody>
          <a:bodyPr>
            <a:normAutofit fontScale="90000"/>
          </a:bodyPr>
          <a:lstStyle/>
          <a:p>
            <a:r>
              <a:rPr lang="en-US" dirty="0" smtClean="0"/>
              <a:t>Heterogeneous Photonic vs. Wired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C04A19-6F85-4560-BE84-4AE1FD9BC080}" type="slidenum">
              <a:rPr lang="en-US" smtClean="0"/>
              <a:pPr/>
              <a:t>21</a:t>
            </a:fld>
            <a:endParaRPr lang="en-US"/>
          </a:p>
        </p:txBody>
      </p:sp>
      <p:sp>
        <p:nvSpPr>
          <p:cNvPr id="2" name="Title 1"/>
          <p:cNvSpPr>
            <a:spLocks noGrp="1"/>
          </p:cNvSpPr>
          <p:nvPr>
            <p:ph type="title"/>
          </p:nvPr>
        </p:nvSpPr>
        <p:spPr/>
        <p:txBody>
          <a:bodyPr/>
          <a:lstStyle/>
          <a:p>
            <a:r>
              <a:rPr lang="en-US" dirty="0" smtClean="0"/>
              <a:t>Energy-Delay Product</a:t>
            </a:r>
            <a:endParaRPr lang="en-US" dirty="0"/>
          </a:p>
        </p:txBody>
      </p:sp>
      <p:pic>
        <p:nvPicPr>
          <p:cNvPr id="2050" name="Picture 2" descr="C:\Users\Ben\Dropbox\Ben's Thesis\Ben Thesis Draft\figs\edp.PNG"/>
          <p:cNvPicPr>
            <a:picLocks noChangeAspect="1" noChangeArrowheads="1"/>
          </p:cNvPicPr>
          <p:nvPr/>
        </p:nvPicPr>
        <p:blipFill>
          <a:blip r:embed="rId3" cstate="print"/>
          <a:srcRect/>
          <a:stretch>
            <a:fillRect/>
          </a:stretch>
        </p:blipFill>
        <p:spPr bwMode="auto">
          <a:xfrm>
            <a:off x="304800" y="1219200"/>
            <a:ext cx="8393113" cy="4876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C04A19-6F85-4560-BE84-4AE1FD9BC080}" type="slidenum">
              <a:rPr lang="en-US" smtClean="0"/>
              <a:pPr/>
              <a:t>22</a:t>
            </a:fld>
            <a:endParaRPr lang="en-US"/>
          </a:p>
        </p:txBody>
      </p:sp>
      <p:sp>
        <p:nvSpPr>
          <p:cNvPr id="2" name="Title 1"/>
          <p:cNvSpPr>
            <a:spLocks noGrp="1"/>
          </p:cNvSpPr>
          <p:nvPr>
            <p:ph type="title"/>
          </p:nvPr>
        </p:nvSpPr>
        <p:spPr/>
        <p:txBody>
          <a:bodyPr/>
          <a:lstStyle/>
          <a:p>
            <a:r>
              <a:rPr lang="en-US" dirty="0" smtClean="0"/>
              <a:t>Averages</a:t>
            </a:r>
            <a:endParaRPr lang="en-US" dirty="0"/>
          </a:p>
        </p:txBody>
      </p:sp>
      <p:graphicFrame>
        <p:nvGraphicFramePr>
          <p:cNvPr id="7" name="Table 6"/>
          <p:cNvGraphicFramePr>
            <a:graphicFrameLocks noGrp="1"/>
          </p:cNvGraphicFramePr>
          <p:nvPr/>
        </p:nvGraphicFramePr>
        <p:xfrm>
          <a:off x="838200" y="1676400"/>
          <a:ext cx="7696200" cy="3810000"/>
        </p:xfrm>
        <a:graphic>
          <a:graphicData uri="http://schemas.openxmlformats.org/drawingml/2006/table">
            <a:tbl>
              <a:tblPr/>
              <a:tblGrid>
                <a:gridCol w="2253182"/>
                <a:gridCol w="2302481"/>
                <a:gridCol w="1273034"/>
                <a:gridCol w="1867503"/>
              </a:tblGrid>
              <a:tr h="635000">
                <a:tc>
                  <a:txBody>
                    <a:bodyPr/>
                    <a:lstStyle/>
                    <a:p>
                      <a:endParaRPr lang="en-US" sz="1800" dirty="0">
                        <a:latin typeface="Calibri"/>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Calibri"/>
                          <a:cs typeface="Times New Roman"/>
                        </a:rPr>
                        <a:t>Speedup</a:t>
                      </a:r>
                      <a:endParaRPr lang="en-US" sz="180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Calibri"/>
                          <a:cs typeface="Times New Roman"/>
                        </a:rPr>
                        <a:t>Power (mJ)</a:t>
                      </a:r>
                      <a:endParaRPr lang="en-US" sz="180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Calibri"/>
                          <a:cs typeface="Times New Roman"/>
                        </a:rPr>
                        <a:t>Energy-delay Product</a:t>
                      </a:r>
                      <a:endParaRPr lang="en-US" sz="180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000">
                <a:tc>
                  <a:txBody>
                    <a:bodyPr/>
                    <a:lstStyle/>
                    <a:p>
                      <a:pPr marL="0" marR="0">
                        <a:lnSpc>
                          <a:spcPct val="115000"/>
                        </a:lnSpc>
                        <a:spcBef>
                          <a:spcPts val="0"/>
                        </a:spcBef>
                        <a:spcAft>
                          <a:spcPts val="0"/>
                        </a:spcAft>
                      </a:pPr>
                      <a:r>
                        <a:rPr lang="en-US" sz="1800" dirty="0">
                          <a:latin typeface="Times New Roman"/>
                          <a:ea typeface="Calibri"/>
                          <a:cs typeface="Times New Roman"/>
                        </a:rPr>
                        <a:t>Photonic (Policy)</a:t>
                      </a:r>
                      <a:endParaRPr lang="en-US" sz="1800" dirty="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Times New Roman"/>
                          <a:ea typeface="Calibri"/>
                          <a:cs typeface="Times New Roman"/>
                        </a:rPr>
                        <a:t>1.09</a:t>
                      </a:r>
                      <a:endParaRPr lang="en-US" sz="1800" b="1">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Times New Roman"/>
                          <a:ea typeface="Calibri"/>
                          <a:cs typeface="Times New Roman"/>
                        </a:rPr>
                        <a:t>21.43</a:t>
                      </a:r>
                      <a:endParaRPr lang="en-US" sz="1800" b="1">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Times New Roman"/>
                          <a:ea typeface="Calibri"/>
                          <a:cs typeface="Times New Roman"/>
                        </a:rPr>
                        <a:t>76341.79</a:t>
                      </a:r>
                      <a:endParaRPr lang="en-US" sz="1800" b="1" dirty="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000">
                <a:tc>
                  <a:txBody>
                    <a:bodyPr/>
                    <a:lstStyle/>
                    <a:p>
                      <a:pPr marL="0" marR="0">
                        <a:lnSpc>
                          <a:spcPct val="115000"/>
                        </a:lnSpc>
                        <a:spcBef>
                          <a:spcPts val="0"/>
                        </a:spcBef>
                        <a:spcAft>
                          <a:spcPts val="0"/>
                        </a:spcAft>
                      </a:pPr>
                      <a:r>
                        <a:rPr lang="en-US" sz="1800" dirty="0">
                          <a:latin typeface="Times New Roman"/>
                          <a:ea typeface="Calibri"/>
                          <a:cs typeface="Times New Roman"/>
                        </a:rPr>
                        <a:t>Photonic (Optimal)</a:t>
                      </a:r>
                      <a:endParaRPr lang="en-US" sz="1800" dirty="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Calibri"/>
                          <a:cs typeface="Times New Roman"/>
                        </a:rPr>
                        <a:t>1.11</a:t>
                      </a:r>
                      <a:endParaRPr lang="en-US" sz="1800" dirty="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Calibri"/>
                          <a:cs typeface="Times New Roman"/>
                        </a:rPr>
                        <a:t>24.11</a:t>
                      </a:r>
                      <a:endParaRPr lang="en-US" sz="180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Calibri"/>
                          <a:cs typeface="Times New Roman"/>
                        </a:rPr>
                        <a:t>116538.77</a:t>
                      </a:r>
                      <a:endParaRPr lang="en-US" sz="180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000">
                <a:tc>
                  <a:txBody>
                    <a:bodyPr/>
                    <a:lstStyle/>
                    <a:p>
                      <a:pPr marL="0" marR="0">
                        <a:lnSpc>
                          <a:spcPct val="115000"/>
                        </a:lnSpc>
                        <a:spcBef>
                          <a:spcPts val="0"/>
                        </a:spcBef>
                        <a:spcAft>
                          <a:spcPts val="0"/>
                        </a:spcAft>
                      </a:pPr>
                      <a:r>
                        <a:rPr lang="en-US" sz="1800">
                          <a:latin typeface="Times New Roman"/>
                          <a:ea typeface="Calibri"/>
                          <a:cs typeface="Times New Roman"/>
                        </a:rPr>
                        <a:t>Wired (46 mm)</a:t>
                      </a:r>
                      <a:endParaRPr lang="en-US" sz="180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Calibri"/>
                          <a:cs typeface="Times New Roman"/>
                        </a:rPr>
                        <a:t>1.11</a:t>
                      </a:r>
                      <a:endParaRPr lang="en-US" sz="1800" dirty="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Calibri"/>
                          <a:cs typeface="Times New Roman"/>
                        </a:rPr>
                        <a:t>209.85</a:t>
                      </a:r>
                      <a:endParaRPr lang="en-US" sz="180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Calibri"/>
                          <a:cs typeface="Times New Roman"/>
                        </a:rPr>
                        <a:t>973095.84</a:t>
                      </a:r>
                      <a:endParaRPr lang="en-US" sz="180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000">
                <a:tc>
                  <a:txBody>
                    <a:bodyPr/>
                    <a:lstStyle/>
                    <a:p>
                      <a:pPr marL="0" marR="0">
                        <a:lnSpc>
                          <a:spcPct val="115000"/>
                        </a:lnSpc>
                        <a:spcBef>
                          <a:spcPts val="0"/>
                        </a:spcBef>
                        <a:spcAft>
                          <a:spcPts val="0"/>
                        </a:spcAft>
                      </a:pPr>
                      <a:r>
                        <a:rPr lang="en-US" sz="1800">
                          <a:latin typeface="Times New Roman"/>
                          <a:ea typeface="Calibri"/>
                          <a:cs typeface="Times New Roman"/>
                        </a:rPr>
                        <a:t>Wired (16.25 mm)</a:t>
                      </a:r>
                      <a:endParaRPr lang="en-US" sz="180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Calibri"/>
                          <a:cs typeface="Times New Roman"/>
                        </a:rPr>
                        <a:t>1.11</a:t>
                      </a:r>
                      <a:endParaRPr lang="en-US" sz="1800" dirty="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Calibri"/>
                          <a:cs typeface="Times New Roman"/>
                        </a:rPr>
                        <a:t>74.13</a:t>
                      </a:r>
                      <a:endParaRPr lang="en-US" sz="1800" dirty="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Calibri"/>
                          <a:cs typeface="Times New Roman"/>
                        </a:rPr>
                        <a:t>343756.68</a:t>
                      </a:r>
                      <a:endParaRPr lang="en-US" sz="180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000">
                <a:tc>
                  <a:txBody>
                    <a:bodyPr/>
                    <a:lstStyle/>
                    <a:p>
                      <a:pPr marL="0" marR="0">
                        <a:lnSpc>
                          <a:spcPct val="115000"/>
                        </a:lnSpc>
                        <a:spcBef>
                          <a:spcPts val="0"/>
                        </a:spcBef>
                        <a:spcAft>
                          <a:spcPts val="0"/>
                        </a:spcAft>
                      </a:pPr>
                      <a:r>
                        <a:rPr lang="en-US" sz="1800">
                          <a:latin typeface="Times New Roman"/>
                          <a:ea typeface="Calibri"/>
                          <a:cs typeface="Times New Roman"/>
                        </a:rPr>
                        <a:t>Wired (5.5 mm)</a:t>
                      </a:r>
                      <a:endParaRPr lang="en-US" sz="180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Times New Roman"/>
                          <a:ea typeface="Calibri"/>
                          <a:cs typeface="Times New Roman"/>
                        </a:rPr>
                        <a:t>1.11</a:t>
                      </a:r>
                      <a:endParaRPr lang="en-US" sz="180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Calibri"/>
                          <a:cs typeface="Times New Roman"/>
                        </a:rPr>
                        <a:t>25.09</a:t>
                      </a:r>
                      <a:endParaRPr lang="en-US" sz="1800" dirty="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Times New Roman"/>
                          <a:ea typeface="Calibri"/>
                          <a:cs typeface="Times New Roman"/>
                        </a:rPr>
                        <a:t>116348.42</a:t>
                      </a:r>
                      <a:endParaRPr lang="en-US" sz="1800" dirty="0">
                        <a:latin typeface="Calibri"/>
                        <a:ea typeface="Calibri"/>
                        <a:cs typeface="Times New Roman"/>
                      </a:endParaRPr>
                    </a:p>
                  </a:txBody>
                  <a:tcPr marL="62017" marR="62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High BW necessary, but not sufficient for optimal performance</a:t>
            </a:r>
          </a:p>
          <a:p>
            <a:r>
              <a:rPr lang="en-US" dirty="0" smtClean="0"/>
              <a:t>BWSP can save energy with marginal cost to performance</a:t>
            </a:r>
          </a:p>
          <a:p>
            <a:r>
              <a:rPr lang="en-US" dirty="0" smtClean="0"/>
              <a:t>Good balance between power and speedup</a:t>
            </a:r>
            <a:endParaRPr lang="en-US" dirty="0"/>
          </a:p>
        </p:txBody>
      </p:sp>
      <p:sp>
        <p:nvSpPr>
          <p:cNvPr id="4" name="Slide Number Placeholder 3"/>
          <p:cNvSpPr>
            <a:spLocks noGrp="1"/>
          </p:cNvSpPr>
          <p:nvPr>
            <p:ph type="sldNum" sz="quarter" idx="12"/>
          </p:nvPr>
        </p:nvSpPr>
        <p:spPr/>
        <p:txBody>
          <a:bodyPr/>
          <a:lstStyle/>
          <a:p>
            <a:fld id="{E9C04A19-6F85-4560-BE84-4AE1FD9BC080}" type="slidenum">
              <a:rPr lang="en-US" smtClean="0"/>
              <a:pPr/>
              <a:t>23</a:t>
            </a:fld>
            <a:endParaRPr lang="en-US"/>
          </a:p>
        </p:txBody>
      </p:sp>
      <p:sp>
        <p:nvSpPr>
          <p:cNvPr id="2" name="Title 1"/>
          <p:cNvSpPr>
            <a:spLocks noGrp="1"/>
          </p:cNvSpPr>
          <p:nvPr>
            <p:ph type="title"/>
          </p:nvPr>
        </p:nvSpPr>
        <p:spPr/>
        <p:txBody>
          <a:bodyPr/>
          <a:lstStyle/>
          <a:p>
            <a:r>
              <a:rPr lang="en-US" dirty="0" smtClean="0"/>
              <a:t>Conclusions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9C04A19-6F85-4560-BE84-4AE1FD9BC080}" type="slidenum">
              <a:rPr lang="en-US" smtClean="0"/>
              <a:pPr/>
              <a:t>24</a:t>
            </a:fld>
            <a:endParaRPr lang="en-US"/>
          </a:p>
        </p:txBody>
      </p:sp>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C04A19-6F85-4560-BE84-4AE1FD9BC080}" type="slidenum">
              <a:rPr lang="en-US" smtClean="0"/>
              <a:pPr/>
              <a:t>25</a:t>
            </a:fld>
            <a:endParaRPr lang="en-US"/>
          </a:p>
        </p:txBody>
      </p:sp>
      <p:sp>
        <p:nvSpPr>
          <p:cNvPr id="2" name="Title 1"/>
          <p:cNvSpPr>
            <a:spLocks noGrp="1"/>
          </p:cNvSpPr>
          <p:nvPr>
            <p:ph type="title"/>
          </p:nvPr>
        </p:nvSpPr>
        <p:spPr/>
        <p:txBody>
          <a:bodyPr/>
          <a:lstStyle/>
          <a:p>
            <a:r>
              <a:rPr lang="en-US" dirty="0" smtClean="0"/>
              <a:t>Bandwidth Calculations</a:t>
            </a:r>
            <a:endParaRPr lang="en-US" dirty="0"/>
          </a:p>
        </p:txBody>
      </p:sp>
      <p:pic>
        <p:nvPicPr>
          <p:cNvPr id="2050" name="Picture 2" descr="C:\Users\Ben\Dropbox\Ben's Thesis\presentation images\low bw eq.PNG"/>
          <p:cNvPicPr>
            <a:picLocks noChangeAspect="1" noChangeArrowheads="1"/>
          </p:cNvPicPr>
          <p:nvPr/>
        </p:nvPicPr>
        <p:blipFill>
          <a:blip r:embed="rId2" cstate="print"/>
          <a:srcRect/>
          <a:stretch>
            <a:fillRect/>
          </a:stretch>
        </p:blipFill>
        <p:spPr bwMode="auto">
          <a:xfrm>
            <a:off x="381000" y="2514600"/>
            <a:ext cx="8618537" cy="224403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C04A19-6F85-4560-BE84-4AE1FD9BC080}" type="slidenum">
              <a:rPr lang="en-US" smtClean="0"/>
              <a:pPr/>
              <a:t>26</a:t>
            </a:fld>
            <a:endParaRPr lang="en-US"/>
          </a:p>
        </p:txBody>
      </p:sp>
      <p:sp>
        <p:nvSpPr>
          <p:cNvPr id="2" name="Title 1"/>
          <p:cNvSpPr>
            <a:spLocks noGrp="1"/>
          </p:cNvSpPr>
          <p:nvPr>
            <p:ph type="title"/>
          </p:nvPr>
        </p:nvSpPr>
        <p:spPr/>
        <p:txBody>
          <a:bodyPr/>
          <a:lstStyle/>
          <a:p>
            <a:r>
              <a:rPr lang="en-US" dirty="0" smtClean="0"/>
              <a:t>Bandwidth Calculations cont.</a:t>
            </a:r>
            <a:endParaRPr lang="en-US" dirty="0"/>
          </a:p>
        </p:txBody>
      </p:sp>
      <p:pic>
        <p:nvPicPr>
          <p:cNvPr id="5" name="Picture 4" descr="C:\Users\Ben\Dropbox\Ben's Thesis\presentation images\high bw eq.PNG"/>
          <p:cNvPicPr>
            <a:picLocks noChangeAspect="1" noChangeArrowheads="1"/>
          </p:cNvPicPr>
          <p:nvPr/>
        </p:nvPicPr>
        <p:blipFill>
          <a:blip r:embed="rId2" cstate="print"/>
          <a:srcRect/>
          <a:stretch>
            <a:fillRect/>
          </a:stretch>
        </p:blipFill>
        <p:spPr bwMode="auto">
          <a:xfrm>
            <a:off x="762000" y="2209800"/>
            <a:ext cx="7925177" cy="3276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a:bodyPr>
          <a:lstStyle/>
          <a:p>
            <a:r>
              <a:rPr lang="en-US" dirty="0" smtClean="0"/>
              <a:t>Emerging interconnect technology</a:t>
            </a:r>
          </a:p>
          <a:p>
            <a:r>
              <a:rPr lang="en-US" dirty="0" smtClean="0"/>
              <a:t>Uses light to communicate between cores</a:t>
            </a:r>
          </a:p>
          <a:p>
            <a:r>
              <a:rPr lang="en-US" dirty="0" smtClean="0"/>
              <a:t>Advantages</a:t>
            </a:r>
          </a:p>
          <a:p>
            <a:pPr lvl="1"/>
            <a:r>
              <a:rPr lang="en-US" dirty="0" smtClean="0"/>
              <a:t>WDM: encode bits into different wavelengths</a:t>
            </a:r>
          </a:p>
          <a:p>
            <a:pPr lvl="1"/>
            <a:r>
              <a:rPr lang="en-US" dirty="0" smtClean="0"/>
              <a:t>Low loss waveguides</a:t>
            </a:r>
            <a:endParaRPr lang="en-US" dirty="0"/>
          </a:p>
        </p:txBody>
      </p:sp>
      <p:sp>
        <p:nvSpPr>
          <p:cNvPr id="4" name="Slide Number Placeholder 3"/>
          <p:cNvSpPr>
            <a:spLocks noGrp="1"/>
          </p:cNvSpPr>
          <p:nvPr>
            <p:ph type="sldNum" sz="quarter" idx="12"/>
          </p:nvPr>
        </p:nvSpPr>
        <p:spPr/>
        <p:txBody>
          <a:bodyPr/>
          <a:lstStyle/>
          <a:p>
            <a:fld id="{E9C04A19-6F85-4560-BE84-4AE1FD9BC080}" type="slidenum">
              <a:rPr lang="en-US" smtClean="0"/>
              <a:pPr/>
              <a:t>27</a:t>
            </a:fld>
            <a:endParaRPr lang="en-US"/>
          </a:p>
        </p:txBody>
      </p:sp>
      <p:sp>
        <p:nvSpPr>
          <p:cNvPr id="2" name="Title 1"/>
          <p:cNvSpPr>
            <a:spLocks noGrp="1"/>
          </p:cNvSpPr>
          <p:nvPr>
            <p:ph type="title"/>
          </p:nvPr>
        </p:nvSpPr>
        <p:spPr/>
        <p:txBody>
          <a:bodyPr/>
          <a:lstStyle/>
          <a:p>
            <a:r>
              <a:rPr lang="en-US" dirty="0" smtClean="0"/>
              <a:t>Photonic </a:t>
            </a:r>
            <a:r>
              <a:rPr lang="en-US" dirty="0" err="1" smtClean="0"/>
              <a:t>NoC</a:t>
            </a:r>
            <a:endParaRPr lang="en-US" dirty="0"/>
          </a:p>
        </p:txBody>
      </p:sp>
      <p:pic>
        <p:nvPicPr>
          <p:cNvPr id="5" name="Picture 2" descr="C:\Users\Ben\Dropbox\Ben's Thesis\Ben Thesis Draft\figs\modulator_v2.png"/>
          <p:cNvPicPr>
            <a:picLocks noChangeAspect="1" noChangeArrowheads="1"/>
          </p:cNvPicPr>
          <p:nvPr/>
        </p:nvPicPr>
        <p:blipFill>
          <a:blip r:embed="rId3" cstate="print"/>
          <a:srcRect/>
          <a:stretch>
            <a:fillRect/>
          </a:stretch>
        </p:blipFill>
        <p:spPr bwMode="auto">
          <a:xfrm>
            <a:off x="5410200" y="3733800"/>
            <a:ext cx="3324225" cy="2843386"/>
          </a:xfrm>
          <a:prstGeom prst="rect">
            <a:avLst/>
          </a:prstGeom>
          <a:noFill/>
        </p:spPr>
      </p:pic>
      <p:pic>
        <p:nvPicPr>
          <p:cNvPr id="6" name="Picture 2" descr="C:\Users\Ben\Dropbox\Ben's Thesis\presentation images\laser.PNG"/>
          <p:cNvPicPr>
            <a:picLocks noChangeAspect="1" noChangeArrowheads="1"/>
          </p:cNvPicPr>
          <p:nvPr/>
        </p:nvPicPr>
        <p:blipFill>
          <a:blip r:embed="rId4" cstate="print"/>
          <a:srcRect/>
          <a:stretch>
            <a:fillRect/>
          </a:stretch>
        </p:blipFill>
        <p:spPr bwMode="auto">
          <a:xfrm>
            <a:off x="5562600" y="1676400"/>
            <a:ext cx="3276600" cy="142507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9C04A19-6F85-4560-BE84-4AE1FD9BC080}" type="slidenum">
              <a:rPr lang="en-US" smtClean="0"/>
              <a:pPr/>
              <a:t>28</a:t>
            </a:fld>
            <a:endParaRPr lang="en-US"/>
          </a:p>
        </p:txBody>
      </p:sp>
      <p:sp>
        <p:nvSpPr>
          <p:cNvPr id="2" name="Title 1"/>
          <p:cNvSpPr>
            <a:spLocks noGrp="1"/>
          </p:cNvSpPr>
          <p:nvPr>
            <p:ph type="title"/>
          </p:nvPr>
        </p:nvSpPr>
        <p:spPr/>
        <p:txBody>
          <a:bodyPr/>
          <a:lstStyle/>
          <a:p>
            <a:r>
              <a:rPr lang="en-US" dirty="0" smtClean="0"/>
              <a:t>Photonic vs. Wired</a:t>
            </a:r>
            <a:endParaRPr lang="en-US" dirty="0"/>
          </a:p>
        </p:txBody>
      </p:sp>
      <p:pic>
        <p:nvPicPr>
          <p:cNvPr id="4098" name="Picture 2" descr="C:\Users\Ben\Dropbox\Ben's Thesis\Ben Thesis Draft\figs\power_plot.png"/>
          <p:cNvPicPr>
            <a:picLocks noChangeAspect="1" noChangeArrowheads="1"/>
          </p:cNvPicPr>
          <p:nvPr/>
        </p:nvPicPr>
        <p:blipFill>
          <a:blip r:embed="rId2" cstate="print"/>
          <a:srcRect/>
          <a:stretch>
            <a:fillRect/>
          </a:stretch>
        </p:blipFill>
        <p:spPr bwMode="auto">
          <a:xfrm>
            <a:off x="914400" y="1371600"/>
            <a:ext cx="7726791" cy="4114800"/>
          </a:xfrm>
          <a:prstGeom prst="rect">
            <a:avLst/>
          </a:prstGeom>
          <a:noFill/>
        </p:spPr>
      </p:pic>
      <p:pic>
        <p:nvPicPr>
          <p:cNvPr id="2050" name="Picture 2" descr="C:\Users\Ben\Dropbox\Ben's Thesis\presentation images\p_wired.PNG"/>
          <p:cNvPicPr>
            <a:picLocks noChangeAspect="1" noChangeArrowheads="1"/>
          </p:cNvPicPr>
          <p:nvPr/>
        </p:nvPicPr>
        <p:blipFill>
          <a:blip r:embed="rId3" cstate="print"/>
          <a:srcRect/>
          <a:stretch>
            <a:fillRect/>
          </a:stretch>
        </p:blipFill>
        <p:spPr bwMode="auto">
          <a:xfrm>
            <a:off x="1905000" y="5562600"/>
            <a:ext cx="7086600" cy="72683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9C04A19-6F85-4560-BE84-4AE1FD9BC080}" type="slidenum">
              <a:rPr lang="en-US" smtClean="0"/>
              <a:pPr/>
              <a:t>29</a:t>
            </a:fld>
            <a:endParaRPr lang="en-US"/>
          </a:p>
        </p:txBody>
      </p:sp>
      <p:sp>
        <p:nvSpPr>
          <p:cNvPr id="2" name="Title 1"/>
          <p:cNvSpPr>
            <a:spLocks noGrp="1"/>
          </p:cNvSpPr>
          <p:nvPr>
            <p:ph type="title"/>
          </p:nvPr>
        </p:nvSpPr>
        <p:spPr/>
        <p:txBody>
          <a:bodyPr/>
          <a:lstStyle/>
          <a:p>
            <a:r>
              <a:rPr lang="en-US" dirty="0" smtClean="0"/>
              <a:t>Power model</a:t>
            </a:r>
            <a:endParaRPr lang="en-US" dirty="0"/>
          </a:p>
        </p:txBody>
      </p:sp>
      <p:pic>
        <p:nvPicPr>
          <p:cNvPr id="4098" name="Picture 2" descr="C:\Users\Ben\Dropbox\Ben's Thesis\presentation images\e_cycle_wavelength.PNG"/>
          <p:cNvPicPr>
            <a:picLocks noChangeAspect="1" noChangeArrowheads="1"/>
          </p:cNvPicPr>
          <p:nvPr/>
        </p:nvPicPr>
        <p:blipFill>
          <a:blip r:embed="rId3" cstate="print"/>
          <a:srcRect/>
          <a:stretch>
            <a:fillRect/>
          </a:stretch>
        </p:blipFill>
        <p:spPr bwMode="auto">
          <a:xfrm>
            <a:off x="381000" y="4495800"/>
            <a:ext cx="8335963" cy="857250"/>
          </a:xfrm>
          <a:prstGeom prst="rect">
            <a:avLst/>
          </a:prstGeom>
          <a:noFill/>
        </p:spPr>
      </p:pic>
      <p:sp>
        <p:nvSpPr>
          <p:cNvPr id="6" name="TextBox 5"/>
          <p:cNvSpPr txBox="1"/>
          <p:nvPr/>
        </p:nvSpPr>
        <p:spPr>
          <a:xfrm>
            <a:off x="609600" y="2133600"/>
            <a:ext cx="7162800" cy="1477328"/>
          </a:xfrm>
          <a:prstGeom prst="rect">
            <a:avLst/>
          </a:prstGeom>
          <a:noFill/>
        </p:spPr>
        <p:txBody>
          <a:bodyPr wrap="square" rtlCol="0">
            <a:spAutoFit/>
          </a:bodyPr>
          <a:lstStyle/>
          <a:p>
            <a:r>
              <a:rPr lang="en-US" sz="2400" dirty="0" smtClean="0"/>
              <a:t>Energy to launch bit per cycle = 0.15 </a:t>
            </a:r>
            <a:r>
              <a:rPr lang="en-US" sz="2400" dirty="0" err="1" smtClean="0"/>
              <a:t>pJ</a:t>
            </a:r>
            <a:endParaRPr lang="en-US" sz="2400" dirty="0" smtClean="0"/>
          </a:p>
          <a:p>
            <a:r>
              <a:rPr lang="en-US" sz="2400" dirty="0" smtClean="0"/>
              <a:t>Energy to modulate bit per cycle = 0.04 </a:t>
            </a:r>
            <a:r>
              <a:rPr lang="en-US" sz="2400" dirty="0" err="1" smtClean="0"/>
              <a:t>pJ</a:t>
            </a:r>
            <a:endParaRPr lang="en-US" sz="2400" dirty="0" smtClean="0"/>
          </a:p>
          <a:p>
            <a:r>
              <a:rPr lang="en-US" sz="2400" dirty="0" smtClean="0"/>
              <a:t>Energy per cycle to tune detector by 1 nm = 0.24 </a:t>
            </a:r>
            <a:r>
              <a:rPr lang="en-US" sz="2400" dirty="0" err="1" smtClean="0"/>
              <a:t>pJ</a:t>
            </a:r>
            <a:endParaRPr lang="en-US" sz="2400"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4191000" cy="4525963"/>
          </a:xfrm>
        </p:spPr>
        <p:txBody>
          <a:bodyPr/>
          <a:lstStyle/>
          <a:p>
            <a:r>
              <a:rPr lang="en-US" dirty="0" smtClean="0"/>
              <a:t>Hundreds of cores</a:t>
            </a:r>
          </a:p>
          <a:p>
            <a:r>
              <a:rPr lang="en-US" dirty="0" smtClean="0"/>
              <a:t>Peak performance &gt; 1 TFLOP</a:t>
            </a:r>
          </a:p>
          <a:p>
            <a:r>
              <a:rPr lang="en-US" dirty="0" smtClean="0"/>
              <a:t>High BW to DRAM</a:t>
            </a:r>
          </a:p>
          <a:p>
            <a:pPr lvl="1"/>
            <a:r>
              <a:rPr lang="en-US" dirty="0" err="1" smtClean="0"/>
              <a:t>Kepler</a:t>
            </a:r>
            <a:r>
              <a:rPr lang="en-US" dirty="0" smtClean="0"/>
              <a:t>: 192 </a:t>
            </a:r>
            <a:r>
              <a:rPr lang="en-US" dirty="0" err="1" smtClean="0"/>
              <a:t>GBps</a:t>
            </a:r>
            <a:endParaRPr lang="en-US" dirty="0" smtClean="0"/>
          </a:p>
          <a:p>
            <a:r>
              <a:rPr lang="en-US" dirty="0" smtClean="0"/>
              <a:t>Low BW limits performance [7]</a:t>
            </a:r>
          </a:p>
          <a:p>
            <a:pPr lvl="1">
              <a:buNone/>
            </a:pPr>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E9C04A19-6F85-4560-BE84-4AE1FD9BC080}" type="slidenum">
              <a:rPr lang="en-US" smtClean="0"/>
              <a:pPr/>
              <a:t>3</a:t>
            </a:fld>
            <a:endParaRPr lang="en-US"/>
          </a:p>
        </p:txBody>
      </p:sp>
      <p:sp>
        <p:nvSpPr>
          <p:cNvPr id="2" name="Title 1"/>
          <p:cNvSpPr>
            <a:spLocks noGrp="1"/>
          </p:cNvSpPr>
          <p:nvPr>
            <p:ph type="title"/>
          </p:nvPr>
        </p:nvSpPr>
        <p:spPr/>
        <p:txBody>
          <a:bodyPr/>
          <a:lstStyle/>
          <a:p>
            <a:r>
              <a:rPr lang="en-US" dirty="0" smtClean="0"/>
              <a:t>Background: GPU Architecture</a:t>
            </a:r>
            <a:endParaRPr lang="en-US" dirty="0"/>
          </a:p>
        </p:txBody>
      </p:sp>
      <p:pic>
        <p:nvPicPr>
          <p:cNvPr id="11265" name="Picture 1" descr="C:\Users\Ben\Dropbox\Ben's Thesis\Ben Thesis Draft\figs\kepler_block_diagram.png"/>
          <p:cNvPicPr>
            <a:picLocks noChangeAspect="1" noChangeArrowheads="1"/>
          </p:cNvPicPr>
          <p:nvPr/>
        </p:nvPicPr>
        <p:blipFill>
          <a:blip r:embed="rId3" cstate="print"/>
          <a:srcRect/>
          <a:stretch>
            <a:fillRect/>
          </a:stretch>
        </p:blipFill>
        <p:spPr bwMode="auto">
          <a:xfrm>
            <a:off x="4267200" y="2819400"/>
            <a:ext cx="4648200" cy="280344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C04A19-6F85-4560-BE84-4AE1FD9BC080}" type="slidenum">
              <a:rPr lang="en-US" smtClean="0"/>
              <a:pPr/>
              <a:t>30</a:t>
            </a:fld>
            <a:endParaRPr lang="en-US"/>
          </a:p>
        </p:txBody>
      </p:sp>
      <p:sp>
        <p:nvSpPr>
          <p:cNvPr id="2" name="Title 1"/>
          <p:cNvSpPr>
            <a:spLocks noGrp="1"/>
          </p:cNvSpPr>
          <p:nvPr>
            <p:ph type="title"/>
          </p:nvPr>
        </p:nvSpPr>
        <p:spPr/>
        <p:txBody>
          <a:bodyPr/>
          <a:lstStyle/>
          <a:p>
            <a:r>
              <a:rPr lang="en-US" dirty="0" smtClean="0"/>
              <a:t>Power Model Cont.</a:t>
            </a:r>
            <a:endParaRPr lang="en-US" dirty="0"/>
          </a:p>
        </p:txBody>
      </p:sp>
      <p:pic>
        <p:nvPicPr>
          <p:cNvPr id="3074" name="Picture 2" descr="C:\Users\Ben\Dropbox\Ben's Thesis\presentation images\photonic equations.PNG"/>
          <p:cNvPicPr>
            <a:picLocks noChangeAspect="1" noChangeArrowheads="1"/>
          </p:cNvPicPr>
          <p:nvPr/>
        </p:nvPicPr>
        <p:blipFill>
          <a:blip r:embed="rId2" cstate="print"/>
          <a:srcRect/>
          <a:stretch>
            <a:fillRect/>
          </a:stretch>
        </p:blipFill>
        <p:spPr bwMode="auto">
          <a:xfrm>
            <a:off x="1828800" y="1828800"/>
            <a:ext cx="5151086" cy="40005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23mm x 23 mm die</a:t>
            </a:r>
          </a:p>
          <a:p>
            <a:r>
              <a:rPr lang="en-US" dirty="0" smtClean="0"/>
              <a:t>46, 16.25, 5.5 mm</a:t>
            </a:r>
            <a:endParaRPr lang="en-US" dirty="0"/>
          </a:p>
        </p:txBody>
      </p:sp>
      <p:sp>
        <p:nvSpPr>
          <p:cNvPr id="8" name="Slide Number Placeholder 7"/>
          <p:cNvSpPr>
            <a:spLocks noGrp="1"/>
          </p:cNvSpPr>
          <p:nvPr>
            <p:ph type="sldNum" sz="quarter" idx="12"/>
          </p:nvPr>
        </p:nvSpPr>
        <p:spPr/>
        <p:txBody>
          <a:bodyPr/>
          <a:lstStyle/>
          <a:p>
            <a:fld id="{E9C04A19-6F85-4560-BE84-4AE1FD9BC080}" type="slidenum">
              <a:rPr lang="en-US" smtClean="0"/>
              <a:pPr/>
              <a:t>31</a:t>
            </a:fld>
            <a:endParaRPr lang="en-US"/>
          </a:p>
        </p:txBody>
      </p:sp>
      <p:sp>
        <p:nvSpPr>
          <p:cNvPr id="2" name="Title 1"/>
          <p:cNvSpPr>
            <a:spLocks noGrp="1"/>
          </p:cNvSpPr>
          <p:nvPr>
            <p:ph type="title"/>
          </p:nvPr>
        </p:nvSpPr>
        <p:spPr/>
        <p:txBody>
          <a:bodyPr/>
          <a:lstStyle/>
          <a:p>
            <a:r>
              <a:rPr lang="en-US" dirty="0" smtClean="0"/>
              <a:t>Wired Test Cases</a:t>
            </a:r>
            <a:endParaRPr lang="en-US" dirty="0"/>
          </a:p>
        </p:txBody>
      </p:sp>
      <p:sp>
        <p:nvSpPr>
          <p:cNvPr id="4" name="Rectangle 3"/>
          <p:cNvSpPr/>
          <p:nvPr/>
        </p:nvSpPr>
        <p:spPr>
          <a:xfrm>
            <a:off x="3124200" y="3429000"/>
            <a:ext cx="3352800"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3124200" y="4724400"/>
            <a:ext cx="1676400" cy="1295400"/>
          </a:xfrm>
          <a:prstGeom prst="straightConnector1">
            <a:avLst/>
          </a:prstGeom>
          <a:ln w="381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352800" y="5943600"/>
            <a:ext cx="2971800" cy="0"/>
          </a:xfrm>
          <a:prstGeom prst="straightConnector1">
            <a:avLst/>
          </a:prstGeom>
          <a:ln w="38100">
            <a:solidFill>
              <a:schemeClr val="tx1"/>
            </a:solidFill>
            <a:headEnd type="none"/>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324600" y="3505200"/>
            <a:ext cx="0" cy="2438400"/>
          </a:xfrm>
          <a:prstGeom prst="straightConnector1">
            <a:avLst/>
          </a:prstGeom>
          <a:ln w="38100">
            <a:solidFill>
              <a:schemeClr val="tx1"/>
            </a:solidFill>
            <a:headEnd type="none"/>
            <a:tailEnd type="arrow"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9384161">
            <a:off x="3267059" y="5048203"/>
            <a:ext cx="1201151" cy="369332"/>
          </a:xfrm>
          <a:prstGeom prst="rect">
            <a:avLst/>
          </a:prstGeom>
          <a:noFill/>
        </p:spPr>
        <p:txBody>
          <a:bodyPr wrap="square" rtlCol="0">
            <a:spAutoFit/>
          </a:bodyPr>
          <a:lstStyle/>
          <a:p>
            <a:r>
              <a:rPr lang="en-US" dirty="0" smtClean="0"/>
              <a:t>16.25 mm</a:t>
            </a:r>
            <a:endParaRPr lang="en-US" dirty="0"/>
          </a:p>
        </p:txBody>
      </p:sp>
      <p:sp>
        <p:nvSpPr>
          <p:cNvPr id="10" name="TextBox 9"/>
          <p:cNvSpPr txBox="1"/>
          <p:nvPr/>
        </p:nvSpPr>
        <p:spPr>
          <a:xfrm>
            <a:off x="4953000" y="5562600"/>
            <a:ext cx="838200" cy="369332"/>
          </a:xfrm>
          <a:prstGeom prst="rect">
            <a:avLst/>
          </a:prstGeom>
          <a:noFill/>
        </p:spPr>
        <p:txBody>
          <a:bodyPr wrap="square" rtlCol="0">
            <a:spAutoFit/>
          </a:bodyPr>
          <a:lstStyle/>
          <a:p>
            <a:r>
              <a:rPr lang="en-US" dirty="0" smtClean="0"/>
              <a:t>46 mm</a:t>
            </a:r>
            <a:endParaRPr lang="en-US" dirty="0"/>
          </a:p>
        </p:txBody>
      </p:sp>
      <p:sp>
        <p:nvSpPr>
          <p:cNvPr id="11" name="TextBox 10"/>
          <p:cNvSpPr txBox="1"/>
          <p:nvPr/>
        </p:nvSpPr>
        <p:spPr>
          <a:xfrm rot="16200000">
            <a:off x="2470666" y="4463534"/>
            <a:ext cx="914400" cy="369332"/>
          </a:xfrm>
          <a:prstGeom prst="rect">
            <a:avLst/>
          </a:prstGeom>
          <a:noFill/>
        </p:spPr>
        <p:txBody>
          <a:bodyPr wrap="square" rtlCol="0">
            <a:spAutoFit/>
          </a:bodyPr>
          <a:lstStyle/>
          <a:p>
            <a:r>
              <a:rPr lang="en-US" dirty="0" smtClean="0"/>
              <a:t>23 mm</a:t>
            </a:r>
            <a:endParaRPr lang="en-US" dirty="0"/>
          </a:p>
        </p:txBody>
      </p:sp>
      <p:sp>
        <p:nvSpPr>
          <p:cNvPr id="12" name="TextBox 11"/>
          <p:cNvSpPr txBox="1"/>
          <p:nvPr/>
        </p:nvSpPr>
        <p:spPr>
          <a:xfrm>
            <a:off x="4375666" y="3015734"/>
            <a:ext cx="914400" cy="369332"/>
          </a:xfrm>
          <a:prstGeom prst="rect">
            <a:avLst/>
          </a:prstGeom>
          <a:noFill/>
        </p:spPr>
        <p:txBody>
          <a:bodyPr wrap="square" rtlCol="0">
            <a:spAutoFit/>
          </a:bodyPr>
          <a:lstStyle/>
          <a:p>
            <a:r>
              <a:rPr lang="en-US" dirty="0" smtClean="0"/>
              <a:t>23 mm</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382000" cy="3886199"/>
          </a:xfrm>
        </p:spPr>
        <p:txBody>
          <a:bodyPr>
            <a:normAutofit fontScale="70000" lnSpcReduction="20000"/>
          </a:bodyPr>
          <a:lstStyle/>
          <a:p>
            <a:pPr>
              <a:buNone/>
            </a:pPr>
            <a:r>
              <a:rPr lang="en-US" sz="1800" dirty="0" smtClean="0"/>
              <a:t>[1] A. </a:t>
            </a:r>
            <a:r>
              <a:rPr lang="en-US" sz="1800" dirty="0" err="1" smtClean="0"/>
              <a:t>Bakhoda</a:t>
            </a:r>
            <a:r>
              <a:rPr lang="en-US" sz="1800" dirty="0" smtClean="0"/>
              <a:t>, G. Yuan, W. W. L. Fung, H. Wong, T. M. </a:t>
            </a:r>
            <a:r>
              <a:rPr lang="en-US" sz="1800" dirty="0" err="1" smtClean="0"/>
              <a:t>Aamodt</a:t>
            </a:r>
            <a:r>
              <a:rPr lang="en-US" sz="1800" dirty="0" smtClean="0"/>
              <a:t>, </a:t>
            </a:r>
            <a:r>
              <a:rPr lang="en-US" sz="1800" i="1" dirty="0" smtClean="0"/>
              <a:t>Analyzing CUDA Workloads Using a Detailed GPU Simulator</a:t>
            </a:r>
            <a:r>
              <a:rPr lang="en-US" sz="1800" dirty="0" smtClean="0"/>
              <a:t>, IEEE International Symposium on Performance Analysis of Systems and Software (ISPASS), Boston, MA, April 19-21, 2009.</a:t>
            </a:r>
          </a:p>
          <a:p>
            <a:pPr>
              <a:buNone/>
            </a:pPr>
            <a:r>
              <a:rPr lang="en-US" sz="1800" dirty="0" smtClean="0"/>
              <a:t>[2] A. </a:t>
            </a:r>
            <a:r>
              <a:rPr lang="en-US" sz="1800" dirty="0" err="1" smtClean="0"/>
              <a:t>Bakhoda</a:t>
            </a:r>
            <a:r>
              <a:rPr lang="en-US" sz="1800" dirty="0" smtClean="0"/>
              <a:t>, J. Kim, and T. M. </a:t>
            </a:r>
            <a:r>
              <a:rPr lang="en-US" sz="1800" dirty="0" err="1" smtClean="0"/>
              <a:t>Aamodt</a:t>
            </a:r>
            <a:r>
              <a:rPr lang="en-US" sz="1800" dirty="0" smtClean="0"/>
              <a:t>, </a:t>
            </a:r>
            <a:r>
              <a:rPr lang="en-US" sz="1800" i="1" dirty="0" smtClean="0"/>
              <a:t>Throughput-Effective On-Chip Networks for </a:t>
            </a:r>
            <a:r>
              <a:rPr lang="en-US" sz="1800" i="1" dirty="0" err="1" smtClean="0"/>
              <a:t>Manycore</a:t>
            </a:r>
            <a:r>
              <a:rPr lang="en-US" sz="1800" i="1" dirty="0" smtClean="0"/>
              <a:t> Accelerators</a:t>
            </a:r>
            <a:r>
              <a:rPr lang="en-US" sz="1800" dirty="0" smtClean="0"/>
              <a:t>. International Symposium on </a:t>
            </a:r>
            <a:r>
              <a:rPr lang="en-US" sz="1800" dirty="0" err="1" smtClean="0"/>
              <a:t>Microarchitecture</a:t>
            </a:r>
            <a:r>
              <a:rPr lang="en-US" sz="1800" dirty="0" smtClean="0"/>
              <a:t>, pp 421-432, Dec. 2010.</a:t>
            </a:r>
          </a:p>
          <a:p>
            <a:pPr>
              <a:buNone/>
            </a:pPr>
            <a:r>
              <a:rPr lang="en-US" sz="1800" dirty="0" smtClean="0"/>
              <a:t>[3]C. J. Nitta, M. K. </a:t>
            </a:r>
            <a:r>
              <a:rPr lang="en-US" sz="1800" dirty="0" err="1" smtClean="0"/>
              <a:t>Farrens</a:t>
            </a:r>
            <a:r>
              <a:rPr lang="en-US" sz="1800" dirty="0" smtClean="0"/>
              <a:t> and V. </a:t>
            </a:r>
            <a:r>
              <a:rPr lang="en-US" sz="1800" dirty="0" err="1" smtClean="0"/>
              <a:t>Akella</a:t>
            </a:r>
            <a:r>
              <a:rPr lang="en-US" sz="1800" dirty="0" smtClean="0"/>
              <a:t>, </a:t>
            </a:r>
            <a:r>
              <a:rPr lang="en-US" sz="1800" i="1" dirty="0" smtClean="0"/>
              <a:t>On-Chip Photonic Interconnects: A Computer Architect’s Perspective. </a:t>
            </a:r>
            <a:r>
              <a:rPr lang="en-US" sz="1800" dirty="0" smtClean="0"/>
              <a:t> Morgan &amp; Claypool, 2014 [E-book] Available: Morgan &amp; Claypool Publishers.</a:t>
            </a:r>
          </a:p>
          <a:p>
            <a:pPr>
              <a:buNone/>
            </a:pPr>
            <a:r>
              <a:rPr lang="en-US" sz="1800" dirty="0" smtClean="0"/>
              <a:t>[4] A. Flores, J. L. Aragon, and M. E. </a:t>
            </a:r>
            <a:r>
              <a:rPr lang="en-US" sz="1800" dirty="0" err="1" smtClean="0"/>
              <a:t>Acacio</a:t>
            </a:r>
            <a:r>
              <a:rPr lang="en-US" sz="1800" dirty="0" smtClean="0"/>
              <a:t>, </a:t>
            </a:r>
            <a:r>
              <a:rPr lang="en-US" sz="1800" i="1" dirty="0" smtClean="0"/>
              <a:t>Heterogeneous Interconnects for Energy-Efficient Message Management in CMPs.</a:t>
            </a:r>
            <a:r>
              <a:rPr lang="en-US" sz="1800" dirty="0" smtClean="0"/>
              <a:t> IEEE Transactions on Computers, Vol. 59, Issue 1, Jan. 2010</a:t>
            </a:r>
            <a:endParaRPr lang="en-US" sz="1800" i="1" dirty="0" smtClean="0"/>
          </a:p>
          <a:p>
            <a:pPr>
              <a:buNone/>
            </a:pPr>
            <a:r>
              <a:rPr lang="en-US" sz="1800" dirty="0" smtClean="0"/>
              <a:t>[5] H. Kim, J. Kim, W. </a:t>
            </a:r>
            <a:r>
              <a:rPr lang="en-US" sz="1800" dirty="0" err="1" smtClean="0"/>
              <a:t>Seo</a:t>
            </a:r>
            <a:r>
              <a:rPr lang="en-US" sz="1800" dirty="0" smtClean="0"/>
              <a:t>, Y. Cho and S. </a:t>
            </a:r>
            <a:r>
              <a:rPr lang="en-US" sz="1800" dirty="0" err="1" smtClean="0"/>
              <a:t>Ryu</a:t>
            </a:r>
            <a:r>
              <a:rPr lang="en-US" sz="1800" dirty="0" smtClean="0"/>
              <a:t>, </a:t>
            </a:r>
            <a:r>
              <a:rPr lang="en-US" sz="1800" i="1" dirty="0" smtClean="0"/>
              <a:t>Providing Cost-effective On-Chip Network Bandwidth in GPGPUs. </a:t>
            </a:r>
            <a:r>
              <a:rPr lang="en-US" sz="1800" dirty="0" smtClean="0"/>
              <a:t>International Conference on Computer Design, pp 407-412, Sept. 2012.</a:t>
            </a:r>
          </a:p>
          <a:p>
            <a:pPr>
              <a:buNone/>
            </a:pPr>
            <a:r>
              <a:rPr lang="en-US" sz="1800" dirty="0" smtClean="0"/>
              <a:t>[6] T. M. </a:t>
            </a:r>
            <a:r>
              <a:rPr lang="en-US" sz="1800" dirty="0" err="1" smtClean="0"/>
              <a:t>Aamodt</a:t>
            </a:r>
            <a:r>
              <a:rPr lang="en-US" sz="1800" dirty="0" smtClean="0"/>
              <a:t>, W. W. L. Fung and A. </a:t>
            </a:r>
            <a:r>
              <a:rPr lang="en-US" sz="1800" dirty="0" err="1" smtClean="0"/>
              <a:t>Boktor</a:t>
            </a:r>
            <a:r>
              <a:rPr lang="en-US" sz="1800" dirty="0" smtClean="0"/>
              <a:t>, </a:t>
            </a:r>
            <a:r>
              <a:rPr lang="en-US" sz="1800" i="1" dirty="0" smtClean="0"/>
              <a:t>GPGPU-</a:t>
            </a:r>
            <a:r>
              <a:rPr lang="en-US" sz="1800" i="1" dirty="0" err="1" smtClean="0"/>
              <a:t>Sim</a:t>
            </a:r>
            <a:r>
              <a:rPr lang="en-US" sz="1800" i="1" dirty="0" smtClean="0"/>
              <a:t> 3.x: A Performance Simulator for Many-Core Accelerator Research. </a:t>
            </a:r>
            <a:r>
              <a:rPr lang="en-US" sz="1800" dirty="0" smtClean="0"/>
              <a:t>MICRO 2012. </a:t>
            </a:r>
          </a:p>
          <a:p>
            <a:pPr>
              <a:buNone/>
            </a:pPr>
            <a:r>
              <a:rPr lang="en-US" sz="1800" dirty="0" smtClean="0"/>
              <a:t>[7] Z. </a:t>
            </a:r>
            <a:r>
              <a:rPr lang="en-US" sz="1800" dirty="0" err="1" smtClean="0"/>
              <a:t>Guz</a:t>
            </a:r>
            <a:r>
              <a:rPr lang="en-US" sz="1800" dirty="0" smtClean="0"/>
              <a:t>, E. </a:t>
            </a:r>
            <a:r>
              <a:rPr lang="en-US" sz="1800" dirty="0" err="1" smtClean="0"/>
              <a:t>Bolotin</a:t>
            </a:r>
            <a:r>
              <a:rPr lang="en-US" sz="1800" dirty="0" smtClean="0"/>
              <a:t>, I. </a:t>
            </a:r>
            <a:r>
              <a:rPr lang="en-US" sz="1800" dirty="0" err="1" smtClean="0"/>
              <a:t>Keidar</a:t>
            </a:r>
            <a:r>
              <a:rPr lang="en-US" sz="1800" dirty="0" smtClean="0"/>
              <a:t>, A. </a:t>
            </a:r>
            <a:r>
              <a:rPr lang="en-US" sz="1800" dirty="0" err="1" smtClean="0"/>
              <a:t>Kolodny</a:t>
            </a:r>
            <a:r>
              <a:rPr lang="en-US" sz="1800" dirty="0" smtClean="0"/>
              <a:t>, A. </a:t>
            </a:r>
            <a:r>
              <a:rPr lang="en-US" sz="1800" dirty="0" err="1" smtClean="0"/>
              <a:t>Mendelson</a:t>
            </a:r>
            <a:r>
              <a:rPr lang="en-US" sz="1800" dirty="0" smtClean="0"/>
              <a:t>, and U. C. Weiser, </a:t>
            </a:r>
            <a:r>
              <a:rPr lang="en-US" sz="1800" i="1" dirty="0" smtClean="0"/>
              <a:t>Many-Core vs. Many-Thread Machines: Stay Away From the Valley. </a:t>
            </a:r>
            <a:r>
              <a:rPr lang="en-US" sz="1800" dirty="0" smtClean="0"/>
              <a:t>IEEE Computer Architecture Letters, Vol. 8, No. 1, Jan. 2009.</a:t>
            </a:r>
          </a:p>
          <a:p>
            <a:pPr>
              <a:buNone/>
            </a:pPr>
            <a:r>
              <a:rPr lang="en-US" sz="1800" dirty="0" smtClean="0"/>
              <a:t>[8] K. Preston, N. Sherwood-</a:t>
            </a:r>
            <a:r>
              <a:rPr lang="en-US" sz="1800" dirty="0" err="1" smtClean="0"/>
              <a:t>Droz</a:t>
            </a:r>
            <a:r>
              <a:rPr lang="en-US" sz="1800" dirty="0" smtClean="0"/>
              <a:t>, J. Levy, and M. Lipson, “Performance guidelines for WDM interconnects based on silicon </a:t>
            </a:r>
            <a:r>
              <a:rPr lang="en-US" sz="1800" dirty="0" err="1" smtClean="0"/>
              <a:t>microring</a:t>
            </a:r>
            <a:r>
              <a:rPr lang="en-US" sz="1800" dirty="0" smtClean="0"/>
              <a:t> resonators,” Conference on Lasers and Electro-Optics, May 2011.</a:t>
            </a:r>
          </a:p>
          <a:p>
            <a:pPr>
              <a:buNone/>
            </a:pPr>
            <a:r>
              <a:rPr lang="nb-NO" sz="1800" dirty="0" smtClean="0"/>
              <a:t>[9] P. Dong, S. Liao, D. Feng, H. Liang, R. Shafiiha, N. Feng, G. Li, </a:t>
            </a:r>
            <a:r>
              <a:rPr lang="en-US" sz="1800" dirty="0" smtClean="0"/>
              <a:t>X. </a:t>
            </a:r>
            <a:r>
              <a:rPr lang="en-US" sz="1800" dirty="0" err="1" smtClean="0"/>
              <a:t>Zeng</a:t>
            </a:r>
            <a:r>
              <a:rPr lang="en-US" sz="1800" dirty="0" smtClean="0"/>
              <a:t>, A. </a:t>
            </a:r>
            <a:r>
              <a:rPr lang="en-US" sz="1800" dirty="0" err="1" smtClean="0"/>
              <a:t>Krishnamoorthy</a:t>
            </a:r>
            <a:r>
              <a:rPr lang="en-US" sz="1800" dirty="0" smtClean="0"/>
              <a:t>, and M. </a:t>
            </a:r>
            <a:r>
              <a:rPr lang="en-US" sz="1800" dirty="0" err="1" smtClean="0"/>
              <a:t>Asghari</a:t>
            </a:r>
            <a:r>
              <a:rPr lang="en-US" sz="1800" dirty="0" smtClean="0"/>
              <a:t>, “Tunable high speed silicon </a:t>
            </a:r>
            <a:r>
              <a:rPr lang="en-US" sz="1800" dirty="0" err="1" smtClean="0"/>
              <a:t>microring</a:t>
            </a:r>
            <a:r>
              <a:rPr lang="en-US" sz="1800" dirty="0" smtClean="0"/>
              <a:t> modulator,” CLEO and QELS, May 2010.</a:t>
            </a:r>
            <a:endParaRPr lang="en-US"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9C04A19-6F85-4560-BE84-4AE1FD9BC080}" type="slidenum">
              <a:rPr lang="en-US" smtClean="0"/>
              <a:pPr/>
              <a:t>32</a:t>
            </a:fld>
            <a:endParaRPr lang="en-US"/>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4419600"/>
            <a:ext cx="6019800" cy="4525963"/>
          </a:xfrm>
        </p:spPr>
        <p:txBody>
          <a:bodyPr/>
          <a:lstStyle/>
          <a:p>
            <a:r>
              <a:rPr lang="en-US" dirty="0" smtClean="0"/>
              <a:t>CMPs with CPU and GPU cores</a:t>
            </a:r>
          </a:p>
          <a:p>
            <a:r>
              <a:rPr lang="en-US" dirty="0" smtClean="0"/>
              <a:t>Intel HD Graphics</a:t>
            </a:r>
          </a:p>
          <a:p>
            <a:r>
              <a:rPr lang="en-US" dirty="0" smtClean="0"/>
              <a:t>AMD APUs</a:t>
            </a:r>
          </a:p>
          <a:p>
            <a:pPr lvl="1"/>
            <a:r>
              <a:rPr lang="en-US" dirty="0" smtClean="0"/>
              <a:t>Heterogeneous System Architecture</a:t>
            </a:r>
            <a:endParaRPr lang="en-US" dirty="0"/>
          </a:p>
        </p:txBody>
      </p:sp>
      <p:sp>
        <p:nvSpPr>
          <p:cNvPr id="5" name="Slide Number Placeholder 4"/>
          <p:cNvSpPr>
            <a:spLocks noGrp="1"/>
          </p:cNvSpPr>
          <p:nvPr>
            <p:ph type="sldNum" sz="quarter" idx="12"/>
          </p:nvPr>
        </p:nvSpPr>
        <p:spPr/>
        <p:txBody>
          <a:bodyPr/>
          <a:lstStyle/>
          <a:p>
            <a:fld id="{E9C04A19-6F85-4560-BE84-4AE1FD9BC080}" type="slidenum">
              <a:rPr lang="en-US" smtClean="0"/>
              <a:pPr/>
              <a:t>4</a:t>
            </a:fld>
            <a:endParaRPr lang="en-US"/>
          </a:p>
        </p:txBody>
      </p:sp>
      <p:sp>
        <p:nvSpPr>
          <p:cNvPr id="2" name="Title 1"/>
          <p:cNvSpPr>
            <a:spLocks noGrp="1"/>
          </p:cNvSpPr>
          <p:nvPr>
            <p:ph type="title"/>
          </p:nvPr>
        </p:nvSpPr>
        <p:spPr/>
        <p:txBody>
          <a:bodyPr/>
          <a:lstStyle/>
          <a:p>
            <a:r>
              <a:rPr lang="en-US" dirty="0" smtClean="0"/>
              <a:t>Heterogeneous CMP</a:t>
            </a:r>
            <a:endParaRPr lang="en-US" dirty="0"/>
          </a:p>
        </p:txBody>
      </p:sp>
      <p:pic>
        <p:nvPicPr>
          <p:cNvPr id="5122" name="Picture 2" descr="C:\Users\Ben\Dropbox\Ben's Thesis\Ben Thesis Draft\figs\i7.jpg"/>
          <p:cNvPicPr>
            <a:picLocks noChangeAspect="1" noChangeArrowheads="1"/>
          </p:cNvPicPr>
          <p:nvPr/>
        </p:nvPicPr>
        <p:blipFill>
          <a:blip r:embed="rId3" cstate="print"/>
          <a:srcRect/>
          <a:stretch>
            <a:fillRect/>
          </a:stretch>
        </p:blipFill>
        <p:spPr bwMode="auto">
          <a:xfrm>
            <a:off x="1828800" y="1371600"/>
            <a:ext cx="5562600" cy="27590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19600" cy="4525963"/>
          </a:xfrm>
        </p:spPr>
        <p:txBody>
          <a:bodyPr/>
          <a:lstStyle/>
          <a:p>
            <a:r>
              <a:rPr lang="en-US" dirty="0" smtClean="0"/>
              <a:t>Apply computer networking to chip-level</a:t>
            </a:r>
          </a:p>
          <a:p>
            <a:r>
              <a:rPr lang="en-US" dirty="0" smtClean="0"/>
              <a:t>Data broken up into packets</a:t>
            </a:r>
          </a:p>
          <a:p>
            <a:r>
              <a:rPr lang="en-US" dirty="0" smtClean="0"/>
              <a:t>Flit- Flow control unit</a:t>
            </a:r>
          </a:p>
          <a:p>
            <a:r>
              <a:rPr lang="en-US" dirty="0" smtClean="0"/>
              <a:t>Scalable design &amp; performance</a:t>
            </a:r>
            <a:endParaRPr lang="en-US" dirty="0"/>
          </a:p>
        </p:txBody>
      </p:sp>
      <p:sp>
        <p:nvSpPr>
          <p:cNvPr id="6" name="Slide Number Placeholder 5"/>
          <p:cNvSpPr>
            <a:spLocks noGrp="1"/>
          </p:cNvSpPr>
          <p:nvPr>
            <p:ph type="sldNum" sz="quarter" idx="12"/>
          </p:nvPr>
        </p:nvSpPr>
        <p:spPr/>
        <p:txBody>
          <a:bodyPr/>
          <a:lstStyle/>
          <a:p>
            <a:fld id="{E9C04A19-6F85-4560-BE84-4AE1FD9BC080}" type="slidenum">
              <a:rPr lang="en-US" smtClean="0"/>
              <a:pPr/>
              <a:t>5</a:t>
            </a:fld>
            <a:endParaRPr lang="en-US"/>
          </a:p>
        </p:txBody>
      </p:sp>
      <p:sp>
        <p:nvSpPr>
          <p:cNvPr id="2" name="Title 1"/>
          <p:cNvSpPr>
            <a:spLocks noGrp="1"/>
          </p:cNvSpPr>
          <p:nvPr>
            <p:ph type="title"/>
          </p:nvPr>
        </p:nvSpPr>
        <p:spPr/>
        <p:txBody>
          <a:bodyPr/>
          <a:lstStyle/>
          <a:p>
            <a:r>
              <a:rPr lang="en-US" dirty="0" smtClean="0"/>
              <a:t>Networks on Chip</a:t>
            </a:r>
            <a:endParaRPr lang="en-US" dirty="0"/>
          </a:p>
        </p:txBody>
      </p:sp>
      <p:pic>
        <p:nvPicPr>
          <p:cNvPr id="1026" name="Picture 2" descr="C:\Users\Ben\Dropbox\Ben's Thesis\Ben Thesis Draft\figs\computer_network.png"/>
          <p:cNvPicPr>
            <a:picLocks noChangeAspect="1" noChangeArrowheads="1"/>
          </p:cNvPicPr>
          <p:nvPr/>
        </p:nvPicPr>
        <p:blipFill>
          <a:blip r:embed="rId3" cstate="print"/>
          <a:srcRect/>
          <a:stretch>
            <a:fillRect/>
          </a:stretch>
        </p:blipFill>
        <p:spPr bwMode="auto">
          <a:xfrm>
            <a:off x="5029200" y="1447800"/>
            <a:ext cx="3316288" cy="2179275"/>
          </a:xfrm>
          <a:prstGeom prst="rect">
            <a:avLst/>
          </a:prstGeom>
          <a:noFill/>
        </p:spPr>
      </p:pic>
      <p:pic>
        <p:nvPicPr>
          <p:cNvPr id="1027" name="Picture 3" descr="C:\Users\Ben\Dropbox\Ben's Thesis\Ben Thesis Draft\figs\noc.jpg"/>
          <p:cNvPicPr>
            <a:picLocks noChangeAspect="1" noChangeArrowheads="1"/>
          </p:cNvPicPr>
          <p:nvPr/>
        </p:nvPicPr>
        <p:blipFill>
          <a:blip r:embed="rId4" cstate="print"/>
          <a:srcRect/>
          <a:stretch>
            <a:fillRect/>
          </a:stretch>
        </p:blipFill>
        <p:spPr bwMode="auto">
          <a:xfrm>
            <a:off x="5562600" y="3962400"/>
            <a:ext cx="2501900" cy="25261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077200" cy="4952999"/>
          </a:xfrm>
        </p:spPr>
        <p:txBody>
          <a:bodyPr>
            <a:normAutofit/>
          </a:bodyPr>
          <a:lstStyle/>
          <a:p>
            <a:r>
              <a:rPr lang="en-US" dirty="0" err="1" smtClean="0"/>
              <a:t>Bakhoda</a:t>
            </a:r>
            <a:r>
              <a:rPr lang="en-US" dirty="0" smtClean="0"/>
              <a:t>, Kim, and </a:t>
            </a:r>
            <a:r>
              <a:rPr lang="en-US" dirty="0" err="1" smtClean="0"/>
              <a:t>Aamodt</a:t>
            </a:r>
            <a:r>
              <a:rPr lang="en-US" dirty="0" smtClean="0"/>
              <a:t> [2]</a:t>
            </a:r>
          </a:p>
          <a:p>
            <a:pPr lvl="1"/>
            <a:r>
              <a:rPr lang="en-US" dirty="0" smtClean="0"/>
              <a:t>Performance correlated to memory injection rate</a:t>
            </a:r>
          </a:p>
          <a:p>
            <a:pPr lvl="1"/>
            <a:r>
              <a:rPr lang="en-US" dirty="0" smtClean="0"/>
              <a:t>Focus on routers and topology</a:t>
            </a:r>
          </a:p>
          <a:p>
            <a:pPr lvl="1"/>
            <a:r>
              <a:rPr lang="en-US" dirty="0" smtClean="0"/>
              <a:t>We focus on interconnect technology</a:t>
            </a:r>
          </a:p>
          <a:p>
            <a:endParaRPr lang="en-US" dirty="0"/>
          </a:p>
        </p:txBody>
      </p:sp>
      <p:sp>
        <p:nvSpPr>
          <p:cNvPr id="4" name="Slide Number Placeholder 3"/>
          <p:cNvSpPr>
            <a:spLocks noGrp="1"/>
          </p:cNvSpPr>
          <p:nvPr>
            <p:ph type="sldNum" sz="quarter" idx="12"/>
          </p:nvPr>
        </p:nvSpPr>
        <p:spPr/>
        <p:txBody>
          <a:bodyPr/>
          <a:lstStyle/>
          <a:p>
            <a:fld id="{E9C04A19-6F85-4560-BE84-4AE1FD9BC080}" type="slidenum">
              <a:rPr lang="en-US" smtClean="0"/>
              <a:pPr/>
              <a:t>6</a:t>
            </a:fld>
            <a:endParaRPr lang="en-US"/>
          </a:p>
        </p:txBody>
      </p:sp>
      <p:sp>
        <p:nvSpPr>
          <p:cNvPr id="2" name="Title 1"/>
          <p:cNvSpPr>
            <a:spLocks noGrp="1"/>
          </p:cNvSpPr>
          <p:nvPr>
            <p:ph type="title"/>
          </p:nvPr>
        </p:nvSpPr>
        <p:spPr/>
        <p:txBody>
          <a:bodyPr/>
          <a:lstStyle/>
          <a:p>
            <a:r>
              <a:rPr lang="en-US" dirty="0" smtClean="0"/>
              <a:t>Related Work</a:t>
            </a:r>
            <a:endParaRPr lang="en-US" dirty="0"/>
          </a:p>
        </p:txBody>
      </p:sp>
      <p:pic>
        <p:nvPicPr>
          <p:cNvPr id="1027" name="Picture 3" descr="C:\Users\Ben\Dropbox\Ben's Thesis\presentation images\injection rate.PNG"/>
          <p:cNvPicPr>
            <a:picLocks noChangeAspect="1" noChangeArrowheads="1"/>
          </p:cNvPicPr>
          <p:nvPr/>
        </p:nvPicPr>
        <p:blipFill>
          <a:blip r:embed="rId3" cstate="print"/>
          <a:srcRect/>
          <a:stretch>
            <a:fillRect/>
          </a:stretch>
        </p:blipFill>
        <p:spPr bwMode="auto">
          <a:xfrm>
            <a:off x="1600200" y="3505200"/>
            <a:ext cx="6172200" cy="246975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Need to characterize GPU communication for use in heterogeneous CMP</a:t>
            </a:r>
          </a:p>
          <a:p>
            <a:r>
              <a:rPr lang="en-US" dirty="0" smtClean="0"/>
              <a:t>How can we give GPUs the right BW?</a:t>
            </a:r>
          </a:p>
          <a:p>
            <a:pPr lvl="1"/>
            <a:r>
              <a:rPr lang="en-US" dirty="0" smtClean="0"/>
              <a:t>Too little BW -&gt; lower performance</a:t>
            </a:r>
          </a:p>
          <a:p>
            <a:pPr lvl="1"/>
            <a:r>
              <a:rPr lang="en-US" dirty="0" smtClean="0"/>
              <a:t>Too much BW -&gt; higher energy costs</a:t>
            </a:r>
          </a:p>
          <a:p>
            <a:r>
              <a:rPr lang="en-US" dirty="0" smtClean="0"/>
              <a:t>Focus on interconnect technology</a:t>
            </a:r>
            <a:endParaRPr lang="en-US" dirty="0"/>
          </a:p>
        </p:txBody>
      </p:sp>
      <p:sp>
        <p:nvSpPr>
          <p:cNvPr id="4" name="Slide Number Placeholder 3"/>
          <p:cNvSpPr>
            <a:spLocks noGrp="1"/>
          </p:cNvSpPr>
          <p:nvPr>
            <p:ph type="sldNum" sz="quarter" idx="12"/>
          </p:nvPr>
        </p:nvSpPr>
        <p:spPr/>
        <p:txBody>
          <a:bodyPr/>
          <a:lstStyle/>
          <a:p>
            <a:fld id="{E9C04A19-6F85-4560-BE84-4AE1FD9BC080}" type="slidenum">
              <a:rPr lang="en-US" smtClean="0"/>
              <a:pPr/>
              <a:t>7</a:t>
            </a:fld>
            <a:endParaRPr lang="en-US"/>
          </a:p>
        </p:txBody>
      </p:sp>
      <p:sp>
        <p:nvSpPr>
          <p:cNvPr id="2" name="Title 1"/>
          <p:cNvSpPr>
            <a:spLocks noGrp="1"/>
          </p:cNvSpPr>
          <p:nvPr>
            <p:ph type="title"/>
          </p:nvPr>
        </p:nvSpPr>
        <p:spPr/>
        <p:txBody>
          <a:bodyPr/>
          <a:lstStyle/>
          <a:p>
            <a:r>
              <a:rPr lang="en-US" dirty="0" smtClean="0"/>
              <a:t>Problem Statement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371600"/>
          </a:xfrm>
        </p:spPr>
        <p:txBody>
          <a:bodyPr>
            <a:normAutofit/>
          </a:bodyPr>
          <a:lstStyle/>
          <a:p>
            <a:r>
              <a:rPr lang="en-US" dirty="0" smtClean="0"/>
              <a:t>GPGPU-</a:t>
            </a:r>
            <a:r>
              <a:rPr lang="en-US" dirty="0" err="1" smtClean="0"/>
              <a:t>Sim</a:t>
            </a:r>
            <a:endParaRPr lang="en-US" dirty="0" smtClean="0"/>
          </a:p>
          <a:p>
            <a:pPr lvl="1"/>
            <a:r>
              <a:rPr lang="en-US" dirty="0" smtClean="0"/>
              <a:t>Simulates PTX</a:t>
            </a:r>
          </a:p>
          <a:p>
            <a:r>
              <a:rPr lang="en-US" dirty="0" smtClean="0"/>
              <a:t>Architecture analogous to GPU</a:t>
            </a:r>
          </a:p>
        </p:txBody>
      </p:sp>
      <p:sp>
        <p:nvSpPr>
          <p:cNvPr id="5" name="Slide Number Placeholder 4"/>
          <p:cNvSpPr>
            <a:spLocks noGrp="1"/>
          </p:cNvSpPr>
          <p:nvPr>
            <p:ph type="sldNum" sz="quarter" idx="12"/>
          </p:nvPr>
        </p:nvSpPr>
        <p:spPr/>
        <p:txBody>
          <a:bodyPr/>
          <a:lstStyle/>
          <a:p>
            <a:fld id="{E9C04A19-6F85-4560-BE84-4AE1FD9BC080}" type="slidenum">
              <a:rPr lang="en-US" smtClean="0"/>
              <a:pPr/>
              <a:t>8</a:t>
            </a:fld>
            <a:endParaRPr lang="en-US"/>
          </a:p>
        </p:txBody>
      </p:sp>
      <p:sp>
        <p:nvSpPr>
          <p:cNvPr id="2" name="Title 1"/>
          <p:cNvSpPr>
            <a:spLocks noGrp="1"/>
          </p:cNvSpPr>
          <p:nvPr>
            <p:ph type="title"/>
          </p:nvPr>
        </p:nvSpPr>
        <p:spPr/>
        <p:txBody>
          <a:bodyPr/>
          <a:lstStyle/>
          <a:p>
            <a:r>
              <a:rPr lang="en-US" dirty="0" smtClean="0"/>
              <a:t>Methodology</a:t>
            </a:r>
            <a:endParaRPr lang="en-US" dirty="0"/>
          </a:p>
        </p:txBody>
      </p:sp>
      <p:pic>
        <p:nvPicPr>
          <p:cNvPr id="6147" name="Picture 3" descr="C:\Users\Ben\Dropbox\Ben's Thesis\Ben Thesis Draft\figs\cluster_arch.png"/>
          <p:cNvPicPr>
            <a:picLocks noChangeAspect="1" noChangeArrowheads="1"/>
          </p:cNvPicPr>
          <p:nvPr/>
        </p:nvPicPr>
        <p:blipFill>
          <a:blip r:embed="rId3" cstate="print"/>
          <a:srcRect/>
          <a:stretch>
            <a:fillRect/>
          </a:stretch>
        </p:blipFill>
        <p:spPr bwMode="auto">
          <a:xfrm>
            <a:off x="2286000" y="3200400"/>
            <a:ext cx="4371975" cy="28401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Ben\Dropbox\Ben's Thesis\Ben Thesis Draft\figs\injection.PNG"/>
          <p:cNvPicPr>
            <a:picLocks noChangeAspect="1" noChangeArrowheads="1"/>
          </p:cNvPicPr>
          <p:nvPr/>
        </p:nvPicPr>
        <p:blipFill>
          <a:blip r:embed="rId3" cstate="print"/>
          <a:srcRect/>
          <a:stretch>
            <a:fillRect/>
          </a:stretch>
        </p:blipFill>
        <p:spPr bwMode="auto">
          <a:xfrm>
            <a:off x="914400" y="533400"/>
            <a:ext cx="7507288" cy="4467225"/>
          </a:xfrm>
          <a:prstGeom prst="rect">
            <a:avLst/>
          </a:prstGeom>
          <a:noFill/>
        </p:spPr>
      </p:pic>
      <p:sp>
        <p:nvSpPr>
          <p:cNvPr id="3" name="Slide Number Placeholder 2"/>
          <p:cNvSpPr>
            <a:spLocks noGrp="1"/>
          </p:cNvSpPr>
          <p:nvPr>
            <p:ph type="sldNum" sz="quarter" idx="12"/>
          </p:nvPr>
        </p:nvSpPr>
        <p:spPr/>
        <p:txBody>
          <a:bodyPr/>
          <a:lstStyle/>
          <a:p>
            <a:fld id="{E9C04A19-6F85-4560-BE84-4AE1FD9BC080}" type="slidenum">
              <a:rPr lang="en-US" smtClean="0"/>
              <a:pPr/>
              <a:t>9</a:t>
            </a:fld>
            <a:endParaRPr lang="en-US"/>
          </a:p>
        </p:txBody>
      </p:sp>
      <p:pic>
        <p:nvPicPr>
          <p:cNvPr id="4"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43200" y="5638800"/>
            <a:ext cx="3533775" cy="523875"/>
          </a:xfrm>
          <a:prstGeom prst="rect">
            <a:avLst/>
          </a:prstGeom>
          <a:noFill/>
        </p:spPr>
      </p:pic>
      <p:sp>
        <p:nvSpPr>
          <p:cNvPr id="5" name="TextBox 4"/>
          <p:cNvSpPr txBox="1"/>
          <p:nvPr/>
        </p:nvSpPr>
        <p:spPr>
          <a:xfrm>
            <a:off x="7543800" y="4572000"/>
            <a:ext cx="838200" cy="369332"/>
          </a:xfrm>
          <a:prstGeom prst="rect">
            <a:avLst/>
          </a:prstGeom>
          <a:noFill/>
        </p:spPr>
        <p:txBody>
          <a:bodyPr wrap="square" rtlCol="0">
            <a:spAutoFit/>
          </a:bodyPr>
          <a:lstStyle/>
          <a:p>
            <a:r>
              <a:rPr lang="en-US" dirty="0" smtClean="0"/>
              <a:t>[6]</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12009</TotalTime>
  <Words>1804</Words>
  <Application>Microsoft Office PowerPoint</Application>
  <PresentationFormat>On-screen Show (4:3)</PresentationFormat>
  <Paragraphs>233</Paragraphs>
  <Slides>32</Slides>
  <Notes>23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Concourse</vt:lpstr>
      <vt:lpstr>Satisfying Bandwidth Requirements of GPU Architectures through Adaptive Wavelength Division Multiplexing</vt:lpstr>
      <vt:lpstr>Outline</vt:lpstr>
      <vt:lpstr>Background: GPU Architecture</vt:lpstr>
      <vt:lpstr>Heterogeneous CMP</vt:lpstr>
      <vt:lpstr>Networks on Chip</vt:lpstr>
      <vt:lpstr>Related Work</vt:lpstr>
      <vt:lpstr>Problem Statement</vt:lpstr>
      <vt:lpstr>Methodology</vt:lpstr>
      <vt:lpstr>Slide 9</vt:lpstr>
      <vt:lpstr>Experiments</vt:lpstr>
      <vt:lpstr>Speedup Analysis</vt:lpstr>
      <vt:lpstr>Slide 12</vt:lpstr>
      <vt:lpstr>Heterogeneous NoC</vt:lpstr>
      <vt:lpstr>Heterogeneous Photonic Interconnect Model</vt:lpstr>
      <vt:lpstr>Detailed Analysis</vt:lpstr>
      <vt:lpstr>Slide 16</vt:lpstr>
      <vt:lpstr>Slide 17</vt:lpstr>
      <vt:lpstr>Bandwidth Selection Policy</vt:lpstr>
      <vt:lpstr>BWSP vs. Optimal Performance</vt:lpstr>
      <vt:lpstr>Heterogeneous Photonic vs. Wired</vt:lpstr>
      <vt:lpstr>Energy-Delay Product</vt:lpstr>
      <vt:lpstr>Averages</vt:lpstr>
      <vt:lpstr>Conclusions</vt:lpstr>
      <vt:lpstr>Questions?</vt:lpstr>
      <vt:lpstr>Bandwidth Calculations</vt:lpstr>
      <vt:lpstr>Bandwidth Calculations cont.</vt:lpstr>
      <vt:lpstr>Photonic NoC</vt:lpstr>
      <vt:lpstr>Photonic vs. Wired</vt:lpstr>
      <vt:lpstr>Power model</vt:lpstr>
      <vt:lpstr>Power Model Cont.</vt:lpstr>
      <vt:lpstr>Wired Test Cases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Bandwidth Requirements for GPU Architectures</dc:title>
  <dc:creator>Ben</dc:creator>
  <cp:lastModifiedBy>Ben Johnstone</cp:lastModifiedBy>
  <cp:revision>346</cp:revision>
  <dcterms:created xsi:type="dcterms:W3CDTF">2014-06-21T18:08:42Z</dcterms:created>
  <dcterms:modified xsi:type="dcterms:W3CDTF">2014-11-03T16:11:58Z</dcterms:modified>
</cp:coreProperties>
</file>