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1" r:id="rId2"/>
    <p:sldId id="422" r:id="rId3"/>
    <p:sldId id="423" r:id="rId4"/>
    <p:sldId id="439" r:id="rId5"/>
    <p:sldId id="448" r:id="rId6"/>
    <p:sldId id="426" r:id="rId7"/>
    <p:sldId id="427" r:id="rId8"/>
    <p:sldId id="429" r:id="rId9"/>
    <p:sldId id="428" r:id="rId10"/>
    <p:sldId id="430" r:id="rId11"/>
    <p:sldId id="445" r:id="rId12"/>
    <p:sldId id="431" r:id="rId13"/>
    <p:sldId id="446" r:id="rId14"/>
    <p:sldId id="447" r:id="rId15"/>
    <p:sldId id="438" r:id="rId16"/>
    <p:sldId id="444" r:id="rId17"/>
    <p:sldId id="443" r:id="rId18"/>
    <p:sldId id="442" r:id="rId19"/>
    <p:sldId id="395" r:id="rId20"/>
    <p:sldId id="41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p3r" initials="V" lastIdx="1" clrIdx="0">
    <p:extLst>
      <p:ext uri="{19B8F6BF-5375-455C-9EA6-DF929625EA0E}">
        <p15:presenceInfo xmlns:p15="http://schemas.microsoft.com/office/powerpoint/2012/main" userId="Vip3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69034E"/>
    <a:srgbClr val="00FF00"/>
    <a:srgbClr val="C45B58"/>
    <a:srgbClr val="FF66FF"/>
    <a:srgbClr val="FB8F5F"/>
    <a:srgbClr val="1985A7"/>
    <a:srgbClr val="E94C05"/>
    <a:srgbClr val="DEA3A2"/>
    <a:srgbClr val="E2A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9926" autoAdjust="0"/>
  </p:normalViewPr>
  <p:slideViewPr>
    <p:cSldViewPr>
      <p:cViewPr varScale="1">
        <p:scale>
          <a:sx n="103" d="100"/>
          <a:sy n="103" d="100"/>
        </p:scale>
        <p:origin x="13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Cluster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Sheet3!$A$2:$A$11</c:f>
              <c:strCache>
                <c:ptCount val="10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HIVEAGGR</c:v>
                </c:pt>
                <c:pt idx="4">
                  <c:v>HIVEJOIN</c:v>
                </c:pt>
                <c:pt idx="5">
                  <c:v>KMEANS</c:v>
                </c:pt>
                <c:pt idx="6">
                  <c:v>PAGERANK</c:v>
                </c:pt>
                <c:pt idx="7">
                  <c:v>BAYES</c:v>
                </c:pt>
                <c:pt idx="8">
                  <c:v>SORT</c:v>
                </c:pt>
                <c:pt idx="9">
                  <c:v>TERASORT</c:v>
                </c:pt>
              </c:strCache>
            </c:strRef>
          </c:cat>
          <c:val>
            <c:numRef>
              <c:f>Sheet3!$B$2:$B$11</c:f>
              <c:numCache>
                <c:formatCode>General</c:formatCode>
                <c:ptCount val="10"/>
                <c:pt idx="0">
                  <c:v>223.85400000000001</c:v>
                </c:pt>
                <c:pt idx="1">
                  <c:v>145.001</c:v>
                </c:pt>
                <c:pt idx="2">
                  <c:v>547.01700000000005</c:v>
                </c:pt>
                <c:pt idx="3">
                  <c:v>305.42099999999999</c:v>
                </c:pt>
                <c:pt idx="4">
                  <c:v>409.32600000000002</c:v>
                </c:pt>
                <c:pt idx="5">
                  <c:v>1723.9390000000001</c:v>
                </c:pt>
                <c:pt idx="6">
                  <c:v>1558.249</c:v>
                </c:pt>
                <c:pt idx="7">
                  <c:v>1321.7059999999999</c:v>
                </c:pt>
                <c:pt idx="8">
                  <c:v>155.56899999999999</c:v>
                </c:pt>
                <c:pt idx="9">
                  <c:v>480.86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Cluster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Sheet3!$A$2:$A$11</c:f>
              <c:strCache>
                <c:ptCount val="10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HIVEAGGR</c:v>
                </c:pt>
                <c:pt idx="4">
                  <c:v>HIVEJOIN</c:v>
                </c:pt>
                <c:pt idx="5">
                  <c:v>KMEANS</c:v>
                </c:pt>
                <c:pt idx="6">
                  <c:v>PAGERANK</c:v>
                </c:pt>
                <c:pt idx="7">
                  <c:v>BAYES</c:v>
                </c:pt>
                <c:pt idx="8">
                  <c:v>SORT</c:v>
                </c:pt>
                <c:pt idx="9">
                  <c:v>TERASORT</c:v>
                </c:pt>
              </c:strCache>
            </c:strRef>
          </c:cat>
          <c:val>
            <c:numRef>
              <c:f>Sheet3!$C$2:$C$11</c:f>
              <c:numCache>
                <c:formatCode>General</c:formatCode>
                <c:ptCount val="10"/>
                <c:pt idx="0">
                  <c:v>82.227000000000004</c:v>
                </c:pt>
                <c:pt idx="1">
                  <c:v>88.307000000000002</c:v>
                </c:pt>
                <c:pt idx="2">
                  <c:v>136.559</c:v>
                </c:pt>
                <c:pt idx="3">
                  <c:v>207.50800000000001</c:v>
                </c:pt>
                <c:pt idx="4">
                  <c:v>224.87200000000001</c:v>
                </c:pt>
                <c:pt idx="5">
                  <c:v>938.96799999999996</c:v>
                </c:pt>
                <c:pt idx="6">
                  <c:v>647.68799999999999</c:v>
                </c:pt>
                <c:pt idx="7">
                  <c:v>1043.538</c:v>
                </c:pt>
                <c:pt idx="8">
                  <c:v>83.23</c:v>
                </c:pt>
                <c:pt idx="9">
                  <c:v>160.57</c:v>
                </c:pt>
              </c:numCache>
            </c:numRef>
          </c:val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Cluster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Sheet3!$A$2:$A$11</c:f>
              <c:strCache>
                <c:ptCount val="10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HIVEAGGR</c:v>
                </c:pt>
                <c:pt idx="4">
                  <c:v>HIVEJOIN</c:v>
                </c:pt>
                <c:pt idx="5">
                  <c:v>KMEANS</c:v>
                </c:pt>
                <c:pt idx="6">
                  <c:v>PAGERANK</c:v>
                </c:pt>
                <c:pt idx="7">
                  <c:v>BAYES</c:v>
                </c:pt>
                <c:pt idx="8">
                  <c:v>SORT</c:v>
                </c:pt>
                <c:pt idx="9">
                  <c:v>TERASORT</c:v>
                </c:pt>
              </c:strCache>
            </c:strRef>
          </c:cat>
          <c:val>
            <c:numRef>
              <c:f>Sheet3!$D$2:$D$11</c:f>
              <c:numCache>
                <c:formatCode>General</c:formatCode>
                <c:ptCount val="10"/>
                <c:pt idx="0">
                  <c:v>61.542999999999999</c:v>
                </c:pt>
                <c:pt idx="1">
                  <c:v>100.408</c:v>
                </c:pt>
                <c:pt idx="2">
                  <c:v>125.111</c:v>
                </c:pt>
                <c:pt idx="3">
                  <c:v>167.18</c:v>
                </c:pt>
                <c:pt idx="4">
                  <c:v>258.80200000000002</c:v>
                </c:pt>
                <c:pt idx="5">
                  <c:v>736.38900000000001</c:v>
                </c:pt>
                <c:pt idx="6">
                  <c:v>804.52099999999996</c:v>
                </c:pt>
                <c:pt idx="7">
                  <c:v>886.99400000000003</c:v>
                </c:pt>
                <c:pt idx="8">
                  <c:v>45.517000000000003</c:v>
                </c:pt>
                <c:pt idx="9">
                  <c:v>237.51300000000001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647264"/>
        <c:axId val="236645584"/>
      </c:barChart>
      <c:catAx>
        <c:axId val="2366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645584"/>
        <c:crosses val="autoZero"/>
        <c:auto val="1"/>
        <c:lblAlgn val="ctr"/>
        <c:lblOffset val="100"/>
        <c:noMultiLvlLbl val="0"/>
      </c:catAx>
      <c:valAx>
        <c:axId val="23664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6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Sheet3!$B$31</c:f>
              <c:strCache>
                <c:ptCount val="1"/>
                <c:pt idx="0">
                  <c:v>Cluster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Sheet3!$A$32:$A$41</c:f>
              <c:strCache>
                <c:ptCount val="10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HIVEAGGR</c:v>
                </c:pt>
                <c:pt idx="4">
                  <c:v>HIVEJOIN</c:v>
                </c:pt>
                <c:pt idx="5">
                  <c:v>KMEANS</c:v>
                </c:pt>
                <c:pt idx="6">
                  <c:v>PAGERANK</c:v>
                </c:pt>
                <c:pt idx="7">
                  <c:v>BAYES</c:v>
                </c:pt>
                <c:pt idx="8">
                  <c:v>SORT</c:v>
                </c:pt>
                <c:pt idx="9">
                  <c:v>TERASORT</c:v>
                </c:pt>
              </c:strCache>
            </c:strRef>
          </c:cat>
          <c:val>
            <c:numRef>
              <c:f>Sheet3!$B$32:$B$41</c:f>
              <c:numCache>
                <c:formatCode>General</c:formatCode>
                <c:ptCount val="10"/>
                <c:pt idx="0">
                  <c:v>14421.3</c:v>
                </c:pt>
                <c:pt idx="1">
                  <c:v>7845.1</c:v>
                </c:pt>
                <c:pt idx="2">
                  <c:v>29958.2</c:v>
                </c:pt>
                <c:pt idx="3">
                  <c:v>23061</c:v>
                </c:pt>
                <c:pt idx="4">
                  <c:v>26200.6</c:v>
                </c:pt>
                <c:pt idx="5">
                  <c:v>107209.8</c:v>
                </c:pt>
                <c:pt idx="6">
                  <c:v>97792.000000000102</c:v>
                </c:pt>
                <c:pt idx="7">
                  <c:v>78308.199999999895</c:v>
                </c:pt>
                <c:pt idx="8">
                  <c:v>7934.9</c:v>
                </c:pt>
                <c:pt idx="9">
                  <c:v>28602.9</c:v>
                </c:pt>
              </c:numCache>
            </c:numRef>
          </c:val>
        </c:ser>
        <c:ser>
          <c:idx val="1"/>
          <c:order val="1"/>
          <c:tx>
            <c:strRef>
              <c:f>Sheet3!$C$31</c:f>
              <c:strCache>
                <c:ptCount val="1"/>
                <c:pt idx="0">
                  <c:v>Cluster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Sheet3!$A$32:$A$41</c:f>
              <c:strCache>
                <c:ptCount val="10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HIVEAGGR</c:v>
                </c:pt>
                <c:pt idx="4">
                  <c:v>HIVEJOIN</c:v>
                </c:pt>
                <c:pt idx="5">
                  <c:v>KMEANS</c:v>
                </c:pt>
                <c:pt idx="6">
                  <c:v>PAGERANK</c:v>
                </c:pt>
                <c:pt idx="7">
                  <c:v>BAYES</c:v>
                </c:pt>
                <c:pt idx="8">
                  <c:v>SORT</c:v>
                </c:pt>
                <c:pt idx="9">
                  <c:v>TERASORT</c:v>
                </c:pt>
              </c:strCache>
            </c:strRef>
          </c:cat>
          <c:val>
            <c:numRef>
              <c:f>Sheet3!$C$32:$C$41</c:f>
              <c:numCache>
                <c:formatCode>General</c:formatCode>
                <c:ptCount val="10"/>
                <c:pt idx="0">
                  <c:v>6820.9</c:v>
                </c:pt>
                <c:pt idx="1">
                  <c:v>7810.9</c:v>
                </c:pt>
                <c:pt idx="2">
                  <c:v>15511.9</c:v>
                </c:pt>
                <c:pt idx="3">
                  <c:v>30913.9</c:v>
                </c:pt>
                <c:pt idx="4">
                  <c:v>61717.9</c:v>
                </c:pt>
                <c:pt idx="5">
                  <c:v>123325.6</c:v>
                </c:pt>
                <c:pt idx="6">
                  <c:v>246541.3</c:v>
                </c:pt>
                <c:pt idx="7">
                  <c:v>492972.4</c:v>
                </c:pt>
                <c:pt idx="8">
                  <c:v>985834.6</c:v>
                </c:pt>
                <c:pt idx="9">
                  <c:v>1971559.2</c:v>
                </c:pt>
              </c:numCache>
            </c:numRef>
          </c:val>
        </c:ser>
        <c:ser>
          <c:idx val="2"/>
          <c:order val="2"/>
          <c:tx>
            <c:strRef>
              <c:f>Sheet3!$D$31</c:f>
              <c:strCache>
                <c:ptCount val="1"/>
                <c:pt idx="0">
                  <c:v>Cluster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Sheet3!$A$32:$A$41</c:f>
              <c:strCache>
                <c:ptCount val="10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HIVEAGGR</c:v>
                </c:pt>
                <c:pt idx="4">
                  <c:v>HIVEJOIN</c:v>
                </c:pt>
                <c:pt idx="5">
                  <c:v>KMEANS</c:v>
                </c:pt>
                <c:pt idx="6">
                  <c:v>PAGERANK</c:v>
                </c:pt>
                <c:pt idx="7">
                  <c:v>BAYES</c:v>
                </c:pt>
                <c:pt idx="8">
                  <c:v>SORT</c:v>
                </c:pt>
                <c:pt idx="9">
                  <c:v>TERASORT</c:v>
                </c:pt>
              </c:strCache>
            </c:strRef>
          </c:cat>
          <c:val>
            <c:numRef>
              <c:f>Sheet3!$D$32:$D$41</c:f>
              <c:numCache>
                <c:formatCode>General</c:formatCode>
                <c:ptCount val="10"/>
                <c:pt idx="0">
                  <c:v>13375.04</c:v>
                </c:pt>
                <c:pt idx="1">
                  <c:v>13777.65</c:v>
                </c:pt>
                <c:pt idx="2">
                  <c:v>21370.11</c:v>
                </c:pt>
                <c:pt idx="3">
                  <c:v>33589.31</c:v>
                </c:pt>
                <c:pt idx="4">
                  <c:v>36863.26</c:v>
                </c:pt>
                <c:pt idx="5">
                  <c:v>150187.93</c:v>
                </c:pt>
                <c:pt idx="6">
                  <c:v>105385.31</c:v>
                </c:pt>
                <c:pt idx="7">
                  <c:v>167007.82</c:v>
                </c:pt>
                <c:pt idx="8">
                  <c:v>13453.29</c:v>
                </c:pt>
                <c:pt idx="9">
                  <c:v>25598.06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835472"/>
        <c:axId val="236837712"/>
      </c:barChart>
      <c:catAx>
        <c:axId val="2368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837712"/>
        <c:crosses val="autoZero"/>
        <c:auto val="1"/>
        <c:lblAlgn val="ctr"/>
        <c:lblOffset val="100"/>
        <c:noMultiLvlLbl val="0"/>
      </c:catAx>
      <c:valAx>
        <c:axId val="2368377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Power Consumptions (w)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8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Sheet2!$A$2:$A$9</c:f>
              <c:strCache>
                <c:ptCount val="8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Kmeans</c:v>
                </c:pt>
                <c:pt idx="4">
                  <c:v>PageRank</c:v>
                </c:pt>
                <c:pt idx="5">
                  <c:v>Bayes</c:v>
                </c:pt>
                <c:pt idx="6">
                  <c:v>Sort</c:v>
                </c:pt>
                <c:pt idx="7">
                  <c:v>TeraSort</c:v>
                </c:pt>
              </c:strCache>
            </c:strRef>
          </c:cat>
          <c:val>
            <c:numRef>
              <c:f>Sheet2!$B$2:$B$9</c:f>
              <c:numCache>
                <c:formatCode>General</c:formatCode>
                <c:ptCount val="8"/>
                <c:pt idx="0">
                  <c:v>-33.609021334700003</c:v>
                </c:pt>
                <c:pt idx="1">
                  <c:v>12.051828539600001</c:v>
                </c:pt>
                <c:pt idx="2">
                  <c:v>-9.1502745561999994</c:v>
                </c:pt>
                <c:pt idx="3">
                  <c:v>-27.509780835899999</c:v>
                </c:pt>
                <c:pt idx="4">
                  <c:v>19.493959759900001</c:v>
                </c:pt>
                <c:pt idx="5">
                  <c:v>-17.648822878200001</c:v>
                </c:pt>
                <c:pt idx="6">
                  <c:v>-82.854757563099994</c:v>
                </c:pt>
                <c:pt idx="7">
                  <c:v>32.395279416299999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245920"/>
        <c:axId val="290248720"/>
      </c:barChart>
      <c:catAx>
        <c:axId val="2902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248720"/>
        <c:crosses val="autoZero"/>
        <c:auto val="1"/>
        <c:lblAlgn val="ctr"/>
        <c:lblOffset val="100"/>
        <c:noMultiLvlLbl val="0"/>
      </c:catAx>
      <c:valAx>
        <c:axId val="29024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improvement</a:t>
                </a:r>
                <a:r>
                  <a:rPr lang="en-US" baseline="0"/>
                  <a:t> in execution time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2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Sheet2!$A$17:$A$22</c:f>
              <c:strCache>
                <c:ptCount val="6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Kmeans</c:v>
                </c:pt>
                <c:pt idx="4">
                  <c:v>PageRank</c:v>
                </c:pt>
                <c:pt idx="5">
                  <c:v>Bayes</c:v>
                </c:pt>
              </c:strCache>
            </c:strRef>
          </c:cat>
          <c:val>
            <c:numRef>
              <c:f>Sheet2!$B$17:$B$22</c:f>
              <c:numCache>
                <c:formatCode>General</c:formatCode>
                <c:ptCount val="6"/>
                <c:pt idx="0">
                  <c:v>-45.447636482100002</c:v>
                </c:pt>
                <c:pt idx="1">
                  <c:v>-76.057029228399998</c:v>
                </c:pt>
                <c:pt idx="2">
                  <c:v>-19.554612760400001</c:v>
                </c:pt>
                <c:pt idx="3">
                  <c:v>-25.055853103</c:v>
                </c:pt>
                <c:pt idx="4">
                  <c:v>144.34308532399999</c:v>
                </c:pt>
                <c:pt idx="5">
                  <c:v>416.25855274420002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167968"/>
        <c:axId val="202167408"/>
      </c:barChart>
      <c:catAx>
        <c:axId val="2021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67408"/>
        <c:crosses val="autoZero"/>
        <c:auto val="1"/>
        <c:lblAlgn val="ctr"/>
        <c:lblOffset val="100"/>
        <c:noMultiLvlLbl val="0"/>
      </c:catAx>
      <c:valAx>
        <c:axId val="2021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improvement</a:t>
                </a:r>
                <a:r>
                  <a:rPr lang="en-US" baseline="0" dirty="0"/>
                  <a:t> in power comparison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555511811023622E-2"/>
              <c:y val="0.31935192475940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Performance to power ratio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Cluster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Sheet1!$A$13:$A$20</c:f>
              <c:strCache>
                <c:ptCount val="8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Kmeans</c:v>
                </c:pt>
                <c:pt idx="4">
                  <c:v>PageRank</c:v>
                </c:pt>
                <c:pt idx="5">
                  <c:v>Bayes</c:v>
                </c:pt>
                <c:pt idx="6">
                  <c:v>Sort</c:v>
                </c:pt>
                <c:pt idx="7">
                  <c:v>TeraSort</c:v>
                </c:pt>
              </c:strCache>
            </c:strRef>
          </c:cat>
          <c:val>
            <c:numRef>
              <c:f>Sheet1!$B$13:$B$20</c:f>
              <c:numCache>
                <c:formatCode>General</c:formatCode>
                <c:ptCount val="8"/>
                <c:pt idx="0">
                  <c:v>4.2675070901999996</c:v>
                </c:pt>
                <c:pt idx="1">
                  <c:v>12.798817096000001</c:v>
                </c:pt>
                <c:pt idx="2">
                  <c:v>4.1761854851000004</c:v>
                </c:pt>
                <c:pt idx="3">
                  <c:v>6.8686724535000003</c:v>
                </c:pt>
                <c:pt idx="4">
                  <c:v>8.2268590477999997</c:v>
                </c:pt>
                <c:pt idx="5">
                  <c:v>11.326961927399999</c:v>
                </c:pt>
                <c:pt idx="6">
                  <c:v>5.7363041751999999</c:v>
                </c:pt>
                <c:pt idx="7">
                  <c:v>8.3038083550999993</c:v>
                </c:pt>
              </c:numCache>
            </c:numRef>
          </c:val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Cluster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Sheet1!$A$13:$A$20</c:f>
              <c:strCache>
                <c:ptCount val="8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Kmeans</c:v>
                </c:pt>
                <c:pt idx="4">
                  <c:v>PageRank</c:v>
                </c:pt>
                <c:pt idx="5">
                  <c:v>Bayes</c:v>
                </c:pt>
                <c:pt idx="6">
                  <c:v>Sort</c:v>
                </c:pt>
                <c:pt idx="7">
                  <c:v>TeraSort</c:v>
                </c:pt>
              </c:strCache>
            </c:strRef>
          </c:cat>
          <c:val>
            <c:numRef>
              <c:f>Sheet1!$C$13:$C$20</c:f>
              <c:numCache>
                <c:formatCode>General</c:formatCode>
                <c:ptCount val="8"/>
                <c:pt idx="0">
                  <c:v>4.6013320334000003</c:v>
                </c:pt>
                <c:pt idx="1">
                  <c:v>7.2877450072999999</c:v>
                </c:pt>
                <c:pt idx="2">
                  <c:v>5.8544855407999998</c:v>
                </c:pt>
                <c:pt idx="3">
                  <c:v>4.9031170481000004</c:v>
                </c:pt>
                <c:pt idx="4">
                  <c:v>7.6340905577999996</c:v>
                </c:pt>
                <c:pt idx="5">
                  <c:v>5.3110926183</c:v>
                </c:pt>
                <c:pt idx="6">
                  <c:v>3.3833359720999998</c:v>
                </c:pt>
                <c:pt idx="7">
                  <c:v>9.2785547029999993</c:v>
                </c:pt>
              </c:numCache>
            </c:numRef>
          </c:val>
        </c:ser>
        <c:ser>
          <c:idx val="2"/>
          <c:order val="2"/>
          <c:tx>
            <c:strRef>
              <c:f>Sheet1!$D$12</c:f>
              <c:strCache>
                <c:ptCount val="1"/>
                <c:pt idx="0">
                  <c:v>Cluster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Sheet1!$A$13:$A$20</c:f>
              <c:strCache>
                <c:ptCount val="8"/>
                <c:pt idx="0">
                  <c:v>WordCount</c:v>
                </c:pt>
                <c:pt idx="1">
                  <c:v>DFSIOE-Read</c:v>
                </c:pt>
                <c:pt idx="2">
                  <c:v>DFSIOE-Write</c:v>
                </c:pt>
                <c:pt idx="3">
                  <c:v>Kmeans</c:v>
                </c:pt>
                <c:pt idx="4">
                  <c:v>PageRank</c:v>
                </c:pt>
                <c:pt idx="5">
                  <c:v>Bayes</c:v>
                </c:pt>
                <c:pt idx="6">
                  <c:v>Sort</c:v>
                </c:pt>
                <c:pt idx="7">
                  <c:v>TeraSort</c:v>
                </c:pt>
              </c:strCache>
            </c:strRef>
          </c:cat>
          <c:val>
            <c:numRef>
              <c:f>Sheet1!$D$13:$D$20</c:f>
              <c:numCache>
                <c:formatCode>General</c:formatCode>
                <c:ptCount val="8"/>
                <c:pt idx="0">
                  <c:v>9.0227096131</c:v>
                </c:pt>
                <c:pt idx="1">
                  <c:v>12.854856674600001</c:v>
                </c:pt>
                <c:pt idx="2">
                  <c:v>8.0654852081000001</c:v>
                </c:pt>
                <c:pt idx="3">
                  <c:v>5.9710960254999996</c:v>
                </c:pt>
                <c:pt idx="4">
                  <c:v>3.2632301362999998</c:v>
                </c:pt>
                <c:pt idx="5">
                  <c:v>1.7992772009</c:v>
                </c:pt>
                <c:pt idx="6">
                  <c:v>4.6171031100000003E-2</c:v>
                </c:pt>
                <c:pt idx="7">
                  <c:v>0.12046962629999999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292304"/>
        <c:axId val="249410608"/>
      </c:barChart>
      <c:catAx>
        <c:axId val="23829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410608"/>
        <c:crosses val="autoZero"/>
        <c:auto val="1"/>
        <c:lblAlgn val="ctr"/>
        <c:lblOffset val="100"/>
        <c:noMultiLvlLbl val="0"/>
      </c:catAx>
      <c:valAx>
        <c:axId val="24941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29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Performance of GreenSched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Execution-Time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Sheet1!$B$27:$C$27</c:f>
              <c:strCache>
                <c:ptCount val="2"/>
                <c:pt idx="0">
                  <c:v>GreenSched</c:v>
                </c:pt>
                <c:pt idx="1">
                  <c:v>Hadoop</c:v>
                </c:pt>
              </c:strCache>
            </c:strRef>
          </c:cat>
          <c:val>
            <c:numRef>
              <c:f>Sheet1!$B$28:$C$28</c:f>
              <c:numCache>
                <c:formatCode>General</c:formatCode>
                <c:ptCount val="2"/>
                <c:pt idx="0">
                  <c:v>100</c:v>
                </c:pt>
                <c:pt idx="1">
                  <c:v>114.8</c:v>
                </c:pt>
              </c:numCache>
            </c:numRef>
          </c:val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Power-Utilization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Sheet1!$B$27:$C$27</c:f>
              <c:strCache>
                <c:ptCount val="2"/>
                <c:pt idx="0">
                  <c:v>GreenSched</c:v>
                </c:pt>
                <c:pt idx="1">
                  <c:v>Hadoop</c:v>
                </c:pt>
              </c:strCache>
            </c:strRef>
          </c:cat>
          <c:val>
            <c:numRef>
              <c:f>Sheet1!$B$29:$C$29</c:f>
              <c:numCache>
                <c:formatCode>General</c:formatCode>
                <c:ptCount val="2"/>
                <c:pt idx="0">
                  <c:v>79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740160"/>
        <c:axId val="243744640"/>
      </c:barChart>
      <c:catAx>
        <c:axId val="2437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44640"/>
        <c:crosses val="autoZero"/>
        <c:auto val="1"/>
        <c:lblAlgn val="ctr"/>
        <c:lblOffset val="100"/>
        <c:noMultiLvlLbl val="0"/>
      </c:catAx>
      <c:valAx>
        <c:axId val="2437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%</a:t>
                </a:r>
                <a:r>
                  <a:rPr lang="en-US" baseline="0"/>
                  <a:t>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7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DCC5-BF65-0449-AE67-6BB4DED6A67D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F1283-1125-A14D-B5A7-FCBCC228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9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476F9-6614-419D-8CF1-9B5C3ED8253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B77A-74C8-4DAA-AA93-35708DC28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40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B77A-74C8-4DAA-AA93-35708DC28A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7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observe the overall I/O throughput across map tasks and the average I/O rate calculated as the average of the throughputs achieved per map task.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36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DSFs such as Hadoop/</a:t>
            </a:r>
            <a:r>
              <a:rPr lang="en-US" dirty="0" err="1" smtClean="0"/>
              <a:t>MapReduce</a:t>
            </a:r>
            <a:r>
              <a:rPr lang="en-US" dirty="0" smtClean="0"/>
              <a:t> have become synonymous with </a:t>
            </a:r>
            <a:r>
              <a:rPr lang="en-US" dirty="0" err="1" smtClean="0"/>
              <a:t>Bigdata</a:t>
            </a:r>
            <a:r>
              <a:rPr lang="en-US" dirty="0" smtClean="0"/>
              <a:t>. Several</a:t>
            </a:r>
            <a:r>
              <a:rPr lang="en-US" baseline="0" dirty="0" smtClean="0"/>
              <a:t> key industry players in </a:t>
            </a:r>
            <a:r>
              <a:rPr lang="en-US" baseline="0" dirty="0" err="1" smtClean="0"/>
              <a:t>Bigdata</a:t>
            </a:r>
            <a:r>
              <a:rPr lang="en-US" baseline="0" dirty="0" smtClean="0"/>
              <a:t> use these DSFs and DSFs that need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Hadoop has become the </a:t>
            </a:r>
            <a:r>
              <a:rPr lang="en-US" dirty="0" err="1" smtClean="0"/>
              <a:t>defacto</a:t>
            </a:r>
            <a:r>
              <a:rPr lang="en-US" dirty="0" smtClean="0"/>
              <a:t> platform for the </a:t>
            </a:r>
            <a:r>
              <a:rPr lang="en-US" dirty="0" err="1" smtClean="0"/>
              <a:t>bigdata</a:t>
            </a:r>
            <a:r>
              <a:rPr lang="en-US" dirty="0" smtClean="0"/>
              <a:t>, and is been used extensively by</a:t>
            </a:r>
            <a:r>
              <a:rPr lang="en-US" baseline="0" dirty="0" smtClean="0"/>
              <a:t> FB, Yahoo! To process large amount of data.</a:t>
            </a:r>
          </a:p>
          <a:p>
            <a:r>
              <a:rPr lang="en-US" baseline="0" dirty="0" smtClean="0"/>
              <a:t>Typically Hadoop jobs are batch processed and the performance mostly dependents on Performance of the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B77A-74C8-4DAA-AA93-35708DC28A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this end we</a:t>
            </a:r>
            <a:r>
              <a:rPr lang="en-US" baseline="0" dirty="0" smtClean="0"/>
              <a:t> propose, decoupling storage and compute…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B77A-74C8-4DAA-AA93-35708DC28A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and dynamic </a:t>
            </a:r>
            <a:r>
              <a:rPr lang="en-US" dirty="0" err="1" smtClean="0"/>
              <a:t>profilg</a:t>
            </a:r>
            <a:r>
              <a:rPr lang="en-US" baseline="0" dirty="0" smtClean="0"/>
              <a:t> are don using SAR tool.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observe the overall I/O throughput across map tasks and the average I/O rate calculated as the average of the throughputs achieved per map task.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1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observe the overall I/O throughput across map tasks and the average I/O rate calculated as the average of the throughputs achieved per map task.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observe the overall I/O throughput across map tasks and the average I/O rate calculated as the average of the throughputs achieved per map task.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B2D6-0C3C-3C4A-8546-23D4F04170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powerpoint_cov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v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43600"/>
            <a:ext cx="2133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" name="Picture 34" descr="burrus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80346"/>
            <a:ext cx="6400800" cy="394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696200" cy="762000"/>
          </a:xfrm>
          <a:effectLst/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4864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 Narrow" pitchFamily="-111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colum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397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8839200" y="6129338"/>
            <a:ext cx="0" cy="503237"/>
          </a:xfrm>
          <a:prstGeom prst="line">
            <a:avLst/>
          </a:prstGeom>
          <a:noFill/>
          <a:ln w="9525">
            <a:solidFill>
              <a:srgbClr val="C9C9C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609600" y="6629400"/>
            <a:ext cx="8229600" cy="0"/>
          </a:xfrm>
          <a:prstGeom prst="line">
            <a:avLst/>
          </a:prstGeom>
          <a:noFill/>
          <a:ln w="9525">
            <a:solidFill>
              <a:srgbClr val="C9C9C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rgbClr val="C9C9C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538" y="628808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2954DD-3747-4C87-B2A4-97A0BA7DE30E}" type="slidenum">
              <a:rPr lang="en-US" smtClean="0"/>
              <a:t>‹#›</a:t>
            </a:fld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9163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91638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-109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8229600" cy="685800"/>
          </a:xfrm>
        </p:spPr>
        <p:txBody>
          <a:bodyPr anchor="ctr">
            <a:noAutofit/>
          </a:bodyPr>
          <a:lstStyle/>
          <a:p>
            <a:r>
              <a:rPr lang="en-US" sz="3600" dirty="0" err="1">
                <a:latin typeface="Baskerville Old Face"/>
                <a:cs typeface="Baskerville Old Face"/>
              </a:rPr>
              <a:t>GreenSched</a:t>
            </a:r>
            <a:r>
              <a:rPr lang="en-US" sz="3600" dirty="0">
                <a:latin typeface="Baskerville Old Face"/>
                <a:cs typeface="Baskerville Old Face"/>
              </a:rPr>
              <a:t>: An Energy-Aware Hadoop </a:t>
            </a:r>
            <a:r>
              <a:rPr lang="en-US" sz="3600" dirty="0" smtClean="0">
                <a:latin typeface="Baskerville Old Face"/>
                <a:cs typeface="Baskerville Old Face"/>
              </a:rPr>
              <a:t>Workflow Scheduler</a:t>
            </a:r>
            <a:endParaRPr lang="en-US" sz="3600" dirty="0">
              <a:latin typeface="Baskerville Old Face"/>
              <a:cs typeface="Baskerville Old Fac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5334000" cy="990600"/>
          </a:xfrm>
        </p:spPr>
        <p:txBody>
          <a:bodyPr/>
          <a:lstStyle/>
          <a:p>
            <a:r>
              <a:rPr lang="en-US" sz="2000" i="1" u="sng" dirty="0" err="1" smtClean="0">
                <a:latin typeface="Arial Narrow" panose="020B0606020202030204" pitchFamily="34" charset="0"/>
                <a:cs typeface="Andalus" panose="02020603050405020304" pitchFamily="18" charset="-78"/>
              </a:rPr>
              <a:t>Krish</a:t>
            </a:r>
            <a:r>
              <a:rPr lang="en-US" sz="2000" i="1" u="sng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 K. R</a:t>
            </a:r>
            <a:r>
              <a:rPr lang="en-US" sz="2000" i="1" u="sng" dirty="0">
                <a:latin typeface="Arial Narrow" panose="020B0606020202030204" pitchFamily="34" charset="0"/>
                <a:cs typeface="Andalus" panose="02020603050405020304" pitchFamily="18" charset="-78"/>
              </a:rPr>
              <a:t>. † </a:t>
            </a:r>
            <a:r>
              <a:rPr lang="en-US" sz="2000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, </a:t>
            </a:r>
            <a:r>
              <a:rPr lang="en-US" sz="2000" dirty="0">
                <a:latin typeface="Arial Narrow" panose="020B0606020202030204" pitchFamily="34" charset="0"/>
                <a:cs typeface="Andalus" panose="02020603050405020304" pitchFamily="18" charset="-78"/>
              </a:rPr>
              <a:t>M. </a:t>
            </a:r>
            <a:r>
              <a:rPr lang="en-US" sz="2000" dirty="0" err="1">
                <a:latin typeface="Arial Narrow" panose="020B0606020202030204" pitchFamily="34" charset="0"/>
                <a:cs typeface="Andalus" panose="02020603050405020304" pitchFamily="18" charset="-78"/>
              </a:rPr>
              <a:t>Safdar</a:t>
            </a:r>
            <a:r>
              <a:rPr lang="en-US" sz="2000" dirty="0">
                <a:latin typeface="Arial Narrow" panose="020B0606020202030204" pitchFamily="34" charset="0"/>
                <a:cs typeface="Andalus" panose="02020603050405020304" pitchFamily="18" charset="-78"/>
              </a:rPr>
              <a:t> Iqbal† </a:t>
            </a:r>
            <a:r>
              <a:rPr lang="en-US" sz="2000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, </a:t>
            </a:r>
            <a:r>
              <a:rPr lang="en-US" sz="2000" dirty="0">
                <a:latin typeface="Arial Narrow" panose="020B0606020202030204" pitchFamily="34" charset="0"/>
                <a:cs typeface="Andalus" panose="02020603050405020304" pitchFamily="18" charset="-78"/>
              </a:rPr>
              <a:t>M. Mustafa </a:t>
            </a:r>
            <a:r>
              <a:rPr lang="en-US" sz="2000" dirty="0" err="1">
                <a:latin typeface="Arial Narrow" panose="020B0606020202030204" pitchFamily="34" charset="0"/>
                <a:cs typeface="Andalus" panose="02020603050405020304" pitchFamily="18" charset="-78"/>
              </a:rPr>
              <a:t>Rafique</a:t>
            </a:r>
            <a:r>
              <a:rPr lang="en-US" sz="2000" dirty="0">
                <a:latin typeface="Arial Narrow" panose="020B0606020202030204" pitchFamily="34" charset="0"/>
                <a:cs typeface="Andalus" panose="02020603050405020304" pitchFamily="18" charset="-78"/>
              </a:rPr>
              <a:t>‡</a:t>
            </a:r>
          </a:p>
          <a:p>
            <a:r>
              <a:rPr lang="en-US" sz="2000" dirty="0">
                <a:latin typeface="Arial Narrow" panose="020B0606020202030204" pitchFamily="34" charset="0"/>
                <a:cs typeface="Andalus" panose="02020603050405020304" pitchFamily="18" charset="-78"/>
              </a:rPr>
              <a:t>† Distributed </a:t>
            </a:r>
            <a:r>
              <a:rPr lang="en-US" sz="2000" dirty="0">
                <a:latin typeface="Arial Narrow" panose="020B0606020202030204" pitchFamily="34" charset="0"/>
                <a:cs typeface="Andalus" panose="02020603050405020304" pitchFamily="18" charset="-78"/>
              </a:rPr>
              <a:t>Systems </a:t>
            </a:r>
            <a:r>
              <a:rPr lang="en-US" sz="2000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and Storage </a:t>
            </a:r>
            <a:r>
              <a:rPr lang="en-US" sz="2000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Lab, </a:t>
            </a:r>
            <a:r>
              <a:rPr lang="en-US" sz="2000" dirty="0" err="1" smtClean="0">
                <a:latin typeface="Arial Narrow" panose="020B0606020202030204" pitchFamily="34" charset="0"/>
                <a:cs typeface="Andalus" panose="02020603050405020304" pitchFamily="18" charset="-78"/>
              </a:rPr>
              <a:t>Virgnia</a:t>
            </a:r>
            <a:r>
              <a:rPr lang="en-US" sz="2000" dirty="0" smtClean="0">
                <a:latin typeface="Arial Narrow" panose="020B0606020202030204" pitchFamily="34" charset="0"/>
                <a:cs typeface="Andalus" panose="02020603050405020304" pitchFamily="18" charset="-78"/>
              </a:rPr>
              <a:t> Tech</a:t>
            </a:r>
          </a:p>
          <a:p>
            <a:r>
              <a:rPr lang="en-US" dirty="0"/>
              <a:t>‡IBM Research, Ireland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Provides APIs to move / </a:t>
            </a:r>
            <a:r>
              <a:rPr lang="en-US" sz="2600" dirty="0" err="1"/>
              <a:t>prefetch</a:t>
            </a:r>
            <a:r>
              <a:rPr lang="en-US" sz="2600" dirty="0"/>
              <a:t> data across regions</a:t>
            </a:r>
          </a:p>
          <a:p>
            <a:pPr lvl="1"/>
            <a:r>
              <a:rPr lang="en-US" sz="2200" dirty="0" smtClean="0"/>
              <a:t>Ensures data availability / data mobility across multiple clusters</a:t>
            </a:r>
          </a:p>
          <a:p>
            <a:pPr lvl="1"/>
            <a:r>
              <a:rPr lang="en-US" sz="2200" dirty="0" smtClean="0"/>
              <a:t>Associates each </a:t>
            </a:r>
            <a:r>
              <a:rPr lang="en-US" sz="2200" dirty="0" err="1" smtClean="0"/>
              <a:t>DataNode</a:t>
            </a:r>
            <a:r>
              <a:rPr lang="en-US" sz="2200" dirty="0" smtClean="0"/>
              <a:t> with an unique ‘region’</a:t>
            </a:r>
          </a:p>
          <a:p>
            <a:pPr lvl="1"/>
            <a:r>
              <a:rPr lang="en-US" sz="2200" dirty="0" smtClean="0"/>
              <a:t>Identifies all </a:t>
            </a:r>
            <a:r>
              <a:rPr lang="en-US" sz="2200" dirty="0" err="1" smtClean="0"/>
              <a:t>DataNodes</a:t>
            </a:r>
            <a:r>
              <a:rPr lang="en-US" sz="2200" dirty="0" smtClean="0"/>
              <a:t> in a cluster (of clusters) with the same region</a:t>
            </a:r>
            <a:endParaRPr lang="en-US" sz="2200" dirty="0"/>
          </a:p>
          <a:p>
            <a:pPr lvl="1"/>
            <a:r>
              <a:rPr lang="en-US" sz="2200" dirty="0" smtClean="0"/>
              <a:t>Proposes ‘region-aware’ placement and retrieval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68EF-FBE3-E445-83BF-6573FB74B7EA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212"/>
            <a:ext cx="8229600" cy="1143000"/>
          </a:xfrm>
        </p:spPr>
        <p:txBody>
          <a:bodyPr/>
          <a:lstStyle/>
          <a:p>
            <a:r>
              <a:rPr lang="en-US" dirty="0" smtClean="0"/>
              <a:t>Energy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4046"/>
            <a:ext cx="7772400" cy="41148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racks, records </a:t>
            </a:r>
            <a:r>
              <a:rPr lang="en-US" dirty="0"/>
              <a:t>and </a:t>
            </a:r>
            <a:r>
              <a:rPr lang="en-US" dirty="0" smtClean="0"/>
              <a:t>analyzes the power </a:t>
            </a:r>
            <a:r>
              <a:rPr lang="en-US" dirty="0"/>
              <a:t>usage characteristics of the application on a particular hardware. </a:t>
            </a:r>
            <a:endParaRPr lang="en-US" dirty="0" smtClean="0"/>
          </a:p>
          <a:p>
            <a:r>
              <a:rPr lang="en-US" dirty="0" smtClean="0"/>
              <a:t>Computes performance </a:t>
            </a:r>
            <a:r>
              <a:rPr lang="en-US" dirty="0"/>
              <a:t>to power ratio </a:t>
            </a:r>
            <a:r>
              <a:rPr lang="en-US" dirty="0" smtClean="0"/>
              <a:t>for different </a:t>
            </a:r>
            <a:r>
              <a:rPr lang="en-US" dirty="0"/>
              <a:t>jobs in each </a:t>
            </a:r>
            <a:r>
              <a:rPr lang="en-US" dirty="0" smtClean="0"/>
              <a:t>cluster</a:t>
            </a:r>
          </a:p>
          <a:p>
            <a:r>
              <a:rPr lang="en-US" dirty="0" smtClean="0"/>
              <a:t>Schedules the job to the cluster with least performance to power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12" y="1371600"/>
            <a:ext cx="8126088" cy="1143000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clusters each containing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homogeneous </a:t>
            </a:r>
            <a:r>
              <a:rPr lang="en-US" dirty="0" smtClean="0"/>
              <a:t>nodes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74647"/>
              </p:ext>
            </p:extLst>
          </p:nvPr>
        </p:nvGraphicFramePr>
        <p:xfrm>
          <a:off x="1358012" y="2514600"/>
          <a:ext cx="7328787" cy="21874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9156"/>
                <a:gridCol w="892473"/>
                <a:gridCol w="823822"/>
                <a:gridCol w="1304385"/>
                <a:gridCol w="1203952"/>
                <a:gridCol w="868682"/>
                <a:gridCol w="1036317"/>
              </a:tblGrid>
              <a:tr h="5157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 </a:t>
                      </a:r>
                    </a:p>
                    <a:p>
                      <a:pPr algn="ctr"/>
                      <a:r>
                        <a:rPr lang="en-US" dirty="0" smtClean="0"/>
                        <a:t>(GB)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Storage (GB)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</a:p>
                    <a:p>
                      <a:pPr algn="ctr"/>
                      <a:r>
                        <a:rPr lang="en-US" dirty="0" smtClean="0"/>
                        <a:t>Slots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slots</a:t>
                      </a:r>
                      <a:endParaRPr lang="en-US" dirty="0" smtClean="0"/>
                    </a:p>
                  </a:txBody>
                  <a:tcPr/>
                </a:tc>
              </a:tr>
              <a:tr h="5157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Gbps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57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57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Gbps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of applications on different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81044"/>
              </p:ext>
            </p:extLst>
          </p:nvPr>
        </p:nvGraphicFramePr>
        <p:xfrm>
          <a:off x="990600" y="16764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55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 of applications on different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421244"/>
              </p:ext>
            </p:extLst>
          </p:nvPr>
        </p:nvGraphicFramePr>
        <p:xfrm>
          <a:off x="914400" y="144780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1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 of Cluster 1 Vs Cluster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667374"/>
              </p:ext>
            </p:extLst>
          </p:nvPr>
        </p:nvGraphicFramePr>
        <p:xfrm>
          <a:off x="1066800" y="1371600"/>
          <a:ext cx="7467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9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 comparison of Cluster 1 Vs Cluster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134894"/>
              </p:ext>
            </p:extLst>
          </p:nvPr>
        </p:nvGraphicFramePr>
        <p:xfrm>
          <a:off x="914400" y="15240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59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performance to power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8883"/>
              </p:ext>
            </p:extLst>
          </p:nvPr>
        </p:nvGraphicFramePr>
        <p:xfrm>
          <a:off x="1143000" y="129540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Callout 11"/>
          <p:cNvSpPr/>
          <p:nvPr/>
        </p:nvSpPr>
        <p:spPr bwMode="auto">
          <a:xfrm>
            <a:off x="2514600" y="2895600"/>
            <a:ext cx="6248400" cy="1356370"/>
          </a:xfrm>
          <a:prstGeom prst="wedgeEllipseCallout">
            <a:avLst>
              <a:gd name="adj1" fmla="val -18851"/>
              <a:gd name="adj2" fmla="val 46348"/>
            </a:avLst>
          </a:prstGeom>
          <a:solidFill>
            <a:srgbClr val="9A0000"/>
          </a:solidFill>
          <a:ln w="28575" cap="flat" cmpd="sng" algn="ctr">
            <a:solidFill>
              <a:srgbClr val="9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No single ‘Best’ cluster for all workload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2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performance of </a:t>
            </a:r>
            <a:r>
              <a:rPr lang="en-US" dirty="0" err="1" smtClean="0"/>
              <a:t>GreenSched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943817"/>
              </p:ext>
            </p:extLst>
          </p:nvPr>
        </p:nvGraphicFramePr>
        <p:xfrm>
          <a:off x="1600200" y="1447800"/>
          <a:ext cx="6324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Callout 8"/>
          <p:cNvSpPr/>
          <p:nvPr/>
        </p:nvSpPr>
        <p:spPr bwMode="auto">
          <a:xfrm>
            <a:off x="1752600" y="2590800"/>
            <a:ext cx="6858000" cy="2590800"/>
          </a:xfrm>
          <a:prstGeom prst="wedgeEllipseCallout">
            <a:avLst>
              <a:gd name="adj1" fmla="val -18247"/>
              <a:gd name="adj2" fmla="val 47159"/>
            </a:avLst>
          </a:prstGeom>
          <a:solidFill>
            <a:srgbClr val="9A0000"/>
          </a:solidFill>
          <a:ln w="28575" cap="flat" cmpd="sng" algn="ctr">
            <a:solidFill>
              <a:srgbClr val="9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2400" dirty="0" err="1" smtClean="0">
                <a:solidFill>
                  <a:schemeClr val="bg1"/>
                </a:solidFill>
              </a:rPr>
              <a:t>GreenSched</a:t>
            </a:r>
            <a:r>
              <a:rPr lang="en-US" sz="2400" dirty="0" smtClean="0">
                <a:solidFill>
                  <a:schemeClr val="bg1"/>
                </a:solidFill>
              </a:rPr>
              <a:t> achieves 12.8% </a:t>
            </a:r>
            <a:r>
              <a:rPr lang="en-US" sz="2400" dirty="0" smtClean="0">
                <a:solidFill>
                  <a:schemeClr val="bg1"/>
                </a:solidFill>
              </a:rPr>
              <a:t>performance improvement </a:t>
            </a:r>
            <a:r>
              <a:rPr lang="en-US" sz="2400" dirty="0" smtClean="0">
                <a:solidFill>
                  <a:schemeClr val="bg1"/>
                </a:solidFill>
              </a:rPr>
              <a:t>and 21% reduction in power consumption over </a:t>
            </a:r>
            <a:r>
              <a:rPr lang="en-US" sz="2400" dirty="0" smtClean="0">
                <a:solidFill>
                  <a:schemeClr val="bg1"/>
                </a:solidFill>
              </a:rPr>
              <a:t>hardware-oblivious policies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3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312"/>
            <a:ext cx="8229600" cy="1143000"/>
          </a:xfrm>
        </p:spPr>
        <p:txBody>
          <a:bodyPr/>
          <a:lstStyle/>
          <a:p>
            <a:r>
              <a:rPr lang="en-US" dirty="0" smtClean="0"/>
              <a:t>Conclusion: </a:t>
            </a:r>
            <a:r>
              <a:rPr lang="en-US" dirty="0" err="1" smtClean="0"/>
              <a:t>GreenSched</a:t>
            </a:r>
            <a:r>
              <a:rPr lang="en-US" dirty="0" smtClean="0"/>
              <a:t> </a:t>
            </a:r>
            <a:r>
              <a:rPr lang="en-US" dirty="0" smtClean="0"/>
              <a:t>enables </a:t>
            </a:r>
            <a:r>
              <a:rPr lang="en-US" dirty="0" smtClean="0"/>
              <a:t>power-aware </a:t>
            </a:r>
            <a:r>
              <a:rPr lang="en-US" dirty="0" smtClean="0"/>
              <a:t>Hadoop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12" y="1821800"/>
            <a:ext cx="7973688" cy="4114800"/>
          </a:xfrm>
        </p:spPr>
        <p:txBody>
          <a:bodyPr/>
          <a:lstStyle/>
          <a:p>
            <a:r>
              <a:rPr lang="en-US" dirty="0" smtClean="0"/>
              <a:t>Exploits heterogeneity to perform power-aware </a:t>
            </a:r>
            <a:r>
              <a:rPr lang="en-US" dirty="0" smtClean="0"/>
              <a:t>hardware Hadoop scheduler</a:t>
            </a:r>
          </a:p>
          <a:p>
            <a:r>
              <a:rPr lang="en-US" dirty="0" smtClean="0"/>
              <a:t>Provides APIs for effective data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Realizes </a:t>
            </a:r>
            <a:r>
              <a:rPr lang="en-US" dirty="0" smtClean="0"/>
              <a:t>significant performance benefits</a:t>
            </a:r>
          </a:p>
          <a:p>
            <a:pPr lvl="1"/>
            <a:r>
              <a:rPr lang="en-US" dirty="0" smtClean="0"/>
              <a:t>12.8% </a:t>
            </a:r>
            <a:r>
              <a:rPr lang="en-US" dirty="0"/>
              <a:t>increase in </a:t>
            </a:r>
            <a:r>
              <a:rPr lang="en-US" dirty="0" smtClean="0"/>
              <a:t>execution time	</a:t>
            </a:r>
            <a:endParaRPr lang="en-US" dirty="0" smtClean="0"/>
          </a:p>
          <a:p>
            <a:pPr lvl="1"/>
            <a:r>
              <a:rPr lang="en-US" dirty="0" smtClean="0"/>
              <a:t>21% less power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82000" cy="1143000"/>
          </a:xfrm>
        </p:spPr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has become the de facto </a:t>
            </a:r>
            <a:r>
              <a:rPr lang="en-US" dirty="0" err="1" smtClean="0"/>
              <a:t>bigdata</a:t>
            </a:r>
            <a:r>
              <a:rPr lang="en-US" dirty="0" smtClean="0"/>
              <a:t> </a:t>
            </a:r>
            <a:r>
              <a:rPr lang="en-US" smtClean="0"/>
              <a:t>processing framework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68EF-FBE3-E445-83BF-6573FB74B7EA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28" y="2434882"/>
            <a:ext cx="1438276" cy="795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15" y="1551438"/>
            <a:ext cx="1176338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13" y="3595626"/>
            <a:ext cx="1404938" cy="814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61" y="1926431"/>
            <a:ext cx="952500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81" y="1762830"/>
            <a:ext cx="1693584" cy="985044"/>
          </a:xfrm>
          <a:prstGeom prst="rect">
            <a:avLst/>
          </a:prstGeom>
        </p:spPr>
      </p:pic>
      <p:pic>
        <p:nvPicPr>
          <p:cNvPr id="14" name="Picture 13" descr="facebook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76" y="2964531"/>
            <a:ext cx="1618700" cy="6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ebay-logo,1-Q-62-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5" b="23035"/>
          <a:stretch>
            <a:fillRect/>
          </a:stretch>
        </p:blipFill>
        <p:spPr bwMode="auto">
          <a:xfrm>
            <a:off x="4051262" y="3743143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96" y="2929731"/>
            <a:ext cx="14970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thesaleslion.com/wp-content/uploads/2013/03/the-new-york-tim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148" y="9129229"/>
            <a:ext cx="270305" cy="2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m2aqceRD3mrwc_wwL1RPYAEmQu_0ObnUk7GOmKLx175H3Qglou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89" y="4902954"/>
            <a:ext cx="865449" cy="5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news.softpedia.com/images/news2/Yahoo-Tries-to-Cash-In-on-Hadoop-with-Hortonworks-Joint-Venture-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92" y="4065315"/>
            <a:ext cx="1324036" cy="1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iliconangle.com/files/2011/06/cloudera-Logo-lar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43" y="11389215"/>
            <a:ext cx="21232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upload.wikimedia.org/wikipedia/commons/0/0f/Greenplum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35" y="3515369"/>
            <a:ext cx="2024660" cy="5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admin.csrwire.com/system/profile_logos/12774/original/wmt_logo_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73" y="4140018"/>
            <a:ext cx="1940084" cy="5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77200" cy="4114800"/>
          </a:xfrm>
        </p:spPr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72" name="Picture 24" descr="http://blogs-images.forbes.com/tomiogeron/files/2011/10/linkedin_logo_1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97" y="4379912"/>
            <a:ext cx="1091998" cy="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allspammedup.com/wp-content/uploads/2014/04/ao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4461816"/>
            <a:ext cx="1112899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28" y="2481671"/>
            <a:ext cx="1438276" cy="7953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15" y="1598227"/>
            <a:ext cx="1176338" cy="971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61" y="1973220"/>
            <a:ext cx="952500" cy="8096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81" y="1809619"/>
            <a:ext cx="1693584" cy="985044"/>
          </a:xfrm>
          <a:prstGeom prst="rect">
            <a:avLst/>
          </a:prstGeom>
        </p:spPr>
      </p:pic>
      <p:pic>
        <p:nvPicPr>
          <p:cNvPr id="41" name="Picture 18" descr="http://upload.wikimedia.org/wikipedia/commons/0/0f/Greenplum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35" y="3562158"/>
            <a:ext cx="2024660" cy="5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http://news.softpedia.com/images/news2/Yahoo-Tries-to-Cash-In-on-Hadoop-with-Hortonworks-Joint-Venture-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92" y="4009417"/>
            <a:ext cx="1324036" cy="1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http://admin.csrwire.com/system/profile_logos/12774/original/wmt_logo_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73" y="4084120"/>
            <a:ext cx="1940084" cy="5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http://blogs-images.forbes.com/tomiogeron/files/2011/10/linkedin_logo_1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97" y="4324014"/>
            <a:ext cx="1091998" cy="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28" y="2425773"/>
            <a:ext cx="1438276" cy="7953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15" y="1542329"/>
            <a:ext cx="1176338" cy="971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61" y="1917322"/>
            <a:ext cx="952500" cy="8096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81" y="1753721"/>
            <a:ext cx="1693584" cy="985044"/>
          </a:xfrm>
          <a:prstGeom prst="rect">
            <a:avLst/>
          </a:prstGeom>
        </p:spPr>
      </p:pic>
      <p:pic>
        <p:nvPicPr>
          <p:cNvPr id="49" name="Picture 18" descr="http://upload.wikimedia.org/wikipedia/commons/0/0f/Greenplum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35" y="3506260"/>
            <a:ext cx="2024660" cy="5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 bwMode="auto">
          <a:xfrm>
            <a:off x="836676" y="2746747"/>
            <a:ext cx="7620000" cy="1311472"/>
          </a:xfrm>
          <a:prstGeom prst="rect">
            <a:avLst/>
          </a:prstGeom>
          <a:solidFill>
            <a:srgbClr val="9A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Yahoo! : 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40,000 nodes 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running 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Hadoop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Google 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: 20 PB of data/day</a:t>
            </a:r>
          </a:p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Facebook : 3000 jobs/day</a:t>
            </a:r>
          </a:p>
          <a:p>
            <a:pPr algn="ctr" eaLnBrk="0" hangingPunct="0"/>
            <a:endParaRPr lang="en-US" sz="2400" dirty="0" smtClean="0">
              <a:solidFill>
                <a:schemeClr val="bg1"/>
              </a:solidFill>
              <a:latin typeface="Baskerville Old Face" panose="02020602080505020303" pitchFamily="18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2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 bwMode="auto">
          <a:xfrm>
            <a:off x="285750" y="1066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916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dirty="0" smtClean="0"/>
              <a:t>	</a:t>
            </a:r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595437" y="3628628"/>
            <a:ext cx="1905000" cy="243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Slave Node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690687" y="4648200"/>
            <a:ext cx="742950" cy="399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05087" y="4648200"/>
            <a:ext cx="742950" cy="399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71950" y="3628628"/>
            <a:ext cx="1905000" cy="243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Slave Node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267200" y="4648200"/>
            <a:ext cx="742950" cy="399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81600" y="4648200"/>
            <a:ext cx="742950" cy="399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91325" y="3628628"/>
            <a:ext cx="1905000" cy="243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Slave Node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86575" y="4648200"/>
            <a:ext cx="742950" cy="399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800975" y="4648200"/>
            <a:ext cx="742950" cy="399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153400" cy="1143000"/>
          </a:xfrm>
        </p:spPr>
        <p:txBody>
          <a:bodyPr/>
          <a:lstStyle/>
          <a:p>
            <a:r>
              <a:rPr lang="en-US" dirty="0" smtClean="0"/>
              <a:t>An overview of Hadoop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152525" y="5047456"/>
            <a:ext cx="7943850" cy="1108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05250" y="1300559"/>
            <a:ext cx="2209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Master Node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133850" y="1795859"/>
            <a:ext cx="17526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JobTracker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1985962" y="5226148"/>
            <a:ext cx="1123950" cy="73570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Data</a:t>
            </a:r>
          </a:p>
          <a:p>
            <a:pPr algn="ctr" defTabSz="914400" eaLnBrk="0" hangingPunct="0"/>
            <a:r>
              <a:rPr lang="en-US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Node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4562475" y="5226148"/>
            <a:ext cx="1123950" cy="73570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Node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7181850" y="5226148"/>
            <a:ext cx="1123950" cy="73570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Data</a:t>
            </a:r>
          </a:p>
          <a:p>
            <a:pPr algn="ctr" defTabSz="914400" eaLnBrk="0" hangingPunct="0"/>
            <a:r>
              <a:rPr lang="en-US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Node</a:t>
            </a:r>
          </a:p>
        </p:txBody>
      </p:sp>
      <p:cxnSp>
        <p:nvCxnSpPr>
          <p:cNvPr id="28" name="Straight Arrow Connector 27"/>
          <p:cNvCxnSpPr>
            <a:stCxn id="3" idx="2"/>
            <a:endCxn id="23" idx="0"/>
          </p:cNvCxnSpPr>
          <p:nvPr/>
        </p:nvCxnSpPr>
        <p:spPr bwMode="auto">
          <a:xfrm>
            <a:off x="5010150" y="2291159"/>
            <a:ext cx="2733675" cy="13374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/>
          <p:cNvCxnSpPr>
            <a:stCxn id="3" idx="2"/>
          </p:cNvCxnSpPr>
          <p:nvPr/>
        </p:nvCxnSpPr>
        <p:spPr bwMode="auto">
          <a:xfrm>
            <a:off x="5010150" y="2291159"/>
            <a:ext cx="0" cy="13374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/>
          <p:cNvCxnSpPr>
            <a:stCxn id="3" idx="2"/>
            <a:endCxn id="7" idx="0"/>
          </p:cNvCxnSpPr>
          <p:nvPr/>
        </p:nvCxnSpPr>
        <p:spPr bwMode="auto">
          <a:xfrm flipH="1">
            <a:off x="2547937" y="2291159"/>
            <a:ext cx="2462213" cy="13374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1521618" y="1523801"/>
            <a:ext cx="928688" cy="381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Client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 bwMode="auto">
          <a:xfrm>
            <a:off x="2450306" y="1714401"/>
            <a:ext cx="1454944" cy="288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2714625" y="1423242"/>
            <a:ext cx="633412" cy="23896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Job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20050302">
            <a:off x="3224274" y="2720493"/>
            <a:ext cx="633412" cy="2558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Job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 rot="1723986">
            <a:off x="6269598" y="2691657"/>
            <a:ext cx="633412" cy="20393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Job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16200000">
            <a:off x="4485711" y="2833575"/>
            <a:ext cx="782097" cy="21886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Output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5400000">
            <a:off x="4803678" y="2820804"/>
            <a:ext cx="735907" cy="2490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Output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690687" y="4085828"/>
            <a:ext cx="16764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TaskTracker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67200" y="4085828"/>
            <a:ext cx="16764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TaskTracker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6886575" y="4085828"/>
            <a:ext cx="16764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TaskTracker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6453847" y="1504234"/>
            <a:ext cx="2177194" cy="1023495"/>
          </a:xfrm>
          <a:prstGeom prst="cloudCallout">
            <a:avLst>
              <a:gd name="adj1" fmla="val 47999"/>
              <a:gd name="adj2" fmla="val -86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spc="50" normalizeH="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Scalability</a:t>
            </a:r>
            <a:endParaRPr kumimoji="0" lang="en-US" sz="2000" b="1" i="0" u="none" strike="noStrike" spc="50" normalizeH="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8" name="Cloud Callout 47"/>
          <p:cNvSpPr/>
          <p:nvPr/>
        </p:nvSpPr>
        <p:spPr bwMode="auto">
          <a:xfrm>
            <a:off x="1234808" y="1533789"/>
            <a:ext cx="2177194" cy="1023495"/>
          </a:xfrm>
          <a:prstGeom prst="cloudCallout">
            <a:avLst>
              <a:gd name="adj1" fmla="val -48832"/>
              <a:gd name="adj2" fmla="val 70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spc="50" normalizeH="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Reliability</a:t>
            </a:r>
            <a:endParaRPr kumimoji="0" lang="en-US" sz="2000" b="1" i="0" u="none" strike="noStrike" spc="50" normalizeH="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9" name="Cloud Callout 48"/>
          <p:cNvSpPr/>
          <p:nvPr/>
        </p:nvSpPr>
        <p:spPr bwMode="auto">
          <a:xfrm>
            <a:off x="6488939" y="4475345"/>
            <a:ext cx="2219325" cy="1199164"/>
          </a:xfrm>
          <a:prstGeom prst="cloudCallout">
            <a:avLst>
              <a:gd name="adj1" fmla="val 47837"/>
              <a:gd name="adj2" fmla="val -158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   Fault Tolerance</a:t>
            </a:r>
            <a:endParaRPr kumimoji="0" lang="en-US" sz="2000" b="1" i="0" u="none" strike="noStrike" spc="50" normalizeH="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1" name="Cloud Callout 50"/>
          <p:cNvSpPr/>
          <p:nvPr/>
        </p:nvSpPr>
        <p:spPr bwMode="auto">
          <a:xfrm>
            <a:off x="995892" y="4625055"/>
            <a:ext cx="2607836" cy="1023495"/>
          </a:xfrm>
          <a:prstGeom prst="cloudCallout">
            <a:avLst>
              <a:gd name="adj1" fmla="val -50053"/>
              <a:gd name="adj2" fmla="val 29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spc="50" normalizeH="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Simplicity of management</a:t>
            </a:r>
            <a:endParaRPr kumimoji="0" lang="en-US" sz="2000" b="1" i="0" u="none" strike="noStrike" spc="50" normalizeH="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2" name="Cloud Callout 51"/>
          <p:cNvSpPr/>
          <p:nvPr/>
        </p:nvSpPr>
        <p:spPr bwMode="auto">
          <a:xfrm>
            <a:off x="3353989" y="2800809"/>
            <a:ext cx="3312319" cy="1222557"/>
          </a:xfrm>
          <a:prstGeom prst="cloudCallout">
            <a:avLst>
              <a:gd name="adj1" fmla="val -50740"/>
              <a:gd name="adj2" fmla="val 1211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288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spc="50" normalizeH="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  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Homogeneity</a:t>
            </a:r>
            <a:endParaRPr kumimoji="0" lang="en-US" sz="2400" i="0" u="none" strike="noStrike" spc="50" normalizeH="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91000" y="4752886"/>
            <a:ext cx="1752600" cy="48081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HDFS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8743" y="6227793"/>
            <a:ext cx="3865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HDFS - Hadoop Distributed File System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cs typeface="Angsana New" panose="02020603050405020304" pitchFamily="18" charset="-34"/>
              </a:rPr>
              <a:t>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8" grpId="0" animBg="1"/>
      <p:bldP spid="49" grpId="0" animBg="1"/>
      <p:bldP spid="51" grpId="0" animBg="1"/>
      <p:bldP spid="52" grpId="0" animBg="1"/>
      <p:bldP spid="5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9652"/>
            <a:ext cx="7772400" cy="1143000"/>
          </a:xfrm>
        </p:spPr>
        <p:txBody>
          <a:bodyPr/>
          <a:lstStyle/>
          <a:p>
            <a:r>
              <a:rPr lang="en-US" dirty="0" smtClean="0"/>
              <a:t>Heterogeneity is inevitable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34" y="1097117"/>
            <a:ext cx="4495800" cy="2331883"/>
          </a:xfrm>
        </p:spPr>
        <p:txBody>
          <a:bodyPr/>
          <a:lstStyle/>
          <a:p>
            <a:r>
              <a:rPr lang="en-US" sz="2400" dirty="0" smtClean="0"/>
              <a:t>Emergence of </a:t>
            </a:r>
            <a:r>
              <a:rPr lang="en-US" sz="2400" dirty="0"/>
              <a:t>s</a:t>
            </a:r>
            <a:r>
              <a:rPr lang="en-US" sz="2400" dirty="0" smtClean="0"/>
              <a:t>pecialized architectures such as GPUs, FPGAs, micro-servers, SSDs and customized SAN/NAS</a:t>
            </a:r>
          </a:p>
          <a:p>
            <a:r>
              <a:rPr lang="en-US" sz="2400" dirty="0" smtClean="0"/>
              <a:t>Regular system upgrades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68EF-FBE3-E445-83BF-6573FB74B7EA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ttp://www.datacenterdynamics.com/sites/default/files/SeaMicro%20SM15000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0866"/>
            <a:ext cx="34861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67400" y="3429000"/>
            <a:ext cx="29523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FontTx/>
              <a:buNone/>
              <a:defRPr sz="1800">
                <a:solidFill>
                  <a:schemeClr val="bg1"/>
                </a:solidFill>
                <a:latin typeface="Arial Narrow" pitchFamily="-111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-109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Optimizing Hadoop for </a:t>
            </a:r>
            <a:r>
              <a:rPr lang="en-US" sz="1100" dirty="0" err="1" smtClean="0">
                <a:solidFill>
                  <a:schemeClr val="tx1"/>
                </a:solidFill>
              </a:rPr>
              <a:t>Microservers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– </a:t>
            </a:r>
            <a:r>
              <a:rPr lang="en-US" sz="1100" dirty="0" err="1" smtClean="0">
                <a:solidFill>
                  <a:schemeClr val="tx1"/>
                </a:solidFill>
              </a:rPr>
              <a:t>Hortonworks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TERQUExMWFhUWGB0XGBcXExgaFxcXFxwbFhwbFxgeHSggGxsmGxcYITIiJSkrMC4uGB8zODMwNygtLisBCgoKDg0OGxAQGy4mHyQ0LDQ0Mi40Mi8tMjcsLCw3LC8vNjQ3LywsLCwsNywsLCw0LCwsNDQ0LzQsNCwsNCw0LP/AABEIALYBFQMBIgACEQEDEQH/xAAcAAEAAQUBAQAAAAAAAAAAAAAABAIDBQYHAQj/xABJEAACAgEDAQYDAwcHCQkBAAABAgARAwQSITEFBhMiQVEyYXEHgZEUFSNCUmKxM3JzkqHB0TRDU1SUorLT8BYXJIKDhJPC0jX/xAAZAQEAAwEBAAAAAAAAAAAAAAAAAgMEAQX/xAApEQEAAgICAQMDAwUAAAAAAAAAAQIDERIxIQQTUUFhcRQi8FKBobHB/9oADAMBAAIRAxEAPwDuMREBERAREQEREBERAREQEREBERAREQEREBERAREQEREBERARE8Y1zA9ic11/2k5lRMqafF4WUv4e7KTkpDtJdR8N+39sg/8Aerm/1fF/WaW+zdR+ox/LrETRe7/fnLlfB42HGuPO5xIyZLcOP2kPO0mhfz+YvepC1Zr2treLRuCIiRSIiICIiAiUJkB6EH6G/cfxB/Az13AFkgD3J4gVRKGyqFLFgFF2bFCutn0qj+ErgIiICIiAiIgIiICIiAiJbzZ1StzKtnaLIFk9AL6n5QLkRcQESnG4YAqQQRYINgg8gg+olUBERAREtarUrjUs5oD5EkkmgAByzEkAAckkAQLst5/hb6H+Ehhc2TknwF9AArZf/MTaL6jaA3p5h0lR0CrbbshIB+LNkIPBHKbtv9kD597I1TYsmPIiq7DorpvViw20V9Tzx86m6/mfXa58OPPpUwYt25siYVxsFo3fJNkcAEdavpLX2R4MfjZMuQW2NcapxdHKxQsPnwBfoGM6H2d2zlfVZMLYqRbo0bFGgWPQg+le/rL8/qIpeK/V5+GkTWOU9/RzBNImLttceNdqLqUCiyaHl9Tz1udsnIO1cIXvAoBu8+Jj8iyoxH4m/vnX5zNO9fhowRrl+SIiUtBERAREQNay9y8JusmZAQRSMgA3AhiPJwSXcmupdj1MuP3O05PO8rbE47XwyGCqVK7a20gFf4Cs5qtSmNC+RlRF5LMQAPqTMf2R3h0+pd0wZQ5x0WpWA5sCiQNw46i/Sd1Pbm43pjcvcnCyspy5zuDA26G94o3aEH3F3TEsKJJOb7L7OXApVSxBYuS7Wbb5/d/f1l1tZjGQYi6+IV3BNw3FelhetX6y/OOkREBERAREQEREBERATG9udjJqlRXZ1CszeXbzvx5MLK25WFFMrdKPTmZKIGuHufi3FvFzAlzk647BO00CcdgAqGoetk3C9zsI21kzeUKANy15V28gpR3csw6MTZBoVscQMX2H2Hj0qkIztYRfOwPGNdoqgPT/AKoADKSPr9amFC+Q0o+8kn0A9TLPZfauPOCcZPHUEURfSR513x35R5RvW/KdERJJKcmQKCzEAAWSTQAHJJPoJA0WI5WGfICP9EhFbFPG8qefEYH15VTtoEvu81P6bL4X+bxkHL+83DJj+nR26cbByGMyUBKci2CPcVKogcG0D5NC2NlXJ49Pj1GHJiPh7LAC3+sGAux6genXbD9pLrirHpcm/wBPEyF1X79oZx9SD8502JbbJW07mvlnrgmvVnF+7OlbUazT5ryvqDnOTPeMhFRfMG39OelfQcUL7RESN78pWY8fCCIiQWEREBI3aWuTBifLkNIg3H3+g9yTwB6kiSZC7Zw4Hwuup2eER5t5AUet7iRRB5B9J2O3J68Oc9s/aLj1Giy4mwOuXIu2twKC/wBbdweOtbfbn1Grd3dPrkPj6THmHlK71xbgVJBIG4ENyo6X0l/u12Tiz9prh+LAMjkWb348e4rZ9dwC38iZ1btvvANM6Yxj3eUE0doC2QAor5GXZs1MEeemGP3xzvOtOL6vU5cuq3ajIyZS6h3YFGxcgXXBXaOaFdJ9B4iAFXdfHFtZIHr8/rNF+1Xs3Hk0i6kCnQqLrlkc1tP0JBHtz7maj9n/AGHqm1GPUYEVVUsPEf4OVKkbQQz9eg9R1ElbWSnLrSdJnHfj3t2yJr/Yf5yVcn5V+S5H8Q7PDbJjQYqWuqMbvdwb+pmRPaYT+WRsQ/bNNj+ZLqTtX5vtmZsT4nisCAQbB5BHQiewEREBERAREQLGt1iYk35GCr7/AD9gByT9JToNfjzLuxtuANHggg/MHkSD3l7JOoxBVIDK24X0PBFH269ZhNN3FV1/T5HDXwMWQqK+Zrkyrlf3eOv2/KmbZOeojww32hd9suPM2m0zbNleJkABbcRe1b4AAIs9b44rnUezu+WtwuGGodxfK5WLq3y55H3ER317DOk1TJ5jjbzY2Y2WFC7b1Iawfu9xMDPTpSvFiyZL853LrWjfV9qKMp8PBpgTsX43d1tLJFUAdw9PXg8GbF3b7DOn3lmDM1DjoAL/AB6yx3A7NfBoMSZBTnc5U9V3sWAPsaIse9y53w71Yuz8BzZUyuPQY8TNz+8/wIOf1iPlc8/JipOTnEeYbaY48XntnpD1+qK0mOjlf4QeQo9XcD9Ue3FmhYuxguz+966nGGwY8gsAlnwZW2bhfwIu5ufcoCOQSJkdHqsWOzWdmb4nbTZyzEdLrGAB1oAACzQklzI6PTDGgQWasknqzE2zNXqSST9ZfkD87Y/2c3+y5/8Alx+dsf7Ob/Zc/wDy4E+U5GoE+wuQvztj/Zzf7Ln/AOXPfzgjgqBkBIPxYMqjp+0yAD8YHEsWry6tsKpkynU5C5yM+fbjb9ZdgukAUEV+Eq7a7L1elVXy5DTHaNuo3G6vkA3VDrIPdvsPJrMq4cddNzMfhRRVk+/UAD1J+8dO7F+zTBgy48rZWyFDu2lFClh0Ncmgeav0E3XtWkvNx0teOv7tR7rdovh1WmxE51znNszDJkOxsb0Avhnowu7/AMeOzzjWq/8A73/uk/8ArOyzPm+ktXp+pj7kREpaCIiAmtd/+wX1mlCYwPETIrrZoeqnn6MT902WJ2s6ncI2rFo1LhWo7P1PZWpw5XVSR5lKsSjDlWQmhR2n2/WB5nRsPe3s3Uqr5WRWX9XKtMp9vZvuJEg/aZ3b1OpOPJhp1xqR4XRrJsspJprAUVx8PF3MH2l9nDYtEc29mzou9sYAKdbYLxZIW/qR6XNFuGSsc+2TjekzFY3H3WftD75JqlXDgvwlbczkEbyOgAPIUXfPU17c5L7JO2MxLabYGwoC+/oULHof2txuvUUeo6U/ZT2PkTNkyZtOyjYAj5MZUg3RC7hfIPUe06No+z8WLd4WNE3nc2xQu5ulmvWcvatY4RCWKl7WjJMpMREztbHZNAUJbT0p5JxnjE5PPQD9GxN+ZR6kkNxUnRaxcgJAKsppkagyN1pgCR6g2CQQQQSCDJEha7SEkZcVDKornhci9dj/AC603VSb5BZWCbEsaPUjIgYWPQg/ErDgqw9wbEvwEREBERAREQIvaPZ2LOmzNjXIvWmF0fcHqD8xNK+znsPT3qshxKXxavJjxs1tsRApULZPIs+br85uXbTZBgyHFe+uK6/OvnV1NT7jtk8ZgL8Mgl/bfxRP75/Ej6Su3qOFox6nyz5Jj3KxpvM8YXwek9iWNCNqtCj1a0V+Fl8rp/NYcjp06EcHiWdNqWRxizGyb8PJVDIALIIHAygAkgcMAWWqZUnyxrNMMiFWsXyCOqsDYZfmCAR9IF+JE7O1JYFXoZEO1wBQJ6hlH7LDkcmuRdqZLgJbz/C30P8ACXJ4wsVA479lHaIx5cqCvEyIhQGvN4ZJdF/eKMa/mzoPY/ZjDU5M4y7lYnimDc8hXB6bR/0Jqms+zjUFceJM2Hw8JY42KFcvnO7zsByQQKP/AELuo7l9pOnhvr9yVRByZeR7Math9blmbHTJeL7YqVtWIia9MJrNcmbt5HxkFfHxqGHRtgVCfmLU0fUATsc0Lu/3GzYnweNkwnHgc5VGPGfEZz0DOa8oNH7q9q32dyzE6iF+Gto3NvqRESpcREQEREBERAREQEREDD6/sw73y+L4Y5ZqVr4TZ5mDg0ACaFD1q/NIbadioKauyvxB2ddxTlgTvtaG0GhYo3yTNg1GEOjIwtWBUj3BFH+yQU7DwjopHm3cO3xC6PX0s0OguBExaQ+CwOsay7+fdW07XXaPN+qfN7eTp6y2NE1n/wAb6rXnY9FHXz9TTGulEk7jRGSHY+HaU2eUuzkbm+NwQx6+u4/ebmOTsjEMrYsi2rj9GbIBQHccXBq1bzDpY99rGBe0uj3Bwmp3KystBi5Xc7G7Lnkcr93ymT0GApjRGbcVFXVXXTiz6fMynT6BEZmUEFrJ8x5LEsePqfu9JJgIiICIiBG7S1Bx4cmRUbIyIzKii2dgCQqj3J4++Qu6WuyZ9FpsuZSuV8SnICu0768xr0BNkfIiZaQOwP8AJdP/AEOP/gECfERAREQMf2ihQjOgJKCnUAkvi6mgOrKfMvBPxKPjuTseQMAykEEWCDYIPIIPqJVMXu/J2N/yDGwf9Cx6gn/Rk8g/qkkfCQFDKREs6xqxuRwQp/hAxmfvXokZkbU4gymiN10R1Br1lv8A7Y6H/WsX9acW0OoTKMGLOwxYsYYeImHc/m83nrluQAPa5I1vZmnZsaaPO+fI7bdpwlKvobPz/Ac+k1exX7sX6m0+Y07X2b3g02dimHPjdgL2hvNXvXWpk5xfu4z4u0dLpWGP/wAPmyLvRaZiwYNufqw9Bfpx7TtEpyU4z4aMWSbx5IiJWtIiICIiAlKOCLBBHuDYmvfaBpsmXQvjxHzuyKFujkthaA/MX8uDfFzVfs77PzYFyjNkyYEbYyhdhXncCzEqwQGgL4+Hn0iZrFZnfn4VWy8b8dOmzxWvkczSO+mmyZdM2LT582ZnYAr+j2MBbMu8KouhdX6URzLX2T6DNhx5xltVJQpjJ5WwSXr0DAr/AFDFZrau9+fhyMu78dN9iIhcREQEj67S+IlXtYHcjDqjjow/vHQgkHgmSIgRez9UXU7htdTtdbumHPB9VIIIPHBFgGwJUg67TsGGbELyKKZbA8VOu0k8bgSSpPQkiwGaSdLqVyIHQ2D8iCCDRBB5DAggg8gggwLsREBE8Jmoa77SNEhpTky/PGnH3FioI+YudiJnpG1or227I4UEkgAdSTQH1Mgd3HDaTTkEEeEnINjhQP4zR+0vtJ0+XFkxNpsjJkVkYFkFqwKkdT6GRe7nf/T6XS4dOunylcKKm4FLahyxF8Emz98lwt8I+9T5dTiaZo/tL0bmn8XF83x2P9wsf7Jt+nzq6K6MGVgGVgbBBFgg+1SMxMdpVtFupXIiJxInhE9iBj10DY/5Bwq/6N13IB7YyCGT0FWVAHCieZsmYo+/HjVdjcrmZj0Poca/xmRljXfyWT+a38DA4n3A7tDW5iHJGLEoZ64LFr2qD6A7Ws/L52Oo9i9maDHmrT48Yy4wRY3FgPhPmPU+hPPX5znHcTtI6Q/prx4tSFOPKQdu/A1i652EsVY+lj05G/6bUaLT79S2VELXx4yuDfmPhBeWv8fkJZ6i2X3IivTFg1ER4j77aNp8RXt+m4P5Szfc4Lr/ALrAzsc452ZqHz9r4NWcbLjz5j4ZI4Ixr4dX7gKL+d+07HJZvp+Fvp+p/JERKWgiIgJRmyhVLNwFBJ+g5MrnjKCKIsHqIHPeye/qanVqDhZRRGG3FbiCS2TjynYK43Vz1uZjEyHFjd8gYoP5IcKUPxKfVzwDyaJUcCzLWHujptJqEy41ZQxKBt5Pgu3wlbsUeU819R7mTMeqcYUxt8BQM7pe5cXruX0J6WD03GhtlGfhy/b1/wB8fz4ZIi0b5/zowZMRZsuPIMXUY1q02+rFPTcRfBBpV+c13tfvkukbTVi35BiAeslI2IigCdt7wyk1XHPJubTpNZyceDacbEnG7WEWvjRR1aibA4FEgHyzD5e7OHWNhGXe3h4l3vuo+YApiFcUBbdL5HPJnMXDlHLr7fP8/wAE7nXHtO0ff/QO+HH+UIuXMu4YyeUpS5GQjyoaB6kX6XMx+e9N/rGH/wCZP8Zc0/ZuJBjC41AxCsflBKCtvlY8jgkE+tn3kuaZao3ryi4u0cLfDlxn6ZFP98kgyjJhVviUH6gGRW7H05NnT4Sffwk/wnHVrF27gP69HmgeboAnpdGiODyNy2ORdR7bw9d/FA7tp20wLDmv3fuJAl7Po8QUk4lICkUEBJWq2getgAV8hMJi1+IHjSqCdwLBRt24ySpvbyCVQg9OT+zAyz9t4BdvwDRNGrPAF170PmSAIzachvGwEW1F0vyZRVBr/VyAUA3qAAbpSrRaXC+LGwwqoKqQpQAoABtUgdCo4r0qXHOcXtXEw9LZk49P1WgV6PWrkurDL8SMKdCf2h9xoiwasEjmSZiNTp8uSi+DFa/Cy6nIHW+u1hiBF0LF8+stF9ag8qJl+WTIFYn+kVar/wBP74GW1p/Rv/NP8DPnpe0mYfpFx5L6l0AY/M5E2ux+ZYzuuTVZjjbxNPttTZXKrAcfcT+E4Dpce4ot1uIF+1kC5di+rL6juGYGhelP5ErbwGUY3ysxVhuU7RlYiwCeR0B9pT+SPtsaE1YAv8oJO4MwoBwSKUmxx09xeU02g1m0YxlVFV2xqrJsJpSLoYySWQfNiKPTmSc2LWttC5sQrGGJAPnOwDzkoVL+aqv9k0OJPavj9v8ATVh2gR8GPEnzGPefubIXI+4id07pZC2h0zMSxOFCSSSSSo5JPJM4NrdP4eXJjB3bHZLqr2sVuvS6ud37nf5Bpf6FP+ESOXpP0++UsxERKGsiIgIMRA07U/ZxpHPxZlUXtQZRsTcbIQMp2i/SWf8Auv0f7ef+un/4m7xJ+5b5V+zT4a32J3K0+myLkU5XKXsGTJaoW4YqoAAJHrNkiJGZme061iviCIicdIiICIiBr3f1Mx0OUacEv5bCi327gW2D3r2561zU1b7OdFq2XI2VCUBXw/yjxPiF2UU+g45I4N1+tOlTH4+28B2/pB5gzKSGCsqAEsGIopTA7rog8EzszE14zCq2KLW5Nb776HVHTs+JV8QEEnAXGUr0NV8Ro/Wialn7KsWpXDm8dXXGWU4xkBDXRD/FztoJXpwam2N2xpwa8fFfHHiL6qXHr6qrH6AyarAgEGweQR0I+UV1WvHRGKIvy29iInFpERAREQEREBERAsa7+Sf+a38DPnTRbd+Pf8G5d3JHlsbuQCRxfIBPyM+j8uPcpU9CCPx4nKtd9ludT+hzY3X9/cjV9wYE/hLcdoje2fPS1tahhExaFXDJqMmMg8tjGRSAQb2AoT7LRbm2PoFajS9naF13HUMpABdSRuWwxIW8Y8Qg7RS/M30BlZPs9146Ylb6ZU/vInmP7PteeuJV+uVP7iZZuPlRxt/S13WogyMMTFkB8pIokfPgevyE7v3O/wAg0v8AQp/wic80X2X6lj+ky4sY/d3O34Uo/tnUeytCMGDFhUkjGioCep2irMryWiY8LsFLRMzMJUREqaSIiAiIgIiICIiAiIgIiICIiAmJbu3pioU4yVUMqg5MhCq4ClUBbyrSgACgK4qZaIGLbu9pyAPD4HHxuONrJR83I2u3X3mRw4gqhV6KAByTwOByeTK4gIiICIiAiIgIiICIiAiIgIiICIiAiIgIiICIiAiIgIiICIiAiIgIiICIiAiIgRe09euDGcj3tBUcV1dgg5JAAthySAJEx94cBoFyD7bSQPNsrctre72Pz6czJZMYYUwBFg0RfKkMD9QQCPmBIWfsPTvkOR8KMxXady2pG7xOVPlJ3+a6u4Hmk7cwZXKY8m5wC23awNKzYzVjnzI4+e0+xlvUdv4cemGpclcW1Gtlo1kCkfI8MLq+h9pNx6DEptcSA0VsIoO1iWI6dCxJI9yTPMOgxIoVcWNVX4QEUBfLs4AHHlJX6GoEXWdu4sTMuTcoXjfttdxXftFW17eelfOR271aYV5zySP5NxwuTwGfkfArjlugHPTmT8nZWBjbYMRNBbONSdqkEDp0BVSB+6PaeJ2RpwbGDEDRFjEgNHqLr1gQP+1mm2qwcnds42NYGRxj3NxQUOdpa6BBHXiSH7wacKrHIdrgsD4bnhbu/LwfKRR5JFCX/wA0afj9Bi4II/RJwV+EjjqPQ+kHsjBanwcfkUqnkFKrdQo6C7PT3gRj3k0w/wA70LD4X6pW4dOtsB874lL959KOuXjrex65bwxzt9XtR7kEdZNbszCeuHGbJJvGvV/iPTqfX3h+y8J64cZ+uNfct7e7Mfqx94EPL3jwKmR9zFMfxMEY3W69oq2rY3QHpxcqbvFpwdu8ltxTaEa9ykKRRHoT99GrqS/zbhph4OOnJLjw1pibssK5Js9fcwvZuEGxhxg3djGt2as3XXyr+A9oEFe82n8NHZygyYlzAMjbvDchQSADzbAV1FyVm7WwqcgZ6OJQz+VvKrdD05+65Vk7JwNW7BiNKEF4lNIvRRx8Is0OnMrOgxbmbwse5+GOxbYCh5jXPCr1/ZHtAhHvHp/Vz6/5tz0fw+KU2b9OtWa4Ne4O8OBxkKsSce7ctc+Rih+XWjV3TA+su6nsTTvjONsKbTwQq7fXdwVojkXxL+Ps/Et1iQbhRpF5FlueOeSTz6mBAXvPpTQGUEkqPhb9cFlskUAVBYX1AsWJdTt3CXRAx3ZBuVSjKSt7d3mA4uv6wPQiV/mPT70fwUDJ8NLQBN87RxfJ5qV4OycCEMmDEpXgFcSggE3wQOOeYEcd4tPZG88cX4b1duOu2uPDcn2C2eJ4neXTGqydQpH6N+Q6l1Pw/CVUm+n4iS/zXgu/BxWDuB8NeGHQ9OvzljN2Dpmq8GMbSrAqoU2g2rytEgKAKPFACBJ7P1+PPjGTEwdG6MLo/S/SSZbwYFRQqKqqOgUAAXz0Eu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RQUExMWFhUWGB0XGBcXExgaFxcXFxwbFhwbFxgeHSggGxsmGxcYITIiJSkrMC4uGB8zODMwNygtLisBCgoKDg0OGxAQGy4mHyQ0LDQ0Mi40Mi8tMjcsLCw3LC8vNjQ3LywsLCwsNywsLCw0LCwsNDQ0LzQsNCwsNCw0LP/AABEIALYBFQMBIgACEQEDEQH/xAAcAAEAAQUBAQAAAAAAAAAAAAAABAIDBQYHAQj/xABJEAACAgEDAQYDAwcHCQkBAAABAgARAwQSITEFBhMiQVEyYXEHgZEUFSNCUmKxM3JzkqHB0TRDU1SUorLT8BYXJIKDhJPC0jX/xAAZAQEAAwEBAAAAAAAAAAAAAAAAAgMEAQX/xAApEQEAAgICAQMDAwUAAAAAAAAAAQIDERIxIQQTUUFhcRQi8FKBobHB/9oADAMBAAIRAxEAPwDuMREBERAREQEREBERAREQEREBERAREQEREBERAREQEREBERARE8Y1zA9ic11/2k5lRMqafF4WUv4e7KTkpDtJdR8N+39sg/8Aerm/1fF/WaW+zdR+ox/LrETRe7/fnLlfB42HGuPO5xIyZLcOP2kPO0mhfz+YvepC1Zr2treLRuCIiRSIiICIiAiUJkB6EH6G/cfxB/Az13AFkgD3J4gVRKGyqFLFgFF2bFCutn0qj+ErgIiICIiAiIgIiICIiAiJbzZ1StzKtnaLIFk9AL6n5QLkRcQESnG4YAqQQRYINgg8gg+olUBERAREtarUrjUs5oD5EkkmgAByzEkAAckkAQLst5/hb6H+Ehhc2TknwF9AArZf/MTaL6jaA3p5h0lR0CrbbshIB+LNkIPBHKbtv9kD597I1TYsmPIiq7DorpvViw20V9Tzx86m6/mfXa58OPPpUwYt25siYVxsFo3fJNkcAEdavpLX2R4MfjZMuQW2NcapxdHKxQsPnwBfoGM6H2d2zlfVZMLYqRbo0bFGgWPQg+le/rL8/qIpeK/V5+GkTWOU9/RzBNImLttceNdqLqUCiyaHl9Tz1udsnIO1cIXvAoBu8+Jj8iyoxH4m/vnX5zNO9fhowRrl+SIiUtBERAREQNay9y8JusmZAQRSMgA3AhiPJwSXcmupdj1MuP3O05PO8rbE47XwyGCqVK7a20gFf4Cs5qtSmNC+RlRF5LMQAPqTMf2R3h0+pd0wZQ5x0WpWA5sCiQNw46i/Sd1Pbm43pjcvcnCyspy5zuDA26G94o3aEH3F3TEsKJJOb7L7OXApVSxBYuS7Wbb5/d/f1l1tZjGQYi6+IV3BNw3FelhetX6y/OOkREBERAREQEREBERATG9udjJqlRXZ1CszeXbzvx5MLK25WFFMrdKPTmZKIGuHufi3FvFzAlzk647BO00CcdgAqGoetk3C9zsI21kzeUKANy15V28gpR3csw6MTZBoVscQMX2H2Hj0qkIztYRfOwPGNdoqgPT/AKoADKSPr9amFC+Q0o+8kn0A9TLPZfauPOCcZPHUEURfSR513x35R5RvW/KdERJJKcmQKCzEAAWSTQAHJJPoJA0WI5WGfICP9EhFbFPG8qefEYH15VTtoEvu81P6bL4X+bxkHL+83DJj+nR26cbByGMyUBKci2CPcVKogcG0D5NC2NlXJ49Pj1GHJiPh7LAC3+sGAux6genXbD9pLrirHpcm/wBPEyF1X79oZx9SD8502JbbJW07mvlnrgmvVnF+7OlbUazT5ryvqDnOTPeMhFRfMG39OelfQcUL7RESN78pWY8fCCIiQWEREBI3aWuTBifLkNIg3H3+g9yTwB6kiSZC7Zw4Hwuup2eER5t5AUet7iRRB5B9J2O3J68Oc9s/aLj1Giy4mwOuXIu2twKC/wBbdweOtbfbn1Grd3dPrkPj6THmHlK71xbgVJBIG4ENyo6X0l/u12Tiz9prh+LAMjkWb348e4rZ9dwC38iZ1btvvANM6Yxj3eUE0doC2QAor5GXZs1MEeemGP3xzvOtOL6vU5cuq3ajIyZS6h3YFGxcgXXBXaOaFdJ9B4iAFXdfHFtZIHr8/rNF+1Xs3Hk0i6kCnQqLrlkc1tP0JBHtz7maj9n/AGHqm1GPUYEVVUsPEf4OVKkbQQz9eg9R1ElbWSnLrSdJnHfj3t2yJr/Yf5yVcn5V+S5H8Q7PDbJjQYqWuqMbvdwb+pmRPaYT+WRsQ/bNNj+ZLqTtX5vtmZsT4nisCAQbB5BHQiewEREBERAREQLGt1iYk35GCr7/AD9gByT9JToNfjzLuxtuANHggg/MHkSD3l7JOoxBVIDK24X0PBFH269ZhNN3FV1/T5HDXwMWQqK+Zrkyrlf3eOv2/KmbZOeojww32hd9suPM2m0zbNleJkABbcRe1b4AAIs9b44rnUezu+WtwuGGodxfK5WLq3y55H3ER317DOk1TJ5jjbzY2Y2WFC7b1Iawfu9xMDPTpSvFiyZL853LrWjfV9qKMp8PBpgTsX43d1tLJFUAdw9PXg8GbF3b7DOn3lmDM1DjoAL/AB6yx3A7NfBoMSZBTnc5U9V3sWAPsaIse9y53w71Yuz8BzZUyuPQY8TNz+8/wIOf1iPlc8/JipOTnEeYbaY48XntnpD1+qK0mOjlf4QeQo9XcD9Ue3FmhYuxguz+966nGGwY8gsAlnwZW2bhfwIu5ufcoCOQSJkdHqsWOzWdmb4nbTZyzEdLrGAB1oAACzQklzI6PTDGgQWasknqzE2zNXqSST9ZfkD87Y/2c3+y5/8Alx+dsf7Ob/Zc/wDy4E+U5GoE+wuQvztj/Zzf7Ln/AOXPfzgjgqBkBIPxYMqjp+0yAD8YHEsWry6tsKpkynU5C5yM+fbjb9ZdgukAUEV+Eq7a7L1elVXy5DTHaNuo3G6vkA3VDrIPdvsPJrMq4cddNzMfhRRVk+/UAD1J+8dO7F+zTBgy48rZWyFDu2lFClh0Ncmgeav0E3XtWkvNx0teOv7tR7rdovh1WmxE51znNszDJkOxsb0Avhnowu7/AMeOzzjWq/8A73/uk/8ArOyzPm+ktXp+pj7kREpaCIiAmtd/+wX1mlCYwPETIrrZoeqnn6MT902WJ2s6ncI2rFo1LhWo7P1PZWpw5XVSR5lKsSjDlWQmhR2n2/WB5nRsPe3s3Uqr5WRWX9XKtMp9vZvuJEg/aZ3b1OpOPJhp1xqR4XRrJsspJprAUVx8PF3MH2l9nDYtEc29mzou9sYAKdbYLxZIW/qR6XNFuGSsc+2TjekzFY3H3WftD75JqlXDgvwlbczkEbyOgAPIUXfPU17c5L7JO2MxLabYGwoC+/oULHof2txuvUUeo6U/ZT2PkTNkyZtOyjYAj5MZUg3RC7hfIPUe06No+z8WLd4WNE3nc2xQu5ulmvWcvatY4RCWKl7WjJMpMREztbHZNAUJbT0p5JxnjE5PPQD9GxN+ZR6kkNxUnRaxcgJAKsppkagyN1pgCR6g2CQQQQSCDJEha7SEkZcVDKornhci9dj/AC603VSb5BZWCbEsaPUjIgYWPQg/ErDgqw9wbEvwEREBERAREQIvaPZ2LOmzNjXIvWmF0fcHqD8xNK+znsPT3qshxKXxavJjxs1tsRApULZPIs+br85uXbTZBgyHFe+uK6/OvnV1NT7jtk8ZgL8Mgl/bfxRP75/Ej6Su3qOFox6nyz5Jj3KxpvM8YXwek9iWNCNqtCj1a0V+Fl8rp/NYcjp06EcHiWdNqWRxizGyb8PJVDIALIIHAygAkgcMAWWqZUnyxrNMMiFWsXyCOqsDYZfmCAR9IF+JE7O1JYFXoZEO1wBQJ6hlH7LDkcmuRdqZLgJbz/C30P8ACXJ4wsVA479lHaIx5cqCvEyIhQGvN4ZJdF/eKMa/mzoPY/ZjDU5M4y7lYnimDc8hXB6bR/0Jqms+zjUFceJM2Hw8JY42KFcvnO7zsByQQKP/AELuo7l9pOnhvr9yVRByZeR7Math9blmbHTJeL7YqVtWIia9MJrNcmbt5HxkFfHxqGHRtgVCfmLU0fUATsc0Lu/3GzYnweNkwnHgc5VGPGfEZz0DOa8oNH7q9q32dyzE6iF+Gto3NvqRESpcREQEREBERAREQEREDD6/sw73y+L4Y5ZqVr4TZ5mDg0ACaFD1q/NIbadioKauyvxB2ddxTlgTvtaG0GhYo3yTNg1GEOjIwtWBUj3BFH+yQU7DwjopHm3cO3xC6PX0s0OguBExaQ+CwOsay7+fdW07XXaPN+qfN7eTp6y2NE1n/wAb6rXnY9FHXz9TTGulEk7jRGSHY+HaU2eUuzkbm+NwQx6+u4/ebmOTsjEMrYsi2rj9GbIBQHccXBq1bzDpY99rGBe0uj3Bwmp3KystBi5Xc7G7Lnkcr93ymT0GApjRGbcVFXVXXTiz6fMynT6BEZmUEFrJ8x5LEsePqfu9JJgIiICIiBG7S1Bx4cmRUbIyIzKii2dgCQqj3J4++Qu6WuyZ9FpsuZSuV8SnICu0768xr0BNkfIiZaQOwP8AJdP/AEOP/gECfERAREQMf2ihQjOgJKCnUAkvi6mgOrKfMvBPxKPjuTseQMAykEEWCDYIPIIPqJVMXu/J2N/yDGwf9Cx6gn/Rk8g/qkkfCQFDKREs6xqxuRwQp/hAxmfvXokZkbU4gymiN10R1Br1lv8A7Y6H/WsX9acW0OoTKMGLOwxYsYYeImHc/m83nrluQAPa5I1vZmnZsaaPO+fI7bdpwlKvobPz/Ac+k1exX7sX6m0+Y07X2b3g02dimHPjdgL2hvNXvXWpk5xfu4z4u0dLpWGP/wAPmyLvRaZiwYNufqw9Bfpx7TtEpyU4z4aMWSbx5IiJWtIiICIiAlKOCLBBHuDYmvfaBpsmXQvjxHzuyKFujkthaA/MX8uDfFzVfs77PzYFyjNkyYEbYyhdhXncCzEqwQGgL4+Hn0iZrFZnfn4VWy8b8dOmzxWvkczSO+mmyZdM2LT582ZnYAr+j2MBbMu8KouhdX6URzLX2T6DNhx5xltVJQpjJ5WwSXr0DAr/AFDFZrau9+fhyMu78dN9iIhcREQEj67S+IlXtYHcjDqjjow/vHQgkHgmSIgRez9UXU7htdTtdbumHPB9VIIIPHBFgGwJUg67TsGGbELyKKZbA8VOu0k8bgSSpPQkiwGaSdLqVyIHQ2D8iCCDRBB5DAggg8gggwLsREBE8Jmoa77SNEhpTky/PGnH3FioI+YudiJnpG1or227I4UEkgAdSTQH1Mgd3HDaTTkEEeEnINjhQP4zR+0vtJ0+XFkxNpsjJkVkYFkFqwKkdT6GRe7nf/T6XS4dOunylcKKm4FLahyxF8Emz98lwt8I+9T5dTiaZo/tL0bmn8XF83x2P9wsf7Jt+nzq6K6MGVgGVgbBBFgg+1SMxMdpVtFupXIiJxInhE9iBj10DY/5Bwq/6N13IB7YyCGT0FWVAHCieZsmYo+/HjVdjcrmZj0Poca/xmRljXfyWT+a38DA4n3A7tDW5iHJGLEoZ64LFr2qD6A7Ws/L52Oo9i9maDHmrT48Yy4wRY3FgPhPmPU+hPPX5znHcTtI6Q/prx4tSFOPKQdu/A1i652EsVY+lj05G/6bUaLT79S2VELXx4yuDfmPhBeWv8fkJZ6i2X3IivTFg1ER4j77aNp8RXt+m4P5Szfc4Lr/ALrAzsc452ZqHz9r4NWcbLjz5j4ZI4Ixr4dX7gKL+d+07HJZvp+Fvp+p/JERKWgiIgJRmyhVLNwFBJ+g5MrnjKCKIsHqIHPeye/qanVqDhZRRGG3FbiCS2TjynYK43Vz1uZjEyHFjd8gYoP5IcKUPxKfVzwDyaJUcCzLWHujptJqEy41ZQxKBt5Pgu3wlbsUeU819R7mTMeqcYUxt8BQM7pe5cXruX0J6WD03GhtlGfhy/b1/wB8fz4ZIi0b5/zowZMRZsuPIMXUY1q02+rFPTcRfBBpV+c13tfvkukbTVi35BiAeslI2IigCdt7wyk1XHPJubTpNZyceDacbEnG7WEWvjRR1aibA4FEgHyzD5e7OHWNhGXe3h4l3vuo+YApiFcUBbdL5HPJnMXDlHLr7fP8/wAE7nXHtO0ff/QO+HH+UIuXMu4YyeUpS5GQjyoaB6kX6XMx+e9N/rGH/wCZP8Zc0/ZuJBjC41AxCsflBKCtvlY8jgkE+tn3kuaZao3ryi4u0cLfDlxn6ZFP98kgyjJhVviUH6gGRW7H05NnT4Sffwk/wnHVrF27gP69HmgeboAnpdGiODyNy2ORdR7bw9d/FA7tp20wLDmv3fuJAl7Po8QUk4lICkUEBJWq2getgAV8hMJi1+IHjSqCdwLBRt24ySpvbyCVQg9OT+zAyz9t4BdvwDRNGrPAF170PmSAIzachvGwEW1F0vyZRVBr/VyAUA3qAAbpSrRaXC+LGwwqoKqQpQAoABtUgdCo4r0qXHOcXtXEw9LZk49P1WgV6PWrkurDL8SMKdCf2h9xoiwasEjmSZiNTp8uSi+DFa/Cy6nIHW+u1hiBF0LF8+stF9ag8qJl+WTIFYn+kVar/wBP74GW1p/Rv/NP8DPnpe0mYfpFx5L6l0AY/M5E2ux+ZYzuuTVZjjbxNPttTZXKrAcfcT+E4Dpce4ot1uIF+1kC5di+rL6juGYGhelP5ErbwGUY3ysxVhuU7RlYiwCeR0B9pT+SPtsaE1YAv8oJO4MwoBwSKUmxx09xeU02g1m0YxlVFV2xqrJsJpSLoYySWQfNiKPTmSc2LWttC5sQrGGJAPnOwDzkoVL+aqv9k0OJPavj9v8ATVh2gR8GPEnzGPefubIXI+4id07pZC2h0zMSxOFCSSSSSo5JPJM4NrdP4eXJjB3bHZLqr2sVuvS6ud37nf5Bpf6FP+ESOXpP0++UsxERKGsiIgIMRA07U/ZxpHPxZlUXtQZRsTcbIQMp2i/SWf8Auv0f7ef+un/4m7xJ+5b5V+zT4a32J3K0+myLkU5XKXsGTJaoW4YqoAAJHrNkiJGZme061iviCIicdIiICIiBr3f1Mx0OUacEv5bCi327gW2D3r2561zU1b7OdFq2XI2VCUBXw/yjxPiF2UU+g45I4N1+tOlTH4+28B2/pB5gzKSGCsqAEsGIopTA7rog8EzszE14zCq2KLW5Nb776HVHTs+JV8QEEnAXGUr0NV8Ro/Wialn7KsWpXDm8dXXGWU4xkBDXRD/FztoJXpwam2N2xpwa8fFfHHiL6qXHr6qrH6AyarAgEGweQR0I+UV1WvHRGKIvy29iInFpERAREQEREBERAsa7+Sf+a38DPnTRbd+Pf8G5d3JHlsbuQCRxfIBPyM+j8uPcpU9CCPx4nKtd9ludT+hzY3X9/cjV9wYE/hLcdoje2fPS1tahhExaFXDJqMmMg8tjGRSAQb2AoT7LRbm2PoFajS9naF13HUMpABdSRuWwxIW8Y8Qg7RS/M30BlZPs9146Ylb6ZU/vInmP7PteeuJV+uVP7iZZuPlRxt/S13WogyMMTFkB8pIokfPgevyE7v3O/wAg0v8AQp/wic80X2X6lj+ky4sY/d3O34Uo/tnUeytCMGDFhUkjGioCep2irMryWiY8LsFLRMzMJUREqaSIiAiIgIiICIiAiIgIiICIiAmJbu3pioU4yVUMqg5MhCq4ClUBbyrSgACgK4qZaIGLbu9pyAPD4HHxuONrJR83I2u3X3mRw4gqhV6KAByTwOByeTK4gIiICIiAiIgIiICIiAiIgIiICIiAiIgIiICIiAiIgIiICIiAiIgIiICIiAiIgRe09euDGcj3tBUcV1dgg5JAAthySAJEx94cBoFyD7bSQPNsrctre72Pz6czJZMYYUwBFg0RfKkMD9QQCPmBIWfsPTvkOR8KMxXady2pG7xOVPlJ3+a6u4Hmk7cwZXKY8m5wC23awNKzYzVjnzI4+e0+xlvUdv4cemGpclcW1Gtlo1kCkfI8MLq+h9pNx6DEptcSA0VsIoO1iWI6dCxJI9yTPMOgxIoVcWNVX4QEUBfLs4AHHlJX6GoEXWdu4sTMuTcoXjfttdxXftFW17eelfOR271aYV5zySP5NxwuTwGfkfArjlugHPTmT8nZWBjbYMRNBbONSdqkEDp0BVSB+6PaeJ2RpwbGDEDRFjEgNHqLr1gQP+1mm2qwcnds42NYGRxj3NxQUOdpa6BBHXiSH7wacKrHIdrgsD4bnhbu/LwfKRR5JFCX/wA0afj9Bi4II/RJwV+EjjqPQ+kHsjBanwcfkUqnkFKrdQo6C7PT3gRj3k0w/wA70LD4X6pW4dOtsB874lL959KOuXjrex65bwxzt9XtR7kEdZNbszCeuHGbJJvGvV/iPTqfX3h+y8J64cZ+uNfct7e7Mfqx94EPL3jwKmR9zFMfxMEY3W69oq2rY3QHpxcqbvFpwdu8ltxTaEa9ykKRRHoT99GrqS/zbhph4OOnJLjw1pibssK5Js9fcwvZuEGxhxg3djGt2as3XXyr+A9oEFe82n8NHZygyYlzAMjbvDchQSADzbAV1FyVm7WwqcgZ6OJQz+VvKrdD05+65Vk7JwNW7BiNKEF4lNIvRRx8Is0OnMrOgxbmbwse5+GOxbYCh5jXPCr1/ZHtAhHvHp/Vz6/5tz0fw+KU2b9OtWa4Ne4O8OBxkKsSce7ctc+Rih+XWjV3TA+su6nsTTvjONsKbTwQq7fXdwVojkXxL+Ps/Et1iQbhRpF5FlueOeSTz6mBAXvPpTQGUEkqPhb9cFlskUAVBYX1AsWJdTt3CXRAx3ZBuVSjKSt7d3mA4uv6wPQiV/mPT70fwUDJ8NLQBN87RxfJ5qV4OycCEMmDEpXgFcSggE3wQOOeYEcd4tPZG88cX4b1duOu2uPDcn2C2eJ4neXTGqydQpH6N+Q6l1Pw/CVUm+n4iS/zXgu/BxWDuB8NeGHQ9OvzljN2Dpmq8GMbSrAqoU2g2rytEgKAKPFACBJ7P1+PPjGTEwdG6MLo/S/SSZbwYFRQqKqqOgUAAXz0Eu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MREhATExEVExUTGBcXEhURGBMYGBYWFxUdFxcYExUbHigsGRolHRgUIj0hJSkrLi4xFyAzODMsPCgtLzcBCgoKDg0OGhAQGzciHR4uNzQ1LTQ3LjcrKysrNywsKzQsLDQsLiwsLy80LSwsNDQwLCw0LCwsLCw3Liw3LSwsLP/AABEIALoBDwMBIgACEQEDEQH/xAAbAAEAAgMBAQAAAAAAAAAAAAAABAUDBgcCAf/EAEIQAAICAQMBBgMFBQMLBQAAAAECAAMRBBIhMQUGEyJBUTJhcRQjQoGRBxVScqEzYrEkQ1NzgpKTssHR0hYlNIOi/8QAGAEBAAMBAAAAAAAAAAAAAAAAAAECBAP/xAApEQEBAAIBAwEGBwAAAAAAAAAAAQIRAxIhMQQjMkFRofATIjNhkbHR/9oADAMBAAIRAxEAPwDuMREBERAREQEREBERAREQEREBESs7a7aTTBdwLFs4VcdB1JJ6DkSuWUxm74RllMZurOJG7P1q31rYmcN79QQcEH85JkyyzcJdzcIiJKSIiAiIgIiICIiAiIgIiICIiAiIgIiICIiAiIgIiICYtTeK0d26ICx+gGeJ51WrWvGclm4RFGWY/wB0fmOTwOpIEjv4tgKtUiowwQzkttPUMqrgHHsx+si712Rf2VWm756c7vFPgAdGsIwflkdD8po/7Q++JucU6a77kKC7VEjxGPoWH4QMcepJz0E6Joe7enqLHZvz/pcMAPYDH9es0z9oncyx3Go0tYYbQLaqwAQV6Oi/iyOCBzwOuTi3pNz9Tyy5zl/D7uf9k9qW6VxZTYUIOSAfK3ydejD6zq/YnYLaylNVqdVZY96qyqoVUqU87ETB98E+uBOZ9h92dTq3211MAG2vY4KohHxBierD+Ec/Sd27M0S0U1Ur8NSKgJ6naMZPzM7+pmOU6b32p6fj6t9Xg0WlTT1BF4RASSx/Mlj+syVaqtgrLYrK3wlWBBxnoR16N+hnq+oOrI3IYFW+hGDKizutpmbeVcthhuNj58+dx69TuI+XpiZpJJqNsmpqLrcPefK7AwBUhgehBBB+hlIO6Ok2hfDOAhr+J+VJJwTnk9OevAHTiTuzOx6dOXNSbS+3cckk7F2ryfYf4yUp8REBERAREQEREBERAREQEREBERAREQEREBERATDrNQK1LEE9AqjqzE4VR8ySBzx74EzSDWPFuLfhpyqfOwjzsP5QdmR6mwGB70WlK5dyGsf42HQeyJ7IOcD6k8kyXEQEx6i9a1Z2OFUEk/ITJI+vqR67FsOEKncc4wMcnPpjrIu9dkXeuzWu4F6gapM+Z77b1HP9m7DH5j1+s22a93S7NpCJqarGsW+tWrZhj7twGHHv06+3pNhleO52b5PKnFMpjJkRES7oREQEREBERAREQEREBERAREQEREBERARIv7yp3MviplW2sCwyGwDtPzwynHsRPLdqUAbvGrxkDO9epKgDr7un+8PeBMiRP3pTgHxkwcY8w9RuH9CD9JJRwQCCCCMgjkEHoQYHqIiBH1+oNdbMBluAgPQuxCoCfQFioz8560enFaKmc4HLHqzHlmPzJJJ+Zkezz3qPw0jef52BVBn5L4hI/vIZOgIiICV/b1avRbUwDeMpqCnOGNg24OOduCScfhDH0kvU6ha1LMcAfUkknACgclicAAcknAkfS0szeLaMHkV15B8NT1LEcNYfUjgdBnlmCs7i6dadFp6FGPBRRznJDDerfPIbJxxncB0mwSn0GmY0aWyvAsWmsYPC2LsB2P8A4huqn3BYGx0mqFgJGQQcOrcMjdSrD35B9iCCCQQYGeIiAiIgIiICIiAiIgIiICIiAiIgIiICIiBWavsDTWsWeoFiQScsMlSWGcHnBJMHsDTZJ8FSSSxznkkg8jPPIH9fcyJ3z7Zs0uke+nYzAoBvBZcOwXIwRnqPWav3W/aOnh2DW2YsDEoUrbDKR8OFBwQQeuOo+cvOPKzcc8uXHHLprb//AEzpcbfBGNuzBZ/g9VPPIzzj3JPU5lpTUEVVUYVQAB7ADAmmdze/Ta29qXo2k7nRkOQEB6Wg+vKjcOCT0E3aRljcbqrYZzKbhMd9wRWdjhVBZj7ADJmSQNQfFsFY+Gsh7T/eHmrT65w554AXIw8qsydm0lUyww9hL2Djhj0XI67VCrn12iS4iAnwnE+yi7b7b0oSyptTQGLLXYptrDKruEsyM5BClj8sSZNotk8puiTxSL3/APoU/gUjG8j/AEjA+vwg7ePMTYSLou0qb93g3V27cbvCdHxnpnaTieNb2tp6SFt1FVTEZAssRSR0yAT0jVNzWzsT/wCPpv8AVV/8gjXac58WsfeKMEcDxUHPhtn6kg/hJ9iwMLu92xp3q01aailrPDQbFsQtkIMjaDnjmWes1tdK7rbErXON1jKoyfTJPWNU3PL3RcHVXU5VgGU8jgjI4PSZJS9i9saZ2sqr1FLt4jlAliMWDfekqAeQCzDj+E+0upFmiWXwREQkiIgIiICIiAiIgIiICIiAiIgJXd4NNdbprq6HFdjqQrNnAz15HwkjI3emc+ksZrff/U6mrSF9KzBw6htihmKNlTtGDg5K8495bGbsVzusa5N2B2LbqtQuj3lFRmNgzlK9h2uwUHBOTtyOu4c4nRx3C7M/sct4uOvinxOnXZnbn1+GaR3I7T+xa7dqQ1fiIyObQyld7K4dw3OCVHP97M6iew6zqBqvF44fHG3IHXf/AA+v/WdPU58mNnQx8OEuPjd3/Ecyey/sPWWKm2wMnlLjhq2PlJxyGBUjg84+k6H3K7z/AGzTtbca62W3wjtyq5O3YBuJ5O9R15M533/7cq1OuRk+8qpCISMYsw5Z9p9jnbn5E9DOh6Xsns/tKnTXDThq6yGoUhkFbo3OEUgZDDB6g4xyJbl92Wzuvw+/ZL2nwXN+tLE104d84ZuqVe5sI6kfwA5OR8IO4SNJpxWoUEnqWZsZZjyWbHqT7YHsAOJkrrCgKoCgcAAAAD2AnqZ2siIgJxbsrsTUa1tSVrodUdq1s1bXLsO5iEq8NuvnzyCOR9J2mcz01Wo0Qtrv0b3UNfvVt9SAW22itFH3nmVj4eGOMb2BX26YZWS9Pln58d6S+5Oi+zdo6vTBmZKKUCbvdxW7kD0yxYys71aK7U9q2U1VpaNqOyXmwVLisLvcowPGcce/QzY+6uj1Ta3U6vUUmnxUChCUIUKwChWVju8q5JIXk8fKP2zotVVr7tRVp2vrurSt1U1qNgHJ3M4O4EY24wQx8wPS/VrK346+qtx9nrXbf0UFfYbaHVdmAsu7U3M1q0FzUAjJ4SoW5IAZjk8+b5S0/a2pY6FRW1mTd5F3Zbyr0C88cmfNJXfrbuzba9K1OlpKWUktW4dXG4uzb8rwFwAGJ3HOPS0/aD2bqrDpLdKm96WsyMgHFihc8kcYBHBzzG92dXnX33R0+zykn3225U+ntRd66a6soqt4gFo2lTnxM48vT8sTv+gctVUxOSUUk+5Kgmcg+y9qXi2oUK2w+FZj7PlGNWNud3l+6uxgcAPxg5nYNHUUrrU9VVVOPcDHEjl1qa/vafTY6tZoiJxaiIiAiIgIiICIiAiIgIiICIiAiIgcw/ap2TqbtRS6UF6wq1q1Y3NvZjw/qByAM8DJ55mtd5+6l+gpqayxWrsOCELbVfG7BB4PRuf7s7pNY7SqtTtTR2m8LRZVbQKipO6/+1Uht2AxVGIODgVsPxcdseaySfJnz9PMrbvvWu9zO5ml1OhV7q3Frl8vuZWXDFV2Dpjbg8g5J+k6HotKlNaV1rtRFCqPYAYEzROeWdyrrhxzGdiIiVXIiICa5300VepqFNmSiFdRcEZ1ISo7gNykEFiOP5WI5WXGp1uDsQeJZjO0HAUHobW/Av8AU4OAcGNPogFcOfEazPisRgNkYwF9FA4A9upJySEuQu2uabE5zaDWuM53WeUHjkAZySOgBPpPmg1OKj4jAGnKWs5A5QZ3sfQMu1/kGnzTIbXFrqVUf2KNkEZ4NjKfhYjgA8qCc4LMoDB3W0Nen0tNFQISkNWAzMxyjlW5Yk43BsDoBgDgCW0g0nw7nQ/Db56/bcBixB7dA/udz/wmfNefFPgL0IBuPotZ/D82fBHHQZOQduQq+6ehrqfWOu7dqnGpYlnOUtyK/KxIU4UjAx0A9BNjkHtA+GyXeiArb/qzg7vntIB+Sl/WTgYCIiAiIgIiICIiAiIgIiICIiAiIgIiICVfeTsddXQazwysllTcgpbWwdGBHI5GMjnBMtIga/2V21Z/Z3IS68NtA35A82ax8WPKfJk+YHaAVJtF7UpJANqqx/C52N+aNgj9J47R7MW3zcBxjkqGBxyodfxAHkEEMMnBGTmFm2obWZlHTNitfXj3Dgh19ybCQM4BOMwLnxV67h+okd+06AcG6sH23rn9MyDQm8bl0+msX+Ktwc/T7vH/AOpOqtfp4BUfzV4/oYHn94Z+Cq1/9koB882bcj+XM+eBbZ8bitfVKSST75tIBwf7qqR7zDru1TU20oo4By7sBy23qqN6/p64yJhbtMnrdVXjO5QljkYxnDEryM9NvGD7GBa6fTrWNqKFHXj1J6kn1J9zyZHftFSStYNrDgivBCkcHe/Rce2c+wMrbdVpv87c94weG5QjOMGtAFfnHUHqD05lknaVI2KHHJCKADjJBKj5ZAyPcYI4MCDd2Y3ifaWVbLMKDUPh2KSyitm/zisSQxwD0IXhhbabULYoZDkfmCCOCGB5VgeCDyDwZ81LuMbEDE/xNtUD5kAn8gP0lZf2AtjGyxg1hAGQi7AB6eG27dkYBJJOBwVgeteftSiuokLuUm9TgLtIJ8FvxORlcjyjLZJI2nJ2e4pxVYAjMeHyxW5vcOxJ3kAeRiSMYBYLmZVvtTh6g4/ioI/MtWxyv0UuZ8t7Q07ArYygNwUvBTcP5LAMj8oE+Vy1tp/gUvT/AAL8VXv4Y/FX67Oq8hcjao9LpGXmm4gei2feJ/snIYfTdge09fabl+Kjd7eC6n82D7MfQZgRrtN9oYWVagqAApC+hG7cGGQVbzjI4I2j1AIiPp/My2a04D5wQU4KgFFbcAeGXpnBIwBnEmaiyl2yyWo/Tetd6sAOcGxRgr8iSJX3rTnLamiw5DY1DBX3AY+JSAnAHROcDOcCBIo7Nd1JXWFiGGWXJAPxMMbzjLMTj0UheQJcaWoqqqWLkfiPUym0XaNdQIVEO5izeBfU4LHjJNjIc8D0k3981eu8H2CO/wDVAw/rAsYla3b2nHxWhP8AWBk/5gJGbvh2cDg9o6QH2OooB/QtAu4lNV3t7Pc4XtDSMfZb6Sf0DSSvbmlPI1VB+ltf/eBI7QdlqtZMbwjFN3A3BSV3H0GcTnfcXtntB7rF1FhCMuQdUhUb9wACcL1BPHTp7yy7f796bx102GevcousrKFSCM7F55XJUE56bhzLWy0WCxjYi4diEVhucEAMhfPRhxx0IBycSvJnlhNa8s2eW8u18InfXtPV06dhS9fikgEUqxsVOSWCkn0B5x0yfSSP2d67U3aUtqclhYyoXADFAB8Q+pYZPUAfUlNW2x6rFRQrCtGyQcrh22kgqTgAfQnB3Sp13finSagKa3IZE8fYVKq2BtdOfMdvBGAcBZHFncp0Sb/xHVrLqt7N+ifAcz7LtRERAREQEREBERAjXaCtzuZF3fxgYcfRxyP1mGzTGoFqhZYw/A91hB/3ycGT4gUVl1lhfdokcqFCliPMcBgMsvAGSc+mCOs8X0712vokJJVfLwD5C2AwGR5ht9vOOeomwRApAGNYZtFXu3AbPKcA8ls7R649uhOeBnGzuvmGgQlWULjaCRkksPLxjH6tL+IEHs3WWW791WxR8DZPnHPmwQNo+R5k6IgIiIENuy6CcmirPvsTP64g9m1+m9f5LLVH6KwkyIEL91p/Fd/x9R/5x+60/iu/4+o/85NiBCPZVZ6+If5rbm/xaYm7B0p+LTVN/Oit/wA2ZZRAra+wNIvw6TTr9Kqh/wBJLr0da/DWi/RVH/SZ4gBERA1vt7uvp7LPtXg7rkKs2C48QLx0B+MDoeuVWffthVXCWB0did2QHVMLkhyQCSCFGcHJB5wZea2pnrsRWKMysquOqkggMPoeZoHcbuTqtLdZZbYtQ27V8Io5Zsg7vMpAAGfTPm9Ocxnhcpb1ePg4Z42Zflnlsf2zAtrrArQqxAtBBU7CWVa+CAQCwJx0bqMSMndnTau3xra/EFYVQzM33jLyxYAgFVOFxjHDT73y7tXarTlEvLuCGVbRUAQOo3KgI/w4GZm7gdh3aLTGu5gWZ2cKpJCAgDaD9QTxxlvzlePCydW9X5fdRMbctZTs2WIiXaCIiAiIgIiICIiAiIgIiICIiAiIgIiICIiAiIgIiICIiAiIgJg115rrd1QuVGQozz+gJ/QE+wPSZ4gUB7wWAuDo7m2gEGpWIb7suQu8KScjbjH/AGkvQdrNZYa209lfXDMDtOFU9ce7Ee3l65yBaRAREQEREBERAREQEoKu771mnw72AXw/EB43BGLMSFxuZvh82eCScnEv4gU/7jzXZWbSN7rYGr3IVZbfFGBuI6hRwOcebdkyPp+7rrsB1t5CHKgMRxtCgEZ5AwDg8dfczYIga6vdlxz9su3FSGbJ83w4PXII2t0Izu5yABM+m7DdGtb7VYfEDDnPDFQocc/EAoPt7bRxLuIFCnd98pu1dz7WqYhixB8Jgw43cE4GfQ8nGcEfbOwHLMw1Vqs2BkE9BYXxkt7MRxgewHSXsQKWjsN0sV/tVxx4eQzOQQgbIwWx5ixJ49AB0E8P2A5J/wAsvAOOAzZHADbTnjPJ+RxjAyDexAprOx7D4Z+12jaiq+PxsrbmdgDwTyOMfmBiVentpdNN/wC4WbkDcvvSyzxNu1rEbBAG6s8jbyOMHE22V37h0uMfZqfh2/Anw5zt6dM+kDXtEtGQo7RckcNksBYSosDbmzu4sU5BI4YfhYDL2ZpFswlXaTMQGbAJLH73zPgtkrlce3mPOCBL8dj6fj/J6vL8PkXj6cfM/qZl0nZ9VX9nUicY8igcZzjj5kwKs9gNioLqrFFaoqgFwDsraslsMPi3AnGOnHOCMGq7vXlcJrrd2wr52fBYvu3kqRggYAAwOOepmyRAqH7HcoF+1W5Bsy2Tlg48oPPVSFORjoQMA4mA93nwwGsuAZQDtLA7h+INu+nXrjkmX0QKjTdjujhvtVrKGB2sWI2hNu05PI6HJGePzkQ927ef8uu3Fdu7LceffkDdjPp06e82KIFC3d9yS32u0MVVSQX5C2F+QW6ndjIx8sDyz0ewH2bRqrQxJJfL5OQg5ww5+79/xNgDgC8iBS6vsW12dl1lyBipAH4QqbCF9OeW6dT9MSuzOzTS1jG1n8QJkMXKgqCCVDMSM5HrnyjJMs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MREhATExEVExUTGBcXEhURGBMYGBYWFxUdFxcYExUbHigsGRolHRgUIj0hJSkrLi4xFyAzODMsPCgtLzcBCgoKDg0OGhAQGzciHR4uNzQ1LTQ3LjcrKysrNywsKzQsLDQsLiwsLy80LSwsNDQwLCw0LCwsLCw3Liw3LSwsLP/AABEIALoBDwMBIgACEQEDEQH/xAAbAAEAAgMBAQAAAAAAAAAAAAAABAUDBgcCAf/EAEIQAAICAQMBBgMFBQMLBQAAAAECAAMRBBIhMQUGEyJBUTJhcRQjQoGRBxVScqEzYrEkQ1NzgpKTssHR0hYlNIOi/8QAGAEBAAMBAAAAAAAAAAAAAAAAAAECBAP/xAApEQEBAAIBAwEGBwAAAAAAAAAAAQIRAxIhMQQjMkFRofATIjNhkbHR/9oADAMBAAIRAxEAPwDuMREBERAREQEREBERAREQEREBESs7a7aTTBdwLFs4VcdB1JJ6DkSuWUxm74RllMZurOJG7P1q31rYmcN79QQcEH85JkyyzcJdzcIiJKSIiAiIgIiICIiAiIgIiICIiAiIgIiICIiAiIgIiICYtTeK0d26ICx+gGeJ51WrWvGclm4RFGWY/wB0fmOTwOpIEjv4tgKtUiowwQzkttPUMqrgHHsx+si712Rf2VWm756c7vFPgAdGsIwflkdD8po/7Q++JucU6a77kKC7VEjxGPoWH4QMcepJz0E6Joe7enqLHZvz/pcMAPYDH9es0z9oncyx3Go0tYYbQLaqwAQV6Oi/iyOCBzwOuTi3pNz9Tyy5zl/D7uf9k9qW6VxZTYUIOSAfK3ydejD6zq/YnYLaylNVqdVZY96qyqoVUqU87ETB98E+uBOZ9h92dTq3211MAG2vY4KohHxBierD+Ec/Sd27M0S0U1Ur8NSKgJ6naMZPzM7+pmOU6b32p6fj6t9Xg0WlTT1BF4RASSx/Mlj+syVaqtgrLYrK3wlWBBxnoR16N+hnq+oOrI3IYFW+hGDKizutpmbeVcthhuNj58+dx69TuI+XpiZpJJqNsmpqLrcPefK7AwBUhgehBBB+hlIO6Ok2hfDOAhr+J+VJJwTnk9OevAHTiTuzOx6dOXNSbS+3cckk7F2ryfYf4yUp8REBERAREQEREBERAREQEREBERAREQEREBERATDrNQK1LEE9AqjqzE4VR8ySBzx74EzSDWPFuLfhpyqfOwjzsP5QdmR6mwGB70WlK5dyGsf42HQeyJ7IOcD6k8kyXEQEx6i9a1Z2OFUEk/ITJI+vqR67FsOEKncc4wMcnPpjrIu9dkXeuzWu4F6gapM+Z77b1HP9m7DH5j1+s22a93S7NpCJqarGsW+tWrZhj7twGHHv06+3pNhleO52b5PKnFMpjJkRES7oREQEREBERAREQEREBERAREQEREBERARIv7yp3MviplW2sCwyGwDtPzwynHsRPLdqUAbvGrxkDO9epKgDr7un+8PeBMiRP3pTgHxkwcY8w9RuH9CD9JJRwQCCCCMgjkEHoQYHqIiBH1+oNdbMBluAgPQuxCoCfQFioz8560enFaKmc4HLHqzHlmPzJJJ+Zkezz3qPw0jef52BVBn5L4hI/vIZOgIiICV/b1avRbUwDeMpqCnOGNg24OOduCScfhDH0kvU6ha1LMcAfUkknACgclicAAcknAkfS0szeLaMHkV15B8NT1LEcNYfUjgdBnlmCs7i6dadFp6FGPBRRznJDDerfPIbJxxncB0mwSn0GmY0aWyvAsWmsYPC2LsB2P8A4huqn3BYGx0mqFgJGQQcOrcMjdSrD35B9iCCCQQYGeIiAiIgIiICIiAiIgIiICIiAiIgIiICIiBWavsDTWsWeoFiQScsMlSWGcHnBJMHsDTZJ8FSSSxznkkg8jPPIH9fcyJ3z7Zs0uke+nYzAoBvBZcOwXIwRnqPWav3W/aOnh2DW2YsDEoUrbDKR8OFBwQQeuOo+cvOPKzcc8uXHHLprb//AEzpcbfBGNuzBZ/g9VPPIzzj3JPU5lpTUEVVUYVQAB7ADAmmdze/Ta29qXo2k7nRkOQEB6Wg+vKjcOCT0E3aRljcbqrYZzKbhMd9wRWdjhVBZj7ADJmSQNQfFsFY+Gsh7T/eHmrT65w554AXIw8qsydm0lUyww9hL2Djhj0XI67VCrn12iS4iAnwnE+yi7b7b0oSyptTQGLLXYptrDKruEsyM5BClj8sSZNotk8puiTxSL3/APoU/gUjG8j/AEjA+vwg7ePMTYSLou0qb93g3V27cbvCdHxnpnaTieNb2tp6SFt1FVTEZAssRSR0yAT0jVNzWzsT/wCPpv8AVV/8gjXac58WsfeKMEcDxUHPhtn6kg/hJ9iwMLu92xp3q01aailrPDQbFsQtkIMjaDnjmWes1tdK7rbErXON1jKoyfTJPWNU3PL3RcHVXU5VgGU8jgjI4PSZJS9i9saZ2sqr1FLt4jlAliMWDfekqAeQCzDj+E+0upFmiWXwREQkiIgIiICIiAiIgIiICIiAiIgJXd4NNdbprq6HFdjqQrNnAz15HwkjI3emc+ksZrff/U6mrSF9KzBw6htihmKNlTtGDg5K8495bGbsVzusa5N2B2LbqtQuj3lFRmNgzlK9h2uwUHBOTtyOu4c4nRx3C7M/sct4uOvinxOnXZnbn1+GaR3I7T+xa7dqQ1fiIyObQyld7K4dw3OCVHP97M6iew6zqBqvF44fHG3IHXf/AA+v/WdPU58mNnQx8OEuPjd3/Ecyey/sPWWKm2wMnlLjhq2PlJxyGBUjg84+k6H3K7z/AGzTtbca62W3wjtyq5O3YBuJ5O9R15M533/7cq1OuRk+8qpCISMYsw5Z9p9jnbn5E9DOh6Xsns/tKnTXDThq6yGoUhkFbo3OEUgZDDB6g4xyJbl92Wzuvw+/ZL2nwXN+tLE104d84ZuqVe5sI6kfwA5OR8IO4SNJpxWoUEnqWZsZZjyWbHqT7YHsAOJkrrCgKoCgcAAAAD2AnqZ2siIgJxbsrsTUa1tSVrodUdq1s1bXLsO5iEq8NuvnzyCOR9J2mcz01Wo0Qtrv0b3UNfvVt9SAW22itFH3nmVj4eGOMb2BX26YZWS9Pln58d6S+5Oi+zdo6vTBmZKKUCbvdxW7kD0yxYys71aK7U9q2U1VpaNqOyXmwVLisLvcowPGcce/QzY+6uj1Ta3U6vUUmnxUChCUIUKwChWVju8q5JIXk8fKP2zotVVr7tRVp2vrurSt1U1qNgHJ3M4O4EY24wQx8wPS/VrK346+qtx9nrXbf0UFfYbaHVdmAsu7U3M1q0FzUAjJ4SoW5IAZjk8+b5S0/a2pY6FRW1mTd5F3Zbyr0C88cmfNJXfrbuzba9K1OlpKWUktW4dXG4uzb8rwFwAGJ3HOPS0/aD2bqrDpLdKm96WsyMgHFihc8kcYBHBzzG92dXnX33R0+zykn3225U+ntRd66a6soqt4gFo2lTnxM48vT8sTv+gctVUxOSUUk+5Kgmcg+y9qXi2oUK2w+FZj7PlGNWNud3l+6uxgcAPxg5nYNHUUrrU9VVVOPcDHEjl1qa/vafTY6tZoiJxaiIiAiIgIiICIiAiIgIiICIiAiIgcw/ap2TqbtRS6UF6wq1q1Y3NvZjw/qByAM8DJ55mtd5+6l+gpqayxWrsOCELbVfG7BB4PRuf7s7pNY7SqtTtTR2m8LRZVbQKipO6/+1Uht2AxVGIODgVsPxcdseaySfJnz9PMrbvvWu9zO5ml1OhV7q3Frl8vuZWXDFV2Dpjbg8g5J+k6HotKlNaV1rtRFCqPYAYEzROeWdyrrhxzGdiIiVXIiICa5300VepqFNmSiFdRcEZ1ISo7gNykEFiOP5WI5WXGp1uDsQeJZjO0HAUHobW/Av8AU4OAcGNPogFcOfEazPisRgNkYwF9FA4A9upJySEuQu2uabE5zaDWuM53WeUHjkAZySOgBPpPmg1OKj4jAGnKWs5A5QZ3sfQMu1/kGnzTIbXFrqVUf2KNkEZ4NjKfhYjgA8qCc4LMoDB3W0Nen0tNFQISkNWAzMxyjlW5Yk43BsDoBgDgCW0g0nw7nQ/Db56/bcBixB7dA/udz/wmfNefFPgL0IBuPotZ/D82fBHHQZOQduQq+6ehrqfWOu7dqnGpYlnOUtyK/KxIU4UjAx0A9BNjkHtA+GyXeiArb/qzg7vntIB+Sl/WTgYCIiAiIgIiICIiAiIgIiICIiAiIgIiICVfeTsddXQazwysllTcgpbWwdGBHI5GMjnBMtIga/2V21Z/Z3IS68NtA35A82ax8WPKfJk+YHaAVJtF7UpJANqqx/C52N+aNgj9J47R7MW3zcBxjkqGBxyodfxAHkEEMMnBGTmFm2obWZlHTNitfXj3Dgh19ybCQM4BOMwLnxV67h+okd+06AcG6sH23rn9MyDQm8bl0+msX+Ktwc/T7vH/AOpOqtfp4BUfzV4/oYHn94Z+Cq1/9koB882bcj+XM+eBbZ8bitfVKSST75tIBwf7qqR7zDru1TU20oo4By7sBy23qqN6/p64yJhbtMnrdVXjO5QljkYxnDEryM9NvGD7GBa6fTrWNqKFHXj1J6kn1J9zyZHftFSStYNrDgivBCkcHe/Rce2c+wMrbdVpv87c94weG5QjOMGtAFfnHUHqD05lknaVI2KHHJCKADjJBKj5ZAyPcYI4MCDd2Y3ifaWVbLMKDUPh2KSyitm/zisSQxwD0IXhhbabULYoZDkfmCCOCGB5VgeCDyDwZ81LuMbEDE/xNtUD5kAn8gP0lZf2AtjGyxg1hAGQi7AB6eG27dkYBJJOBwVgeteftSiuokLuUm9TgLtIJ8FvxORlcjyjLZJI2nJ2e4pxVYAjMeHyxW5vcOxJ3kAeRiSMYBYLmZVvtTh6g4/ioI/MtWxyv0UuZ8t7Q07ArYygNwUvBTcP5LAMj8oE+Vy1tp/gUvT/AAL8VXv4Y/FX67Oq8hcjao9LpGXmm4gei2feJ/snIYfTdge09fabl+Kjd7eC6n82D7MfQZgRrtN9oYWVagqAApC+hG7cGGQVbzjI4I2j1AIiPp/My2a04D5wQU4KgFFbcAeGXpnBIwBnEmaiyl2yyWo/Tetd6sAOcGxRgr8iSJX3rTnLamiw5DY1DBX3AY+JSAnAHROcDOcCBIo7Nd1JXWFiGGWXJAPxMMbzjLMTj0UheQJcaWoqqqWLkfiPUym0XaNdQIVEO5izeBfU4LHjJNjIc8D0k3981eu8H2CO/wDVAw/rAsYla3b2nHxWhP8AWBk/5gJGbvh2cDg9o6QH2OooB/QtAu4lNV3t7Pc4XtDSMfZb6Sf0DSSvbmlPI1VB+ltf/eBI7QdlqtZMbwjFN3A3BSV3H0GcTnfcXtntB7rF1FhCMuQdUhUb9wACcL1BPHTp7yy7f796bx102GevcousrKFSCM7F55XJUE56bhzLWy0WCxjYi4diEVhucEAMhfPRhxx0IBycSvJnlhNa8s2eW8u18InfXtPV06dhS9fikgEUqxsVOSWCkn0B5x0yfSSP2d67U3aUtqclhYyoXADFAB8Q+pYZPUAfUlNW2x6rFRQrCtGyQcrh22kgqTgAfQnB3Sp13finSagKa3IZE8fYVKq2BtdOfMdvBGAcBZHFncp0Sb/xHVrLqt7N+ifAcz7LtRERAREQEREBERAjXaCtzuZF3fxgYcfRxyP1mGzTGoFqhZYw/A91hB/3ycGT4gUVl1lhfdokcqFCliPMcBgMsvAGSc+mCOs8X0712vokJJVfLwD5C2AwGR5ht9vOOeomwRApAGNYZtFXu3AbPKcA8ls7R649uhOeBnGzuvmGgQlWULjaCRkksPLxjH6tL+IEHs3WWW791WxR8DZPnHPmwQNo+R5k6IgIiIENuy6CcmirPvsTP64g9m1+m9f5LLVH6KwkyIEL91p/Fd/x9R/5x+60/iu/4+o/85NiBCPZVZ6+If5rbm/xaYm7B0p+LTVN/Oit/wA2ZZRAra+wNIvw6TTr9Kqh/wBJLr0da/DWi/RVH/SZ4gBERA1vt7uvp7LPtXg7rkKs2C48QLx0B+MDoeuVWffthVXCWB0did2QHVMLkhyQCSCFGcHJB5wZea2pnrsRWKMysquOqkggMPoeZoHcbuTqtLdZZbYtQ27V8Io5Zsg7vMpAAGfTPm9Ocxnhcpb1ePg4Z42Zflnlsf2zAtrrArQqxAtBBU7CWVa+CAQCwJx0bqMSMndnTau3xra/EFYVQzM33jLyxYAgFVOFxjHDT73y7tXarTlEvLuCGVbRUAQOo3KgI/w4GZm7gdh3aLTGu5gWZ2cKpJCAgDaD9QTxxlvzlePCydW9X5fdRMbctZTs2WIiXaCIiAiIgIiICIiAiIgIiICIiAiIgIiICIiAiIgIiICIiAiIgJg115rrd1QuVGQozz+gJ/QE+wPSZ4gUB7wWAuDo7m2gEGpWIb7suQu8KScjbjH/AGkvQdrNZYa209lfXDMDtOFU9ce7Ee3l65yBaRAREQEREBERAREQEoKu771mnw72AXw/EB43BGLMSFxuZvh82eCScnEv4gU/7jzXZWbSN7rYGr3IVZbfFGBuI6hRwOcebdkyPp+7rrsB1t5CHKgMRxtCgEZ5AwDg8dfczYIga6vdlxz9su3FSGbJ83w4PXII2t0Izu5yABM+m7DdGtb7VYfEDDnPDFQocc/EAoPt7bRxLuIFCnd98pu1dz7WqYhixB8Jgw43cE4GfQ8nGcEfbOwHLMw1Vqs2BkE9BYXxkt7MRxgewHSXsQKWjsN0sV/tVxx4eQzOQQgbIwWx5ixJ49AB0E8P2A5J/wAsvAOOAzZHADbTnjPJ+RxjAyDexAprOx7D4Z+12jaiq+PxsrbmdgDwTyOMfmBiVentpdNN/wC4WbkDcvvSyzxNu1rEbBAG6s8jbyOMHE22V37h0uMfZqfh2/Anw5zt6dM+kDXtEtGQo7RckcNksBYSosDbmzu4sU5BI4YfhYDL2ZpFswlXaTMQGbAJLH73zPgtkrlce3mPOCBL8dj6fj/J6vL8PkXj6cfM/qZl0nZ9VX9nUicY8igcZzjj5kwKs9gNioLqrFFaoqgFwDsraslsMPi3AnGOnHOCMGq7vXlcJrrd2wr52fBYvu3kqRggYAAwOOepmyRAqH7HcoF+1W5Bsy2Tlg48oPPVSFORjoQMA4mA93nwwGsuAZQDtLA7h+INu+nXrjkmX0QKjTdjujhvtVrKGB2sWI2hNu05PI6HJGePzkQ927ef8uu3Fdu7LceffkDdjPp06e82KIFC3d9yS32u0MVVSQX5C2F+QW6ndjIx8sDyz0ewH2bRqrQxJJfL5OQg5ww5+79/xNgDgC8iBS6vsW12dl1lyBipAH4QqbCF9OeW6dT9MSuzOzTS1jG1n8QJkMXKgqCCVDMSM5HrnyjJMs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hortonworks.com/wp-content/uploads/2014/01/Fig2-DataNodeAsCollectionOfStor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90" y="3452768"/>
            <a:ext cx="3395764" cy="23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47800" y="5624467"/>
            <a:ext cx="29523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FontTx/>
              <a:buNone/>
              <a:defRPr sz="1800">
                <a:solidFill>
                  <a:schemeClr val="bg1"/>
                </a:solidFill>
                <a:latin typeface="Arial Narrow" pitchFamily="-111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-109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Heterogeneous Storages in HDFS– </a:t>
            </a:r>
            <a:r>
              <a:rPr lang="en-US" sz="1100" dirty="0" err="1" smtClean="0">
                <a:solidFill>
                  <a:schemeClr val="tx1"/>
                </a:solidFill>
              </a:rPr>
              <a:t>Hortonworks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434" y="914400"/>
            <a:ext cx="3801581" cy="3177835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0565"/>
              </p:ext>
            </p:extLst>
          </p:nvPr>
        </p:nvGraphicFramePr>
        <p:xfrm>
          <a:off x="776756" y="3469006"/>
          <a:ext cx="4398508" cy="296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Bitmap Image" r:id="rId7" imgW="3438360" imgH="2266920" progId="Paint.Picture">
                  <p:embed/>
                </p:oleObj>
              </mc:Choice>
              <mc:Fallback>
                <p:oleObj name="Bitmap Image" r:id="rId7" imgW="3438360" imgH="2266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756" y="3469006"/>
                        <a:ext cx="4398508" cy="2961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381000" y="3245230"/>
            <a:ext cx="8610600" cy="53340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  <a:ea typeface="ＭＳ Ｐゴシック" pitchFamily="-111" charset="-128"/>
                <a:cs typeface="ＭＳ Ｐゴシック" pitchFamily="-111" charset="-128"/>
              </a:rPr>
              <a:t>Heterogeneity is not an exception but the norm in large data centers</a:t>
            </a:r>
          </a:p>
        </p:txBody>
      </p:sp>
    </p:spTree>
    <p:extLst>
      <p:ext uri="{BB962C8B-B14F-4D97-AF65-F5344CB8AC3E}">
        <p14:creationId xmlns:p14="http://schemas.microsoft.com/office/powerpoint/2010/main" val="30316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68EF-FBE3-E445-83BF-6573FB74B7EA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5512" y="1371600"/>
            <a:ext cx="8126088" cy="4495800"/>
          </a:xfrm>
        </p:spPr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a workflow management system to </a:t>
            </a:r>
            <a:r>
              <a:rPr lang="en-US" dirty="0" smtClean="0"/>
              <a:t>effectively schedule </a:t>
            </a:r>
            <a:r>
              <a:rPr lang="en-US" dirty="0"/>
              <a:t>jobs to multiple </a:t>
            </a:r>
            <a:r>
              <a:rPr lang="en-US" dirty="0" smtClean="0"/>
              <a:t> heterogeneous </a:t>
            </a:r>
            <a:r>
              <a:rPr lang="en-US" dirty="0"/>
              <a:t>clusters </a:t>
            </a:r>
            <a:r>
              <a:rPr lang="en-US" dirty="0" smtClean="0"/>
              <a:t>while considering </a:t>
            </a:r>
            <a:r>
              <a:rPr lang="en-US" dirty="0"/>
              <a:t>the power and performance </a:t>
            </a:r>
            <a:r>
              <a:rPr lang="en-US" dirty="0" smtClean="0"/>
              <a:t>goals</a:t>
            </a:r>
          </a:p>
          <a:p>
            <a:endParaRPr lang="en-US" dirty="0" smtClean="0"/>
          </a:p>
          <a:p>
            <a:r>
              <a:rPr lang="en-US" dirty="0"/>
              <a:t>Study the power characteristics </a:t>
            </a:r>
            <a:r>
              <a:rPr lang="en-US" dirty="0" smtClean="0"/>
              <a:t>of Hadoop applications and perform power-conserving job scheduling </a:t>
            </a:r>
            <a:r>
              <a:rPr lang="en-US" dirty="0"/>
              <a:t>for </a:t>
            </a:r>
            <a:r>
              <a:rPr lang="en-US" dirty="0" smtClean="0"/>
              <a:t>Hadoop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1143000"/>
          </a:xfrm>
        </p:spPr>
        <p:txBody>
          <a:bodyPr/>
          <a:lstStyle/>
          <a:p>
            <a:r>
              <a:rPr lang="en-US" u="sng" dirty="0" smtClean="0"/>
              <a:t>Enabling Technology: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Φ</a:t>
            </a:r>
            <a:r>
              <a:rPr lang="en-US" dirty="0" err="1" smtClean="0"/>
              <a:t>Sched</a:t>
            </a:r>
            <a:r>
              <a:rPr lang="en-US" dirty="0" smtClean="0"/>
              <a:t>: Heterogeneity aware Hadoop workflow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54DD-3747-4C87-B2A4-97A0BA7DE30E}" type="slidenum">
              <a:rPr lang="en-US" smtClean="0"/>
              <a:t>6</a:t>
            </a:fld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320538" y="3673774"/>
            <a:ext cx="897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Master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63295" y="4461302"/>
            <a:ext cx="89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Slave</a:t>
            </a:r>
          </a:p>
          <a:p>
            <a:r>
              <a:rPr lang="en-US" sz="1400" dirty="0" smtClean="0"/>
              <a:t>nodes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3515095" y="6245238"/>
            <a:ext cx="897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Map Slot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055619" y="6213745"/>
            <a:ext cx="474743" cy="3543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34779" y="6235786"/>
            <a:ext cx="100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DataNode</a:t>
            </a:r>
            <a:endParaRPr lang="en-US" sz="1400" dirty="0"/>
          </a:p>
        </p:txBody>
      </p:sp>
      <p:sp>
        <p:nvSpPr>
          <p:cNvPr id="80" name="Oval 79"/>
          <p:cNvSpPr/>
          <p:nvPr/>
        </p:nvSpPr>
        <p:spPr bwMode="auto">
          <a:xfrm>
            <a:off x="7253692" y="2794376"/>
            <a:ext cx="223041" cy="23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13437" y="2802376"/>
            <a:ext cx="45719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7253692" y="3246420"/>
            <a:ext cx="228601" cy="231444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13437" y="3254420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567432" y="2777260"/>
            <a:ext cx="697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Job 1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6580515" y="3208253"/>
            <a:ext cx="662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Job 2</a:t>
            </a:r>
            <a:endParaRPr lang="en-US" sz="1400" dirty="0"/>
          </a:p>
        </p:txBody>
      </p:sp>
      <p:sp>
        <p:nvSpPr>
          <p:cNvPr id="139" name="Can 138"/>
          <p:cNvSpPr/>
          <p:nvPr/>
        </p:nvSpPr>
        <p:spPr bwMode="auto">
          <a:xfrm>
            <a:off x="5100858" y="6188883"/>
            <a:ext cx="633921" cy="412175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62740" y="5813562"/>
            <a:ext cx="13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Cluster 2</a:t>
            </a:r>
            <a:endParaRPr lang="en-US" sz="1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229222" y="5808498"/>
            <a:ext cx="13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Cluster 1</a:t>
            </a:r>
            <a:endParaRPr lang="en-US" sz="1400" dirty="0"/>
          </a:p>
        </p:txBody>
      </p:sp>
      <p:sp>
        <p:nvSpPr>
          <p:cNvPr id="135" name="Rounded Rectangle 134"/>
          <p:cNvSpPr/>
          <p:nvPr/>
        </p:nvSpPr>
        <p:spPr bwMode="auto">
          <a:xfrm>
            <a:off x="1405112" y="4426167"/>
            <a:ext cx="1295400" cy="12976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1469459" y="4525682"/>
            <a:ext cx="546303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937022" y="5332927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970043" y="4695663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44" name="Rectangle 143"/>
          <p:cNvSpPr/>
          <p:nvPr/>
        </p:nvSpPr>
        <p:spPr bwMode="auto">
          <a:xfrm>
            <a:off x="1466884" y="4911107"/>
            <a:ext cx="54887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570285" y="5324174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85" name="TextBox 184"/>
          <p:cNvSpPr txBox="1"/>
          <p:nvPr/>
        </p:nvSpPr>
        <p:spPr>
          <a:xfrm>
            <a:off x="3603306" y="4686910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/>
          <p:cNvSpPr txBox="1"/>
          <p:nvPr/>
        </p:nvSpPr>
        <p:spPr>
          <a:xfrm>
            <a:off x="5556117" y="5306268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589138" y="4669004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6" name="TextBox 195"/>
          <p:cNvSpPr txBox="1"/>
          <p:nvPr/>
        </p:nvSpPr>
        <p:spPr>
          <a:xfrm>
            <a:off x="7338062" y="5320097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7" name="TextBox 196"/>
          <p:cNvSpPr txBox="1"/>
          <p:nvPr/>
        </p:nvSpPr>
        <p:spPr>
          <a:xfrm>
            <a:off x="7371083" y="4682833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00" name="Rectangle 199"/>
          <p:cNvSpPr/>
          <p:nvPr/>
        </p:nvSpPr>
        <p:spPr bwMode="auto">
          <a:xfrm>
            <a:off x="2080107" y="4530758"/>
            <a:ext cx="569617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2080107" y="4902354"/>
            <a:ext cx="56961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2" name="Can 201"/>
          <p:cNvSpPr/>
          <p:nvPr/>
        </p:nvSpPr>
        <p:spPr bwMode="auto">
          <a:xfrm>
            <a:off x="1718041" y="5338872"/>
            <a:ext cx="633921" cy="2857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3" name="Rounded Rectangle 202"/>
          <p:cNvSpPr/>
          <p:nvPr/>
        </p:nvSpPr>
        <p:spPr bwMode="auto">
          <a:xfrm>
            <a:off x="2999781" y="4423869"/>
            <a:ext cx="1295400" cy="12976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3064128" y="4523384"/>
            <a:ext cx="546303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31691" y="5330629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06" name="TextBox 205"/>
          <p:cNvSpPr txBox="1"/>
          <p:nvPr/>
        </p:nvSpPr>
        <p:spPr>
          <a:xfrm>
            <a:off x="3564712" y="4693365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07" name="Rectangle 206"/>
          <p:cNvSpPr/>
          <p:nvPr/>
        </p:nvSpPr>
        <p:spPr bwMode="auto">
          <a:xfrm>
            <a:off x="3061553" y="4908809"/>
            <a:ext cx="54887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3674776" y="4528460"/>
            <a:ext cx="569617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3674776" y="4900056"/>
            <a:ext cx="56961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0" name="Can 209"/>
          <p:cNvSpPr/>
          <p:nvPr/>
        </p:nvSpPr>
        <p:spPr bwMode="auto">
          <a:xfrm>
            <a:off x="3312710" y="5336574"/>
            <a:ext cx="633921" cy="2857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5065181" y="4405963"/>
            <a:ext cx="1295400" cy="12976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5129528" y="4505478"/>
            <a:ext cx="546303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5597091" y="5312723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4" name="TextBox 213"/>
          <p:cNvSpPr txBox="1"/>
          <p:nvPr/>
        </p:nvSpPr>
        <p:spPr>
          <a:xfrm>
            <a:off x="5630112" y="4675459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15" name="Rectangle 214"/>
          <p:cNvSpPr/>
          <p:nvPr/>
        </p:nvSpPr>
        <p:spPr bwMode="auto">
          <a:xfrm>
            <a:off x="5126953" y="4890903"/>
            <a:ext cx="54887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6" name="Rectangle 215"/>
          <p:cNvSpPr/>
          <p:nvPr/>
        </p:nvSpPr>
        <p:spPr bwMode="auto">
          <a:xfrm>
            <a:off x="5740176" y="4510554"/>
            <a:ext cx="569617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5740176" y="4882150"/>
            <a:ext cx="56961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8" name="Can 217"/>
          <p:cNvSpPr/>
          <p:nvPr/>
        </p:nvSpPr>
        <p:spPr bwMode="auto">
          <a:xfrm>
            <a:off x="5378110" y="5318668"/>
            <a:ext cx="633921" cy="2857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19" name="Rounded Rectangle 218"/>
          <p:cNvSpPr/>
          <p:nvPr/>
        </p:nvSpPr>
        <p:spPr bwMode="auto">
          <a:xfrm>
            <a:off x="6785897" y="4422382"/>
            <a:ext cx="1295400" cy="12976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6850244" y="4521897"/>
            <a:ext cx="546303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317807" y="5329142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22" name="TextBox 221"/>
          <p:cNvSpPr txBox="1"/>
          <p:nvPr/>
        </p:nvSpPr>
        <p:spPr>
          <a:xfrm>
            <a:off x="7350828" y="4691878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23" name="Rectangle 222"/>
          <p:cNvSpPr/>
          <p:nvPr/>
        </p:nvSpPr>
        <p:spPr bwMode="auto">
          <a:xfrm>
            <a:off x="6847669" y="4907322"/>
            <a:ext cx="54887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7460892" y="4526973"/>
            <a:ext cx="569617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7460892" y="4898569"/>
            <a:ext cx="569618" cy="32230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6" name="Can 225"/>
          <p:cNvSpPr/>
          <p:nvPr/>
        </p:nvSpPr>
        <p:spPr bwMode="auto">
          <a:xfrm>
            <a:off x="7098826" y="5335087"/>
            <a:ext cx="633921" cy="28572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7531870" y="2786376"/>
            <a:ext cx="223041" cy="23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591615" y="2794376"/>
            <a:ext cx="45719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9" name="Oval 228"/>
          <p:cNvSpPr/>
          <p:nvPr/>
        </p:nvSpPr>
        <p:spPr bwMode="auto">
          <a:xfrm>
            <a:off x="7531870" y="3238420"/>
            <a:ext cx="228601" cy="231444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591615" y="3246420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6" name="Oval 235"/>
          <p:cNvSpPr/>
          <p:nvPr/>
        </p:nvSpPr>
        <p:spPr bwMode="auto">
          <a:xfrm>
            <a:off x="7825124" y="2794376"/>
            <a:ext cx="223041" cy="23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884869" y="2802376"/>
            <a:ext cx="45719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" name="Oval 237"/>
          <p:cNvSpPr/>
          <p:nvPr/>
        </p:nvSpPr>
        <p:spPr bwMode="auto">
          <a:xfrm>
            <a:off x="7825124" y="3246420"/>
            <a:ext cx="228601" cy="231444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7884869" y="3254420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2" name="Oval 241"/>
          <p:cNvSpPr/>
          <p:nvPr/>
        </p:nvSpPr>
        <p:spPr bwMode="auto">
          <a:xfrm>
            <a:off x="5287101" y="4550479"/>
            <a:ext cx="223041" cy="23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346846" y="4558479"/>
            <a:ext cx="45719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4" name="Oval 243"/>
          <p:cNvSpPr/>
          <p:nvPr/>
        </p:nvSpPr>
        <p:spPr bwMode="auto">
          <a:xfrm>
            <a:off x="7628376" y="4935416"/>
            <a:ext cx="223041" cy="23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688121" y="4943416"/>
            <a:ext cx="45719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0" name="Oval 249"/>
          <p:cNvSpPr/>
          <p:nvPr/>
        </p:nvSpPr>
        <p:spPr bwMode="auto">
          <a:xfrm>
            <a:off x="3900862" y="4582592"/>
            <a:ext cx="228601" cy="231444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960607" y="4590592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2" name="Oval 251"/>
          <p:cNvSpPr/>
          <p:nvPr/>
        </p:nvSpPr>
        <p:spPr bwMode="auto">
          <a:xfrm>
            <a:off x="1621701" y="4561034"/>
            <a:ext cx="228601" cy="231444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681446" y="4569034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" name="Oval 255"/>
          <p:cNvSpPr/>
          <p:nvPr/>
        </p:nvSpPr>
        <p:spPr bwMode="auto">
          <a:xfrm>
            <a:off x="2220399" y="4942600"/>
            <a:ext cx="228601" cy="231444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280144" y="4950600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4114800" y="1870316"/>
            <a:ext cx="1143000" cy="57451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Workflow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Manager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49426" y="2876920"/>
            <a:ext cx="1887838" cy="80070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788288" y="2945276"/>
            <a:ext cx="824522" cy="6182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03646" y="2959538"/>
            <a:ext cx="95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Job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Tracker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741973" y="2941755"/>
            <a:ext cx="824522" cy="6182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57331" y="2956017"/>
            <a:ext cx="95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Job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Tracker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8" name="Straight Arrow Connector 17"/>
          <p:cNvCxnSpPr>
            <a:stCxn id="89" idx="2"/>
            <a:endCxn id="3" idx="0"/>
          </p:cNvCxnSpPr>
          <p:nvPr/>
        </p:nvCxnSpPr>
        <p:spPr bwMode="auto">
          <a:xfrm>
            <a:off x="4686300" y="2444828"/>
            <a:ext cx="7045" cy="432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012615" y="3563563"/>
            <a:ext cx="2251491" cy="84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endCxn id="203" idx="0"/>
          </p:cNvCxnSpPr>
          <p:nvPr/>
        </p:nvCxnSpPr>
        <p:spPr bwMode="auto">
          <a:xfrm flipH="1">
            <a:off x="3647481" y="3577948"/>
            <a:ext cx="596913" cy="8459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257800" y="3560042"/>
            <a:ext cx="2218933" cy="8459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endCxn id="211" idx="0"/>
          </p:cNvCxnSpPr>
          <p:nvPr/>
        </p:nvCxnSpPr>
        <p:spPr bwMode="auto">
          <a:xfrm>
            <a:off x="5267671" y="3547765"/>
            <a:ext cx="445210" cy="858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Oval 116"/>
          <p:cNvSpPr/>
          <p:nvPr/>
        </p:nvSpPr>
        <p:spPr bwMode="auto">
          <a:xfrm>
            <a:off x="5287101" y="4919333"/>
            <a:ext cx="223041" cy="231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46846" y="4927333"/>
            <a:ext cx="45719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303019" y="2746487"/>
            <a:ext cx="3336846" cy="30559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4729359" y="2746487"/>
            <a:ext cx="3448424" cy="30559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80514" y="2313370"/>
            <a:ext cx="662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File</a:t>
            </a:r>
            <a:endParaRPr lang="en-US" sz="1400" dirty="0"/>
          </a:p>
        </p:txBody>
      </p:sp>
      <p:sp>
        <p:nvSpPr>
          <p:cNvPr id="125" name="Oval 124"/>
          <p:cNvSpPr/>
          <p:nvPr/>
        </p:nvSpPr>
        <p:spPr bwMode="auto">
          <a:xfrm>
            <a:off x="7214284" y="2375990"/>
            <a:ext cx="223041" cy="23144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74029" y="2383990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3517665" y="5352077"/>
            <a:ext cx="223041" cy="23144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77410" y="5360077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a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250" idx="3"/>
            <a:endCxn id="129" idx="0"/>
          </p:cNvCxnSpPr>
          <p:nvPr/>
        </p:nvCxnSpPr>
        <p:spPr bwMode="auto">
          <a:xfrm flipH="1">
            <a:off x="3629186" y="4780142"/>
            <a:ext cx="305154" cy="5719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242" idx="3"/>
            <a:endCxn id="129" idx="7"/>
          </p:cNvCxnSpPr>
          <p:nvPr/>
        </p:nvCxnSpPr>
        <p:spPr bwMode="auto">
          <a:xfrm flipH="1">
            <a:off x="3708042" y="4748029"/>
            <a:ext cx="1611723" cy="6379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Flowchart: Terminator 47"/>
          <p:cNvSpPr/>
          <p:nvPr/>
        </p:nvSpPr>
        <p:spPr bwMode="auto">
          <a:xfrm>
            <a:off x="1288365" y="5170783"/>
            <a:ext cx="7010400" cy="627222"/>
          </a:xfrm>
          <a:prstGeom prst="flowChartTerminator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13903" y="5186107"/>
            <a:ext cx="332416" cy="5895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0" name="Oval Callout 99"/>
          <p:cNvSpPr/>
          <p:nvPr/>
        </p:nvSpPr>
        <p:spPr bwMode="auto">
          <a:xfrm>
            <a:off x="2667000" y="3657600"/>
            <a:ext cx="4204789" cy="1462092"/>
          </a:xfrm>
          <a:prstGeom prst="wedgeEllipseCallout">
            <a:avLst>
              <a:gd name="adj1" fmla="val -18115"/>
              <a:gd name="adj2" fmla="val 48819"/>
            </a:avLst>
          </a:prstGeom>
          <a:solidFill>
            <a:schemeClr val="bg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Optimize </a:t>
            </a:r>
            <a:endParaRPr lang="en-US" sz="24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algn="ctr" defTabSz="914400" eaLnBrk="0" hangingPunct="0"/>
            <a:r>
              <a:rPr lang="en-US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placement </a:t>
            </a:r>
            <a:r>
              <a:rPr lang="en-US" sz="24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/ </a:t>
            </a:r>
            <a:r>
              <a:rPr lang="en-US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retrieval</a:t>
            </a:r>
          </a:p>
          <a:p>
            <a:pPr algn="ctr" defTabSz="914400" eaLnBrk="0" hangingPunct="0"/>
            <a:r>
              <a:rPr lang="en-US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to be region aware</a:t>
            </a:r>
            <a:endParaRPr lang="en-US" sz="24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45" grpId="0" animBg="1"/>
      <p:bldP spid="47" grpId="0"/>
      <p:bldP spid="80" grpId="0" animBg="1"/>
      <p:bldP spid="81" grpId="0" animBg="1"/>
      <p:bldP spid="86" grpId="0" animBg="1"/>
      <p:bldP spid="93" grpId="0"/>
      <p:bldP spid="98" grpId="0"/>
      <p:bldP spid="99" grpId="0"/>
      <p:bldP spid="139" grpId="0" animBg="1"/>
      <p:bldP spid="143" grpId="0"/>
      <p:bldP spid="146" grpId="0"/>
      <p:bldP spid="135" grpId="0" animBg="1"/>
      <p:bldP spid="136" grpId="0" animBg="1"/>
      <p:bldP spid="144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/>
      <p:bldP spid="236" grpId="0" animBg="1"/>
      <p:bldP spid="237" grpId="0" animBg="1"/>
      <p:bldP spid="238" grpId="0" animBg="1"/>
      <p:bldP spid="239" grpId="0"/>
      <p:bldP spid="242" grpId="0" animBg="1"/>
      <p:bldP spid="243" grpId="0" animBg="1"/>
      <p:bldP spid="244" grpId="0" animBg="1"/>
      <p:bldP spid="245" grpId="0" animBg="1"/>
      <p:bldP spid="250" grpId="0" animBg="1"/>
      <p:bldP spid="251" grpId="0"/>
      <p:bldP spid="252" grpId="0" animBg="1"/>
      <p:bldP spid="253" grpId="0"/>
      <p:bldP spid="256" grpId="0" animBg="1"/>
      <p:bldP spid="257" grpId="0"/>
      <p:bldP spid="89" grpId="0" animBg="1"/>
      <p:bldP spid="3" grpId="0" animBg="1"/>
      <p:bldP spid="91" grpId="0" animBg="1"/>
      <p:bldP spid="92" grpId="0"/>
      <p:bldP spid="94" grpId="0" animBg="1"/>
      <p:bldP spid="95" grpId="0"/>
      <p:bldP spid="117" grpId="0" animBg="1"/>
      <p:bldP spid="118" grpId="0" animBg="1"/>
      <p:bldP spid="36" grpId="0" animBg="1"/>
      <p:bldP spid="121" grpId="0" animBg="1"/>
      <p:bldP spid="123" grpId="0"/>
      <p:bldP spid="125" grpId="0" animBg="1"/>
      <p:bldP spid="126" grpId="0"/>
      <p:bldP spid="129" grpId="0" animBg="1"/>
      <p:bldP spid="130" grpId="0"/>
      <p:bldP spid="48" grpId="0" animBg="1"/>
      <p:bldP spid="4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Design of </a:t>
            </a:r>
            <a:r>
              <a:rPr lang="en-US" dirty="0" err="1" smtClean="0"/>
              <a:t>GreenSched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68EF-FBE3-E445-83BF-6573FB74B7EA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295900" y="3994014"/>
            <a:ext cx="3659886" cy="174421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78017" y="4192896"/>
            <a:ext cx="913955" cy="4488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Compute Substrate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08980" y="4192896"/>
            <a:ext cx="913955" cy="4488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Compute Substrate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881141" y="4192896"/>
            <a:ext cx="913955" cy="4488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Compute Substrate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78017" y="4797110"/>
            <a:ext cx="913955" cy="4488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Storage Substrate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679579" y="4797110"/>
            <a:ext cx="913955" cy="4488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Storage Substrate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881141" y="4797110"/>
            <a:ext cx="913955" cy="4488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Storage Substrate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391972" y="4976232"/>
            <a:ext cx="287607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80457" y="4976232"/>
            <a:ext cx="304719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78017" y="5362869"/>
            <a:ext cx="333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Different Heterogeneous Configurations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334000" y="1614085"/>
            <a:ext cx="3581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Job Queue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314950" y="2310323"/>
            <a:ext cx="1828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Φ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Sched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6154952" y="2691323"/>
            <a:ext cx="1524" cy="13026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506706" y="2077532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7924800" y="2286000"/>
            <a:ext cx="990600" cy="13807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Cluster Manager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34477" y="3110356"/>
            <a:ext cx="1388457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Exec. Predictor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314950" y="2991932"/>
            <a:ext cx="7620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HDFS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APIs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5695950" y="3677732"/>
            <a:ext cx="0" cy="316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1" name="Straight Arrow Connector 60"/>
          <p:cNvCxnSpPr>
            <a:endCxn id="59" idx="0"/>
          </p:cNvCxnSpPr>
          <p:nvPr/>
        </p:nvCxnSpPr>
        <p:spPr bwMode="auto">
          <a:xfrm>
            <a:off x="5695950" y="2691323"/>
            <a:ext cx="0" cy="3006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143750" y="2500823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6713014" y="3491356"/>
            <a:ext cx="0" cy="4851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6706362" y="2680817"/>
            <a:ext cx="6652" cy="429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7622936" y="3300856"/>
            <a:ext cx="2828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362560" cy="4880182"/>
          </a:xfrm>
        </p:spPr>
        <p:txBody>
          <a:bodyPr/>
          <a:lstStyle/>
          <a:p>
            <a:r>
              <a:rPr lang="el-GR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Φ</a:t>
            </a:r>
            <a:r>
              <a:rPr lang="en-US" sz="2400" dirty="0" err="1" smtClean="0"/>
              <a:t>Sched</a:t>
            </a:r>
            <a:r>
              <a:rPr lang="en-US" sz="2400" dirty="0" smtClean="0"/>
              <a:t> invokes </a:t>
            </a:r>
            <a:r>
              <a:rPr lang="en-US" sz="2400" i="1" dirty="0" smtClean="0"/>
              <a:t>Cluster </a:t>
            </a:r>
            <a:r>
              <a:rPr lang="en-US" sz="2400" i="1" dirty="0"/>
              <a:t>Manager</a:t>
            </a:r>
            <a:r>
              <a:rPr lang="en-US" sz="2400" dirty="0"/>
              <a:t> to compute the expected execution </a:t>
            </a:r>
            <a:r>
              <a:rPr lang="en-US" sz="2400" dirty="0" smtClean="0"/>
              <a:t>times</a:t>
            </a:r>
          </a:p>
          <a:p>
            <a:r>
              <a:rPr lang="en-US" sz="2400" i="1" dirty="0"/>
              <a:t>Cluster Manager</a:t>
            </a:r>
            <a:r>
              <a:rPr lang="en-US" sz="2400" dirty="0"/>
              <a:t> </a:t>
            </a:r>
            <a:r>
              <a:rPr lang="en-US" sz="2400" dirty="0" smtClean="0"/>
              <a:t>consults the </a:t>
            </a:r>
            <a:r>
              <a:rPr lang="en-US" sz="2400" i="1" dirty="0"/>
              <a:t>Execution Predictor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return a sorted list </a:t>
            </a:r>
            <a:r>
              <a:rPr lang="en-US" sz="2400" dirty="0" smtClean="0"/>
              <a:t>of optimal clusters</a:t>
            </a:r>
          </a:p>
          <a:p>
            <a:r>
              <a:rPr lang="el-GR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Φ</a:t>
            </a:r>
            <a:r>
              <a:rPr lang="en-US" sz="2400" dirty="0" err="1" smtClean="0"/>
              <a:t>Sched</a:t>
            </a:r>
            <a:r>
              <a:rPr lang="en-US" sz="2400" dirty="0" smtClean="0"/>
              <a:t> uses </a:t>
            </a:r>
            <a:r>
              <a:rPr lang="en-US" sz="2400" dirty="0"/>
              <a:t>the list and the enhanced </a:t>
            </a:r>
            <a:r>
              <a:rPr lang="en-US" sz="2400" i="1" dirty="0" smtClean="0"/>
              <a:t>HDFS APIs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schedule a </a:t>
            </a:r>
            <a:r>
              <a:rPr lang="en-US" sz="2400" dirty="0" smtClean="0"/>
              <a:t>job</a:t>
            </a:r>
          </a:p>
          <a:p>
            <a:r>
              <a:rPr lang="en-US" sz="2400" dirty="0"/>
              <a:t>Energy Profiler </a:t>
            </a:r>
            <a:r>
              <a:rPr lang="en-US" sz="2400" dirty="0" smtClean="0"/>
              <a:t>track power </a:t>
            </a:r>
            <a:r>
              <a:rPr lang="en-US" sz="2400" dirty="0"/>
              <a:t>usage characteristics of the </a:t>
            </a:r>
            <a:r>
              <a:rPr lang="en-US" sz="2400" dirty="0" smtClean="0"/>
              <a:t>applications on a particular hardware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001000" y="2895600"/>
            <a:ext cx="8382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2895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Profiler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0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/>
      <p:bldP spid="29" grpId="0" animBg="1"/>
      <p:bldP spid="30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Maintains a catalog of job execution histories</a:t>
            </a:r>
          </a:p>
          <a:p>
            <a:pPr lvl="1"/>
            <a:r>
              <a:rPr lang="en-US" dirty="0" smtClean="0"/>
              <a:t>Profiles the job statically and dynamically fine tune the profile of the job</a:t>
            </a:r>
          </a:p>
          <a:p>
            <a:pPr lvl="1"/>
            <a:r>
              <a:rPr lang="en-US" dirty="0" smtClean="0"/>
              <a:t>Determines expected execution time and the required resources </a:t>
            </a:r>
            <a:r>
              <a:rPr lang="en-US" dirty="0"/>
              <a:t>for submitted jobs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68EF-FBE3-E445-83BF-6573FB74B7EA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Cluster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600" dirty="0"/>
              <a:t>Manages all the clusters in a deployment</a:t>
            </a:r>
          </a:p>
          <a:p>
            <a:pPr lvl="1" algn="just"/>
            <a:r>
              <a:rPr lang="en-US" sz="2200" dirty="0"/>
              <a:t>Profiles and predicts the utilization of resources </a:t>
            </a:r>
          </a:p>
          <a:p>
            <a:pPr lvl="1" algn="just"/>
            <a:r>
              <a:rPr lang="en-US" sz="2200" dirty="0"/>
              <a:t>Tracks the load as jobs assigned to the clusters</a:t>
            </a:r>
          </a:p>
          <a:p>
            <a:pPr lvl="1" algn="just"/>
            <a:r>
              <a:rPr lang="en-US" sz="2200" dirty="0"/>
              <a:t>Balances load in the cluster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68EF-FBE3-E445-83BF-6573FB74B7EA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VT-1.thmx</Template>
  <TotalTime>9335</TotalTime>
  <Words>879</Words>
  <Application>Microsoft Office PowerPoint</Application>
  <PresentationFormat>On-screen Show (4:3)</PresentationFormat>
  <Paragraphs>228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Andalus</vt:lpstr>
      <vt:lpstr>Angsana New</vt:lpstr>
      <vt:lpstr>Arial</vt:lpstr>
      <vt:lpstr>Arial Narrow</vt:lpstr>
      <vt:lpstr>Baskerville Old Face</vt:lpstr>
      <vt:lpstr>Calibri</vt:lpstr>
      <vt:lpstr>Times</vt:lpstr>
      <vt:lpstr>VT-1</vt:lpstr>
      <vt:lpstr>Bitmap Image</vt:lpstr>
      <vt:lpstr>GreenSched: An Energy-Aware Hadoop Workflow Scheduler</vt:lpstr>
      <vt:lpstr>Hadoop has become the de facto bigdata processing framework!</vt:lpstr>
      <vt:lpstr>An overview of Hadoop architecture</vt:lpstr>
      <vt:lpstr>Heterogeneity is inevitable</vt:lpstr>
      <vt:lpstr>Goal</vt:lpstr>
      <vt:lpstr>Enabling Technology: ΦSched: Heterogeneity aware Hadoop workflow scheduler</vt:lpstr>
      <vt:lpstr>Design of GreenSched</vt:lpstr>
      <vt:lpstr>Execution Predictor</vt:lpstr>
      <vt:lpstr>Cluster Manager</vt:lpstr>
      <vt:lpstr>HDFS enhancement</vt:lpstr>
      <vt:lpstr>Energy Profiler</vt:lpstr>
      <vt:lpstr>Evaluation testbed</vt:lpstr>
      <vt:lpstr>Performance of applications on different clusters</vt:lpstr>
      <vt:lpstr>Power consumption of applications on different clusters</vt:lpstr>
      <vt:lpstr>Performance comparison of Cluster 1 Vs Cluster 2</vt:lpstr>
      <vt:lpstr>Power consumption comparison of Cluster 1 Vs Cluster 2</vt:lpstr>
      <vt:lpstr>Comparison of performance to power ratio</vt:lpstr>
      <vt:lpstr>Overall performance of GreenSched</vt:lpstr>
      <vt:lpstr>Conclusion: GreenSched enables power-aware Hadoop scheduler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Storage in Shared-Nothing Environments</dc:title>
  <dc:creator>Guanying Wang</dc:creator>
  <cp:lastModifiedBy>kris</cp:lastModifiedBy>
  <cp:revision>331</cp:revision>
  <dcterms:created xsi:type="dcterms:W3CDTF">2012-06-25T14:53:37Z</dcterms:created>
  <dcterms:modified xsi:type="dcterms:W3CDTF">2014-11-01T04:05:25Z</dcterms:modified>
</cp:coreProperties>
</file>