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61"/>
  </p:notesMasterIdLst>
  <p:handoutMasterIdLst>
    <p:handoutMasterId r:id="rId62"/>
  </p:handoutMasterIdLst>
  <p:sldIdLst>
    <p:sldId id="580" r:id="rId2"/>
    <p:sldId id="666" r:id="rId3"/>
    <p:sldId id="598" r:id="rId4"/>
    <p:sldId id="709" r:id="rId5"/>
    <p:sldId id="632" r:id="rId6"/>
    <p:sldId id="664" r:id="rId7"/>
    <p:sldId id="687" r:id="rId8"/>
    <p:sldId id="667" r:id="rId9"/>
    <p:sldId id="669" r:id="rId10"/>
    <p:sldId id="670" r:id="rId11"/>
    <p:sldId id="671" r:id="rId12"/>
    <p:sldId id="672" r:id="rId13"/>
    <p:sldId id="673" r:id="rId14"/>
    <p:sldId id="674" r:id="rId15"/>
    <p:sldId id="675" r:id="rId16"/>
    <p:sldId id="676" r:id="rId17"/>
    <p:sldId id="677" r:id="rId18"/>
    <p:sldId id="678" r:id="rId19"/>
    <p:sldId id="679" r:id="rId20"/>
    <p:sldId id="680" r:id="rId21"/>
    <p:sldId id="681" r:id="rId22"/>
    <p:sldId id="682" r:id="rId23"/>
    <p:sldId id="683" r:id="rId24"/>
    <p:sldId id="684" r:id="rId25"/>
    <p:sldId id="685" r:id="rId26"/>
    <p:sldId id="686" r:id="rId27"/>
    <p:sldId id="688" r:id="rId28"/>
    <p:sldId id="689" r:id="rId29"/>
    <p:sldId id="690" r:id="rId30"/>
    <p:sldId id="721" r:id="rId31"/>
    <p:sldId id="723" r:id="rId32"/>
    <p:sldId id="708" r:id="rId33"/>
    <p:sldId id="692" r:id="rId34"/>
    <p:sldId id="693" r:id="rId35"/>
    <p:sldId id="694" r:id="rId36"/>
    <p:sldId id="695" r:id="rId37"/>
    <p:sldId id="696" r:id="rId38"/>
    <p:sldId id="697" r:id="rId39"/>
    <p:sldId id="698" r:id="rId40"/>
    <p:sldId id="714" r:id="rId41"/>
    <p:sldId id="715" r:id="rId42"/>
    <p:sldId id="700" r:id="rId43"/>
    <p:sldId id="710" r:id="rId44"/>
    <p:sldId id="711" r:id="rId45"/>
    <p:sldId id="701" r:id="rId46"/>
    <p:sldId id="716" r:id="rId47"/>
    <p:sldId id="702" r:id="rId48"/>
    <p:sldId id="712" r:id="rId49"/>
    <p:sldId id="713" r:id="rId50"/>
    <p:sldId id="719" r:id="rId51"/>
    <p:sldId id="724" r:id="rId52"/>
    <p:sldId id="725" r:id="rId53"/>
    <p:sldId id="726" r:id="rId54"/>
    <p:sldId id="727" r:id="rId55"/>
    <p:sldId id="703" r:id="rId56"/>
    <p:sldId id="704" r:id="rId57"/>
    <p:sldId id="705" r:id="rId58"/>
    <p:sldId id="718" r:id="rId59"/>
    <p:sldId id="581" r:id="rId60"/>
  </p:sldIdLst>
  <p:sldSz cx="9144000" cy="6858000" type="screen4x3"/>
  <p:notesSz cx="6946900" cy="92075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DDDDDD"/>
    <a:srgbClr val="333397"/>
    <a:srgbClr val="C0C0C0"/>
    <a:srgbClr val="B2B2B2"/>
    <a:srgbClr val="777777"/>
    <a:srgbClr val="969696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03" autoAdjust="0"/>
    <p:restoredTop sz="88580" autoAdjust="0"/>
  </p:normalViewPr>
  <p:slideViewPr>
    <p:cSldViewPr snapToGrid="0">
      <p:cViewPr varScale="1">
        <p:scale>
          <a:sx n="74" d="100"/>
          <a:sy n="74" d="100"/>
        </p:scale>
        <p:origin x="1740" y="4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888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0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4712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0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74712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pitchFamily="34" charset="0"/>
              </a:defRPr>
            </a:lvl1pPr>
          </a:lstStyle>
          <a:p>
            <a:fld id="{DD978F5E-19E5-42A7-A065-E4EA71ECC80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322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49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0563"/>
            <a:ext cx="4603750" cy="3452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49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73563"/>
            <a:ext cx="50958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4712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49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4712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pitchFamily="34" charset="0"/>
              </a:defRPr>
            </a:lvl1pPr>
          </a:lstStyle>
          <a:p>
            <a:fld id="{63EA9836-303D-4056-B115-97A20F820B1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0508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464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423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1997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8741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2135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8939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2760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5250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1725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6670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816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058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4438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8190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0975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8472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/>
              <a:latin typeface="Helvetic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7548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/>
              <a:latin typeface="Helvetic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6286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3475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5008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160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757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49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414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063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603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254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889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455613" y="1141413"/>
            <a:ext cx="8226425" cy="1919287"/>
          </a:xfrm>
        </p:spPr>
        <p:txBody>
          <a:bodyPr lIns="91440"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563938"/>
            <a:ext cx="8226425" cy="2286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555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6555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r>
              <a:rPr lang="en-US"/>
              <a:t>The Indigo Program-Verification Microbenchmark Suite of Irregular Parallel Code Patterns</a:t>
            </a:r>
            <a:endParaRPr lang="en-US" dirty="0"/>
          </a:p>
        </p:txBody>
      </p:sp>
      <p:sp>
        <p:nvSpPr>
          <p:cNvPr id="6555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fld id="{9491F1F5-4FD5-4701-8651-B6E66F92959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5554" name="Rectangle 18"/>
          <p:cNvSpPr>
            <a:spLocks noChangeArrowheads="1"/>
          </p:cNvSpPr>
          <p:nvPr userDrawn="1"/>
        </p:nvSpPr>
        <p:spPr bwMode="gray">
          <a:xfrm>
            <a:off x="547688" y="3325812"/>
            <a:ext cx="8043862" cy="26988"/>
          </a:xfrm>
          <a:prstGeom prst="rect">
            <a:avLst/>
          </a:prstGeom>
          <a:gradFill rotWithShape="0">
            <a:gsLst>
              <a:gs pos="0">
                <a:srgbClr val="333395">
                  <a:gamma/>
                  <a:tint val="24706"/>
                  <a:invGamma/>
                </a:srgbClr>
              </a:gs>
              <a:gs pos="50000">
                <a:srgbClr val="333395"/>
              </a:gs>
              <a:gs pos="100000">
                <a:srgbClr val="333395">
                  <a:gamma/>
                  <a:tint val="2470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US" sz="2400" dirty="0"/>
          </a:p>
        </p:txBody>
      </p:sp>
      <p:pic>
        <p:nvPicPr>
          <p:cNvPr id="65556" name="Picture 20" descr="C:\Martin\Talks\JobTalk\menu0bild.jpg"/>
          <p:cNvPicPr>
            <a:picLocks noChangeAspect="1" noChangeArrowheads="1"/>
          </p:cNvPicPr>
          <p:nvPr userDrawn="1"/>
        </p:nvPicPr>
        <p:blipFill>
          <a:blip r:embed="rId2" cstate="print">
            <a:lum bright="40000" contrast="-50000"/>
          </a:blip>
          <a:srcRect/>
          <a:stretch>
            <a:fillRect/>
          </a:stretch>
        </p:blipFill>
        <p:spPr bwMode="auto">
          <a:xfrm>
            <a:off x="0" y="-328613"/>
            <a:ext cx="9150350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7" name="Picture 21" descr="C:\Martin\Talks\JobTalk\menu0bildmir.JPG"/>
          <p:cNvPicPr>
            <a:picLocks noChangeAspect="1" noChangeArrowheads="1"/>
          </p:cNvPicPr>
          <p:nvPr userDrawn="1"/>
        </p:nvPicPr>
        <p:blipFill>
          <a:blip r:embed="rId3" cstate="print">
            <a:lum bright="40000" contrast="-50000"/>
          </a:blip>
          <a:srcRect/>
          <a:stretch>
            <a:fillRect/>
          </a:stretch>
        </p:blipFill>
        <p:spPr bwMode="auto">
          <a:xfrm>
            <a:off x="0" y="5392738"/>
            <a:ext cx="9150350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The Indigo Program-Verification Microbenchmark Suite of Irregular Parallel Code Patterns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47688"/>
            <a:ext cx="2057400" cy="52562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7688"/>
            <a:ext cx="6019800" cy="52562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The Indigo Program-Verification Microbenchmark Suite of Irregular Parallel Code Patterns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23975"/>
            <a:ext cx="8226425" cy="2163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640138"/>
            <a:ext cx="8226425" cy="2163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46497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98813" y="5969000"/>
            <a:ext cx="5484812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The Indigo Program-Verification Microbenchmark Suite of Irregular Parallel Code Patterns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3975"/>
            <a:ext cx="4037013" cy="4479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6613" y="1323975"/>
            <a:ext cx="4037012" cy="4479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48783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98813" y="5969000"/>
            <a:ext cx="5484812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The Indigo Program-Verification Microbenchmark Suite of Irregular Parallel Code Patterns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323975"/>
            <a:ext cx="8226425" cy="4479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52593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98813" y="5969000"/>
            <a:ext cx="5484812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The Indigo Program-Verification Microbenchmark Suite of Irregular Parallel Code Patterns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3BD80475-FB4C-4631-B1F6-3BF1B3F77F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7599420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The Indigo Program-Verification Microbenchmark Suite of Irregular Parallel Code Patterns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9128C3A0-0B0F-41AE-8690-F6AFB346F1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The Indigo Program-Verification Microbenchmark Suite of Irregular Parallel Code Patterns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3975"/>
            <a:ext cx="4037013" cy="4479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323975"/>
            <a:ext cx="4037012" cy="4479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3261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The Indigo Program-Verification Microbenchmark Suite of Irregular Parallel Code Patterns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1A3A3E02-7133-44D2-A69A-0DB94D074E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The Indigo Program-Verification Microbenchmark Suite of Irregular Parallel Code Patterns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4725987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The Indigo Program-Verification Microbenchmark Suite of Irregular Parallel Code Patterns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The Indigo Program-Verification Microbenchmark Suite of Irregular Parallel Code Patterns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The Indigo Program-Verification Microbenchmark Suite of Irregular Parallel Code Patterns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The Indigo Program-Verification Microbenchmark Suite of Irregular Parallel Code Patterns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37" name="Picture 25" descr="C:\Martin\Talks\JobTalk\menu0bildmir.JPG"/>
          <p:cNvPicPr>
            <a:picLocks noChangeAspect="1" noChangeArrowheads="1"/>
          </p:cNvPicPr>
          <p:nvPr userDrawn="1"/>
        </p:nvPicPr>
        <p:blipFill>
          <a:blip r:embed="rId16" cstate="print">
            <a:lum bright="40000" contrast="-50000"/>
          </a:blip>
          <a:srcRect/>
          <a:stretch>
            <a:fillRect/>
          </a:stretch>
        </p:blipFill>
        <p:spPr bwMode="auto">
          <a:xfrm>
            <a:off x="0" y="5392738"/>
            <a:ext cx="9150350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36" name="Picture 24" descr="C:\Martin\Talks\JobTalk\menu0bild.jpg"/>
          <p:cNvPicPr>
            <a:picLocks noChangeAspect="1" noChangeArrowheads="1"/>
          </p:cNvPicPr>
          <p:nvPr userDrawn="1"/>
        </p:nvPicPr>
        <p:blipFill>
          <a:blip r:embed="rId17" cstate="print">
            <a:lum bright="40000" contrast="-50000"/>
          </a:blip>
          <a:srcRect/>
          <a:stretch>
            <a:fillRect/>
          </a:stretch>
        </p:blipFill>
        <p:spPr bwMode="auto">
          <a:xfrm>
            <a:off x="0" y="-319088"/>
            <a:ext cx="9150350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47688"/>
            <a:ext cx="8229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148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23975"/>
            <a:ext cx="8226425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5969000"/>
            <a:ext cx="297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1C1C1C"/>
                </a:solidFill>
              </a:defRPr>
            </a:lvl1pPr>
          </a:lstStyle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98813" y="5969000"/>
            <a:ext cx="548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1C1C1C"/>
                </a:solidFill>
                <a:cs typeface="Times New Roman" charset="0"/>
              </a:defRPr>
            </a:lvl1pPr>
          </a:lstStyle>
          <a:p>
            <a:r>
              <a:rPr lang="en-US">
                <a:solidFill>
                  <a:srgbClr val="292929"/>
                </a:solidFill>
              </a:rPr>
              <a:t>The Indigo Program-Verification Microbenchmark Suite of Irregular Parallel Code Patterns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/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ransition/>
  <p:hf hdr="0" ftr="0"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7B7BD1"/>
        </a:buClr>
        <a:buSzPct val="95000"/>
        <a:buFont typeface="Wingdings" pitchFamily="2" charset="2"/>
        <a:buChar char="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8282D4"/>
        </a:buClr>
        <a:buSzPct val="90000"/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8A8AD6"/>
        </a:buClr>
        <a:buSzPct val="80000"/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2718533D-6FB0-4BA9-5F53-AD0EB35EF9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05" b="16558"/>
          <a:stretch/>
        </p:blipFill>
        <p:spPr>
          <a:xfrm>
            <a:off x="2043894" y="4572978"/>
            <a:ext cx="2929888" cy="1072111"/>
          </a:xfrm>
          <a:prstGeom prst="rect">
            <a:avLst/>
          </a:prstGeom>
        </p:spPr>
      </p:pic>
      <p:sp>
        <p:nvSpPr>
          <p:cNvPr id="369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121231"/>
            <a:ext cx="9143999" cy="2113518"/>
          </a:xfrm>
        </p:spPr>
        <p:txBody>
          <a:bodyPr/>
          <a:lstStyle/>
          <a:p>
            <a:r>
              <a:rPr lang="en-US" sz="3600" b="1" dirty="0"/>
              <a:t>Choosing the Best Parallelization and Implementation Styles for Graph Analytics Codes: Lessons learned from 1106 Programs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569464"/>
            <a:ext cx="8226425" cy="2192338"/>
          </a:xfrm>
        </p:spPr>
        <p:txBody>
          <a:bodyPr/>
          <a:lstStyle/>
          <a:p>
            <a:r>
              <a:rPr lang="en-US" sz="2800" dirty="0"/>
              <a:t>Yiqian Liu*, Noushin Azami, Avery </a:t>
            </a:r>
            <a:r>
              <a:rPr lang="en-US" sz="2800" dirty="0" err="1"/>
              <a:t>VanAusdal</a:t>
            </a:r>
            <a:r>
              <a:rPr lang="en-US" sz="2800" dirty="0"/>
              <a:t>,</a:t>
            </a:r>
            <a:br>
              <a:rPr lang="en-US" sz="2800" dirty="0"/>
            </a:br>
            <a:r>
              <a:rPr lang="en-US" sz="2800" dirty="0"/>
              <a:t>and Martin Burtscher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617904"/>
            <a:ext cx="1710688" cy="1065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9674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1E5F4-002D-FE77-D0D2-2DBCA3CB6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Vertex-based vs. Edge-based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6D9EE-15B0-F4BD-0D8D-B6F6958E6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6"/>
            <a:ext cx="4336473" cy="2407514"/>
          </a:xfrm>
        </p:spPr>
        <p:txBody>
          <a:bodyPr/>
          <a:lstStyle/>
          <a:p>
            <a:r>
              <a:rPr lang="en-US" dirty="0"/>
              <a:t>Vertex-based </a:t>
            </a:r>
          </a:p>
          <a:p>
            <a:pPr lvl="1"/>
            <a:r>
              <a:rPr lang="en-US" dirty="0"/>
              <a:t>Process each </a:t>
            </a:r>
            <a:r>
              <a:rPr lang="en-US" dirty="0">
                <a:solidFill>
                  <a:srgbClr val="FF0000"/>
                </a:solidFill>
              </a:rPr>
              <a:t>vertex</a:t>
            </a:r>
            <a:r>
              <a:rPr lang="en-US" dirty="0"/>
              <a:t> by </a:t>
            </a:r>
            <a:r>
              <a:rPr lang="en-US" dirty="0">
                <a:solidFill>
                  <a:srgbClr val="0070C0"/>
                </a:solidFill>
              </a:rPr>
              <a:t>iterating over the neighbors</a:t>
            </a:r>
            <a:r>
              <a:rPr lang="en-US" dirty="0"/>
              <a:t> to compute a new distance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AC796-4BCA-2170-A608-969906FA4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D73D9C-0CF9-5A41-B37F-09CD484AF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7CD6945-FA3E-AD2B-1C2D-9EC2429B590D}"/>
              </a:ext>
            </a:extLst>
          </p:cNvPr>
          <p:cNvSpPr txBox="1">
            <a:spLocks/>
          </p:cNvSpPr>
          <p:nvPr/>
        </p:nvSpPr>
        <p:spPr bwMode="auto">
          <a:xfrm>
            <a:off x="435136" y="3506427"/>
            <a:ext cx="4336473" cy="266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None/>
            </a:pPr>
            <a:endParaRPr lang="en-US" kern="0" dirty="0"/>
          </a:p>
          <a:p>
            <a:r>
              <a:rPr lang="en-US" kern="0" dirty="0"/>
              <a:t>Edge-based </a:t>
            </a:r>
          </a:p>
          <a:p>
            <a:pPr lvl="1"/>
            <a:r>
              <a:rPr lang="en-US" kern="0" dirty="0"/>
              <a:t>Process each </a:t>
            </a:r>
            <a:r>
              <a:rPr lang="en-US" kern="0" dirty="0">
                <a:solidFill>
                  <a:srgbClr val="FF0000"/>
                </a:solidFill>
              </a:rPr>
              <a:t>edge</a:t>
            </a:r>
            <a:r>
              <a:rPr lang="en-US" kern="0" dirty="0"/>
              <a:t> to compute a new distance for one of its </a:t>
            </a:r>
            <a:r>
              <a:rPr lang="en-US" kern="0" dirty="0">
                <a:solidFill>
                  <a:srgbClr val="0070C0"/>
                </a:solidFill>
              </a:rPr>
              <a:t>endpoints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D715BB-6C39-27AB-22F0-D21F12264DA6}"/>
              </a:ext>
            </a:extLst>
          </p:cNvPr>
          <p:cNvSpPr txBox="1"/>
          <p:nvPr/>
        </p:nvSpPr>
        <p:spPr>
          <a:xfrm>
            <a:off x="4793673" y="1390306"/>
            <a:ext cx="4336473" cy="2049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v = </a:t>
            </a:r>
            <a:r>
              <a:rPr lang="en-US" sz="1200" dirty="0" err="1">
                <a:solidFill>
                  <a:srgbClr val="002060"/>
                </a:solidFill>
              </a:rPr>
              <a:t>threadIdx.x</a:t>
            </a:r>
            <a:r>
              <a:rPr lang="en-US" sz="1200" dirty="0">
                <a:solidFill>
                  <a:srgbClr val="002060"/>
                </a:solidFill>
              </a:rPr>
              <a:t> + </a:t>
            </a:r>
            <a:r>
              <a:rPr lang="en-US" sz="1200" dirty="0" err="1">
                <a:solidFill>
                  <a:srgbClr val="002060"/>
                </a:solidFill>
              </a:rPr>
              <a:t>blockIdx.x</a:t>
            </a:r>
            <a:r>
              <a:rPr lang="en-US" sz="1200" dirty="0">
                <a:solidFill>
                  <a:srgbClr val="002060"/>
                </a:solidFill>
              </a:rPr>
              <a:t> * </a:t>
            </a:r>
            <a:r>
              <a:rPr lang="en-US" sz="1200" dirty="0" err="1">
                <a:solidFill>
                  <a:srgbClr val="002060"/>
                </a:solidFill>
              </a:rPr>
              <a:t>blockDim.x</a:t>
            </a:r>
            <a:r>
              <a:rPr lang="en-US" sz="1200" dirty="0">
                <a:solidFill>
                  <a:srgbClr val="002060"/>
                </a:solidFill>
              </a:rPr>
              <a:t>;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if (v &lt; </a:t>
            </a:r>
            <a:r>
              <a:rPr lang="en-US" sz="1200" dirty="0" err="1">
                <a:solidFill>
                  <a:srgbClr val="002060"/>
                </a:solidFill>
              </a:rPr>
              <a:t>num_nodes</a:t>
            </a:r>
            <a:r>
              <a:rPr lang="en-US" sz="1200" dirty="0">
                <a:solidFill>
                  <a:srgbClr val="002060"/>
                </a:solidFill>
              </a:rPr>
              <a:t>) {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  beg = </a:t>
            </a:r>
            <a:r>
              <a:rPr lang="en-US" sz="1200" dirty="0" err="1">
                <a:solidFill>
                  <a:srgbClr val="002060"/>
                </a:solidFill>
              </a:rPr>
              <a:t>nbr_idx</a:t>
            </a:r>
            <a:r>
              <a:rPr lang="en-US" sz="1200" dirty="0">
                <a:solidFill>
                  <a:srgbClr val="002060"/>
                </a:solidFill>
              </a:rPr>
              <a:t>[v];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  end = </a:t>
            </a:r>
            <a:r>
              <a:rPr lang="en-US" sz="1200" dirty="0" err="1">
                <a:solidFill>
                  <a:srgbClr val="002060"/>
                </a:solidFill>
              </a:rPr>
              <a:t>nbr_idx</a:t>
            </a:r>
            <a:r>
              <a:rPr lang="en-US" sz="1200" dirty="0">
                <a:solidFill>
                  <a:srgbClr val="002060"/>
                </a:solidFill>
              </a:rPr>
              <a:t>[v + 1];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  for (</a:t>
            </a:r>
            <a:r>
              <a:rPr lang="en-US" sz="1200" dirty="0" err="1">
                <a:solidFill>
                  <a:srgbClr val="002060"/>
                </a:solidFill>
              </a:rPr>
              <a:t>i</a:t>
            </a:r>
            <a:r>
              <a:rPr lang="en-US" sz="1200" dirty="0">
                <a:solidFill>
                  <a:srgbClr val="002060"/>
                </a:solidFill>
              </a:rPr>
              <a:t> = beg; </a:t>
            </a:r>
            <a:r>
              <a:rPr lang="en-US" sz="1200" dirty="0" err="1">
                <a:solidFill>
                  <a:srgbClr val="002060"/>
                </a:solidFill>
              </a:rPr>
              <a:t>i</a:t>
            </a:r>
            <a:r>
              <a:rPr lang="en-US" sz="1200" dirty="0">
                <a:solidFill>
                  <a:srgbClr val="002060"/>
                </a:solidFill>
              </a:rPr>
              <a:t> &lt; end; </a:t>
            </a:r>
            <a:r>
              <a:rPr lang="en-US" sz="1200" dirty="0" err="1">
                <a:solidFill>
                  <a:srgbClr val="002060"/>
                </a:solidFill>
              </a:rPr>
              <a:t>i</a:t>
            </a:r>
            <a:r>
              <a:rPr lang="en-US" sz="1200" dirty="0">
                <a:solidFill>
                  <a:srgbClr val="002060"/>
                </a:solidFill>
              </a:rPr>
              <a:t>++) {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    u = </a:t>
            </a:r>
            <a:r>
              <a:rPr lang="en-US" sz="1200" dirty="0" err="1">
                <a:solidFill>
                  <a:srgbClr val="002060"/>
                </a:solidFill>
              </a:rPr>
              <a:t>nbr_list</a:t>
            </a:r>
            <a:r>
              <a:rPr lang="en-US" sz="1200" dirty="0">
                <a:solidFill>
                  <a:srgbClr val="002060"/>
                </a:solidFill>
              </a:rPr>
              <a:t>[</a:t>
            </a:r>
            <a:r>
              <a:rPr lang="en-US" sz="1200" dirty="0" err="1">
                <a:solidFill>
                  <a:srgbClr val="002060"/>
                </a:solidFill>
              </a:rPr>
              <a:t>i</a:t>
            </a:r>
            <a:r>
              <a:rPr lang="en-US" sz="1200" dirty="0">
                <a:solidFill>
                  <a:srgbClr val="002060"/>
                </a:solidFill>
              </a:rPr>
              <a:t>];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    ...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  }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43D294-1EFD-5AF0-DF1A-E05EC3664301}"/>
              </a:ext>
            </a:extLst>
          </p:cNvPr>
          <p:cNvSpPr txBox="1"/>
          <p:nvPr/>
        </p:nvSpPr>
        <p:spPr>
          <a:xfrm>
            <a:off x="4807527" y="4292613"/>
            <a:ext cx="43364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e = </a:t>
            </a:r>
            <a:r>
              <a:rPr lang="en-US" sz="1200" dirty="0" err="1">
                <a:solidFill>
                  <a:srgbClr val="002060"/>
                </a:solidFill>
              </a:rPr>
              <a:t>threadIdx.x</a:t>
            </a:r>
            <a:r>
              <a:rPr lang="en-US" sz="1200" dirty="0">
                <a:solidFill>
                  <a:srgbClr val="002060"/>
                </a:solidFill>
              </a:rPr>
              <a:t> + </a:t>
            </a:r>
            <a:r>
              <a:rPr lang="en-US" sz="1200" dirty="0" err="1">
                <a:solidFill>
                  <a:srgbClr val="002060"/>
                </a:solidFill>
              </a:rPr>
              <a:t>blockIdx.x</a:t>
            </a:r>
            <a:r>
              <a:rPr lang="en-US" sz="1200" dirty="0">
                <a:solidFill>
                  <a:srgbClr val="002060"/>
                </a:solidFill>
              </a:rPr>
              <a:t> * </a:t>
            </a:r>
            <a:r>
              <a:rPr lang="en-US" sz="1200" dirty="0" err="1">
                <a:solidFill>
                  <a:srgbClr val="002060"/>
                </a:solidFill>
              </a:rPr>
              <a:t>blockDim.x</a:t>
            </a:r>
            <a:r>
              <a:rPr lang="en-US" sz="1200" dirty="0">
                <a:solidFill>
                  <a:srgbClr val="002060"/>
                </a:solidFill>
              </a:rPr>
              <a:t>;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if (e &lt; </a:t>
            </a:r>
            <a:r>
              <a:rPr lang="en-US" sz="1200" dirty="0" err="1">
                <a:solidFill>
                  <a:srgbClr val="002060"/>
                </a:solidFill>
              </a:rPr>
              <a:t>num_edges</a:t>
            </a:r>
            <a:r>
              <a:rPr lang="en-US" sz="1200" dirty="0">
                <a:solidFill>
                  <a:srgbClr val="002060"/>
                </a:solidFill>
              </a:rPr>
              <a:t>) {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  v = </a:t>
            </a:r>
            <a:r>
              <a:rPr lang="en-US" sz="1200" dirty="0" err="1">
                <a:solidFill>
                  <a:srgbClr val="002060"/>
                </a:solidFill>
              </a:rPr>
              <a:t>src_list</a:t>
            </a:r>
            <a:r>
              <a:rPr lang="en-US" sz="1200" dirty="0">
                <a:solidFill>
                  <a:srgbClr val="002060"/>
                </a:solidFill>
              </a:rPr>
              <a:t>[e];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  u = </a:t>
            </a:r>
            <a:r>
              <a:rPr lang="en-US" sz="1200" dirty="0" err="1">
                <a:solidFill>
                  <a:srgbClr val="002060"/>
                </a:solidFill>
              </a:rPr>
              <a:t>dst_list</a:t>
            </a:r>
            <a:r>
              <a:rPr lang="en-US" sz="1200" dirty="0">
                <a:solidFill>
                  <a:srgbClr val="002060"/>
                </a:solidFill>
              </a:rPr>
              <a:t>[e];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  ...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25797582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8D89C-AA06-7371-87B5-C4CAD3DB7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Topology-driven vs. Data-driven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0F29C-6F7D-E710-582D-7CB907501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323975"/>
            <a:ext cx="5153889" cy="1973407"/>
          </a:xfrm>
        </p:spPr>
        <p:txBody>
          <a:bodyPr/>
          <a:lstStyle/>
          <a:p>
            <a:r>
              <a:rPr lang="en-US" dirty="0"/>
              <a:t>Topology-driven</a:t>
            </a:r>
          </a:p>
          <a:p>
            <a:pPr lvl="1"/>
            <a:r>
              <a:rPr lang="en-US" dirty="0"/>
              <a:t>Process </a:t>
            </a:r>
            <a:r>
              <a:rPr lang="en-US" dirty="0">
                <a:solidFill>
                  <a:srgbClr val="FF0000"/>
                </a:solidFill>
              </a:rPr>
              <a:t>all elements</a:t>
            </a:r>
          </a:p>
          <a:p>
            <a:pPr lvl="1"/>
            <a:r>
              <a:rPr lang="en-US" dirty="0"/>
              <a:t>More </a:t>
            </a:r>
            <a:r>
              <a:rPr lang="en-US" dirty="0">
                <a:solidFill>
                  <a:srgbClr val="0070C0"/>
                </a:solidFill>
              </a:rPr>
              <a:t>parallelism</a:t>
            </a:r>
            <a:r>
              <a:rPr lang="en-US" dirty="0"/>
              <a:t>, easier to implement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46117-7713-4321-D5B4-B3CA422FF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B269C5-ABAD-78FF-FC99-C8A43DEDC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52B0BF4-6BDD-CD70-E5A7-5658E3652E4F}"/>
              </a:ext>
            </a:extLst>
          </p:cNvPr>
          <p:cNvSpPr txBox="1">
            <a:spLocks/>
          </p:cNvSpPr>
          <p:nvPr/>
        </p:nvSpPr>
        <p:spPr bwMode="auto">
          <a:xfrm>
            <a:off x="455613" y="3508572"/>
            <a:ext cx="4719891" cy="2134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Data-driven</a:t>
            </a:r>
          </a:p>
          <a:p>
            <a:pPr lvl="1"/>
            <a:r>
              <a:rPr lang="en-US" kern="0" dirty="0"/>
              <a:t>Only process the elements that likely need to be updated (</a:t>
            </a:r>
            <a:r>
              <a:rPr lang="en-US" kern="0" dirty="0">
                <a:solidFill>
                  <a:srgbClr val="FF0000"/>
                </a:solidFill>
              </a:rPr>
              <a:t>worklist</a:t>
            </a:r>
            <a:r>
              <a:rPr lang="en-US" kern="0" dirty="0"/>
              <a:t>)</a:t>
            </a:r>
          </a:p>
          <a:p>
            <a:pPr lvl="1"/>
            <a:r>
              <a:rPr lang="en-US" kern="0" dirty="0"/>
              <a:t>More work </a:t>
            </a:r>
            <a:r>
              <a:rPr lang="en-US" kern="0" dirty="0">
                <a:solidFill>
                  <a:srgbClr val="0070C0"/>
                </a:solidFill>
              </a:rPr>
              <a:t>efficient</a:t>
            </a:r>
          </a:p>
          <a:p>
            <a:pPr lvl="1"/>
            <a:endParaRPr lang="en-US" kern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6D9638-6F8E-7092-5FA4-CFC3FC8CAF05}"/>
              </a:ext>
            </a:extLst>
          </p:cNvPr>
          <p:cNvSpPr txBox="1"/>
          <p:nvPr/>
        </p:nvSpPr>
        <p:spPr>
          <a:xfrm>
            <a:off x="5507180" y="4222892"/>
            <a:ext cx="4336473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 err="1">
                <a:solidFill>
                  <a:srgbClr val="002060"/>
                </a:solidFill>
              </a:rPr>
              <a:t>idx</a:t>
            </a:r>
            <a:r>
              <a:rPr lang="en-US" sz="1200" dirty="0">
                <a:solidFill>
                  <a:srgbClr val="002060"/>
                </a:solidFill>
              </a:rPr>
              <a:t> = </a:t>
            </a:r>
            <a:r>
              <a:rPr lang="en-US" sz="1200" dirty="0" err="1">
                <a:solidFill>
                  <a:srgbClr val="002060"/>
                </a:solidFill>
              </a:rPr>
              <a:t>threadIdx.x</a:t>
            </a:r>
            <a:r>
              <a:rPr lang="en-US" sz="1200" dirty="0">
                <a:solidFill>
                  <a:srgbClr val="002060"/>
                </a:solidFill>
              </a:rPr>
              <a:t> + </a:t>
            </a:r>
            <a:r>
              <a:rPr lang="en-US" sz="1200" dirty="0" err="1">
                <a:solidFill>
                  <a:srgbClr val="002060"/>
                </a:solidFill>
              </a:rPr>
              <a:t>blockIdx.x</a:t>
            </a:r>
            <a:r>
              <a:rPr lang="en-US" sz="1200" dirty="0">
                <a:solidFill>
                  <a:srgbClr val="002060"/>
                </a:solidFill>
              </a:rPr>
              <a:t> * </a:t>
            </a:r>
            <a:r>
              <a:rPr lang="en-US" sz="1200" dirty="0" err="1">
                <a:solidFill>
                  <a:srgbClr val="002060"/>
                </a:solidFill>
              </a:rPr>
              <a:t>blockDim.x</a:t>
            </a:r>
            <a:r>
              <a:rPr lang="en-US" sz="1200" dirty="0">
                <a:solidFill>
                  <a:srgbClr val="002060"/>
                </a:solidFill>
              </a:rPr>
              <a:t>;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if (</a:t>
            </a:r>
            <a:r>
              <a:rPr lang="en-US" sz="1200" dirty="0" err="1">
                <a:solidFill>
                  <a:srgbClr val="002060"/>
                </a:solidFill>
              </a:rPr>
              <a:t>idx</a:t>
            </a:r>
            <a:r>
              <a:rPr lang="en-US" sz="1200" dirty="0">
                <a:solidFill>
                  <a:srgbClr val="002060"/>
                </a:solidFill>
              </a:rPr>
              <a:t> &lt; </a:t>
            </a:r>
            <a:r>
              <a:rPr lang="en-US" sz="1200" dirty="0" err="1">
                <a:solidFill>
                  <a:srgbClr val="002060"/>
                </a:solidFill>
              </a:rPr>
              <a:t>worklist_size</a:t>
            </a:r>
            <a:r>
              <a:rPr lang="en-US" sz="1200" dirty="0">
                <a:solidFill>
                  <a:srgbClr val="002060"/>
                </a:solidFill>
              </a:rPr>
              <a:t>) {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  v = worklist[</a:t>
            </a:r>
            <a:r>
              <a:rPr lang="en-US" sz="1200" dirty="0" err="1">
                <a:solidFill>
                  <a:srgbClr val="002060"/>
                </a:solidFill>
              </a:rPr>
              <a:t>idx</a:t>
            </a:r>
            <a:r>
              <a:rPr lang="en-US" sz="1200" dirty="0">
                <a:solidFill>
                  <a:srgbClr val="002060"/>
                </a:solidFill>
              </a:rPr>
              <a:t>]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  ...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}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35EEE5-4A75-6B18-3A82-9753FE6D1753}"/>
              </a:ext>
            </a:extLst>
          </p:cNvPr>
          <p:cNvSpPr txBox="1"/>
          <p:nvPr/>
        </p:nvSpPr>
        <p:spPr>
          <a:xfrm>
            <a:off x="5507179" y="1471713"/>
            <a:ext cx="4336473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v = </a:t>
            </a:r>
            <a:r>
              <a:rPr lang="en-US" sz="1200" dirty="0" err="1">
                <a:solidFill>
                  <a:srgbClr val="002060"/>
                </a:solidFill>
              </a:rPr>
              <a:t>threadIdx.x</a:t>
            </a:r>
            <a:r>
              <a:rPr lang="en-US" sz="1200" dirty="0">
                <a:solidFill>
                  <a:srgbClr val="002060"/>
                </a:solidFill>
              </a:rPr>
              <a:t> + </a:t>
            </a:r>
            <a:r>
              <a:rPr lang="en-US" sz="1200" dirty="0" err="1">
                <a:solidFill>
                  <a:srgbClr val="002060"/>
                </a:solidFill>
              </a:rPr>
              <a:t>blockIdx.x</a:t>
            </a:r>
            <a:r>
              <a:rPr lang="en-US" sz="1200" dirty="0">
                <a:solidFill>
                  <a:srgbClr val="002060"/>
                </a:solidFill>
              </a:rPr>
              <a:t> * </a:t>
            </a:r>
            <a:r>
              <a:rPr lang="en-US" sz="1200" dirty="0" err="1">
                <a:solidFill>
                  <a:srgbClr val="002060"/>
                </a:solidFill>
              </a:rPr>
              <a:t>blockDim.x</a:t>
            </a:r>
            <a:r>
              <a:rPr lang="en-US" sz="1200" dirty="0">
                <a:solidFill>
                  <a:srgbClr val="002060"/>
                </a:solidFill>
              </a:rPr>
              <a:t>;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if (v &lt; </a:t>
            </a:r>
            <a:r>
              <a:rPr lang="en-US" sz="1200" dirty="0" err="1">
                <a:solidFill>
                  <a:srgbClr val="002060"/>
                </a:solidFill>
              </a:rPr>
              <a:t>num_nodes</a:t>
            </a:r>
            <a:r>
              <a:rPr lang="en-US" sz="1200" dirty="0">
                <a:solidFill>
                  <a:srgbClr val="002060"/>
                </a:solidFill>
              </a:rPr>
              <a:t>) {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  ...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09351831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6CAE5-3F75-7E1B-4CBF-53F0D6AB2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Duplicates vs. No Duplicates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97533-EE6E-4BD4-C4F7-1610FC855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3" y="1298127"/>
            <a:ext cx="5001490" cy="1814946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Duplicates</a:t>
            </a:r>
            <a:r>
              <a:rPr lang="en-US" dirty="0"/>
              <a:t> on WL</a:t>
            </a:r>
          </a:p>
          <a:p>
            <a:pPr lvl="1"/>
            <a:r>
              <a:rPr lang="en-US" dirty="0"/>
              <a:t>Put vertex on WL regardless of whether the WL already contains it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C56E3D-9D33-97C3-E462-09FBDFDA4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AB3370-6182-CD2F-AC3D-07CB8EBBE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39241D0-8FC0-FBB4-BCD7-5C46352256AC}"/>
              </a:ext>
            </a:extLst>
          </p:cNvPr>
          <p:cNvSpPr txBox="1">
            <a:spLocks/>
          </p:cNvSpPr>
          <p:nvPr/>
        </p:nvSpPr>
        <p:spPr bwMode="auto">
          <a:xfrm>
            <a:off x="249383" y="3101317"/>
            <a:ext cx="5549593" cy="3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>
                <a:solidFill>
                  <a:srgbClr val="FF0000"/>
                </a:solidFill>
              </a:rPr>
              <a:t>No duplicates </a:t>
            </a:r>
            <a:r>
              <a:rPr lang="en-US" kern="0" dirty="0"/>
              <a:t>on WL</a:t>
            </a:r>
          </a:p>
          <a:p>
            <a:pPr lvl="1"/>
            <a:r>
              <a:rPr lang="en-US" kern="0" dirty="0"/>
              <a:t>Put vertex on WL only if it is not already on the WL</a:t>
            </a:r>
          </a:p>
          <a:p>
            <a:pPr lvl="1"/>
            <a:r>
              <a:rPr lang="en-US" kern="0" dirty="0"/>
              <a:t>Eliminates redundant work</a:t>
            </a:r>
          </a:p>
          <a:p>
            <a:pPr lvl="1"/>
            <a:r>
              <a:rPr lang="en-US" kern="0" dirty="0">
                <a:solidFill>
                  <a:srgbClr val="0070C0"/>
                </a:solidFill>
              </a:rPr>
              <a:t>Caps</a:t>
            </a:r>
            <a:r>
              <a:rPr lang="en-US" kern="0" dirty="0"/>
              <a:t> the WL size</a:t>
            </a:r>
          </a:p>
          <a:p>
            <a:pPr lvl="1"/>
            <a:r>
              <a:rPr lang="en-US" kern="0" dirty="0"/>
              <a:t>More synchronization </a:t>
            </a:r>
            <a:r>
              <a:rPr lang="en-US" kern="0" dirty="0">
                <a:solidFill>
                  <a:srgbClr val="0070C0"/>
                </a:solidFill>
              </a:rPr>
              <a:t>overhead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5E9497-CEE0-0E1F-4E3C-5C2DE376007F}"/>
              </a:ext>
            </a:extLst>
          </p:cNvPr>
          <p:cNvSpPr txBox="1"/>
          <p:nvPr/>
        </p:nvSpPr>
        <p:spPr>
          <a:xfrm>
            <a:off x="5566063" y="4125609"/>
            <a:ext cx="4336473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if (</a:t>
            </a:r>
            <a:r>
              <a:rPr lang="en-US" sz="1200" dirty="0" err="1">
                <a:solidFill>
                  <a:srgbClr val="002060"/>
                </a:solidFill>
              </a:rPr>
              <a:t>atomicMax</a:t>
            </a:r>
            <a:r>
              <a:rPr lang="en-US" sz="1200" dirty="0">
                <a:solidFill>
                  <a:srgbClr val="002060"/>
                </a:solidFill>
              </a:rPr>
              <a:t>(&amp;status[v], iteration) != iteration) {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  </a:t>
            </a:r>
            <a:r>
              <a:rPr lang="en-US" sz="1200" dirty="0" err="1">
                <a:solidFill>
                  <a:srgbClr val="002060"/>
                </a:solidFill>
              </a:rPr>
              <a:t>idx</a:t>
            </a:r>
            <a:r>
              <a:rPr lang="en-US" sz="1200" dirty="0">
                <a:solidFill>
                  <a:srgbClr val="002060"/>
                </a:solidFill>
              </a:rPr>
              <a:t> = </a:t>
            </a:r>
            <a:r>
              <a:rPr lang="en-US" sz="1200" dirty="0" err="1">
                <a:solidFill>
                  <a:srgbClr val="002060"/>
                </a:solidFill>
              </a:rPr>
              <a:t>atomicAdd</a:t>
            </a:r>
            <a:r>
              <a:rPr lang="en-US" sz="1200" dirty="0">
                <a:solidFill>
                  <a:srgbClr val="002060"/>
                </a:solidFill>
              </a:rPr>
              <a:t>(&amp;</a:t>
            </a:r>
            <a:r>
              <a:rPr lang="en-US" sz="1200" dirty="0" err="1">
                <a:solidFill>
                  <a:srgbClr val="002060"/>
                </a:solidFill>
              </a:rPr>
              <a:t>worklist_size</a:t>
            </a:r>
            <a:r>
              <a:rPr lang="en-US" sz="1200" dirty="0">
                <a:solidFill>
                  <a:srgbClr val="002060"/>
                </a:solidFill>
              </a:rPr>
              <a:t>, 1);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  worklist[</a:t>
            </a:r>
            <a:r>
              <a:rPr lang="en-US" sz="1200" dirty="0" err="1">
                <a:solidFill>
                  <a:srgbClr val="002060"/>
                </a:solidFill>
              </a:rPr>
              <a:t>idx</a:t>
            </a:r>
            <a:r>
              <a:rPr lang="en-US" sz="1200" dirty="0">
                <a:solidFill>
                  <a:srgbClr val="002060"/>
                </a:solidFill>
              </a:rPr>
              <a:t>] = v;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AA2BDD-5651-D3C9-CC24-3C3844BB4708}"/>
              </a:ext>
            </a:extLst>
          </p:cNvPr>
          <p:cNvSpPr txBox="1"/>
          <p:nvPr/>
        </p:nvSpPr>
        <p:spPr>
          <a:xfrm>
            <a:off x="5566062" y="1707002"/>
            <a:ext cx="4336473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 err="1">
                <a:solidFill>
                  <a:srgbClr val="002060"/>
                </a:solidFill>
              </a:rPr>
              <a:t>idx</a:t>
            </a:r>
            <a:r>
              <a:rPr lang="en-US" sz="1200" dirty="0">
                <a:solidFill>
                  <a:srgbClr val="002060"/>
                </a:solidFill>
              </a:rPr>
              <a:t> = </a:t>
            </a:r>
            <a:r>
              <a:rPr lang="en-US" sz="1200" dirty="0" err="1">
                <a:solidFill>
                  <a:srgbClr val="002060"/>
                </a:solidFill>
              </a:rPr>
              <a:t>atomicAdd</a:t>
            </a:r>
            <a:r>
              <a:rPr lang="en-US" sz="1200" dirty="0">
                <a:solidFill>
                  <a:srgbClr val="002060"/>
                </a:solidFill>
              </a:rPr>
              <a:t>(&amp;</a:t>
            </a:r>
            <a:r>
              <a:rPr lang="en-US" sz="1200" dirty="0" err="1">
                <a:solidFill>
                  <a:srgbClr val="002060"/>
                </a:solidFill>
              </a:rPr>
              <a:t>worklist_size</a:t>
            </a:r>
            <a:r>
              <a:rPr lang="en-US" sz="1200" dirty="0">
                <a:solidFill>
                  <a:srgbClr val="002060"/>
                </a:solidFill>
              </a:rPr>
              <a:t>, 1);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worklist[</a:t>
            </a:r>
            <a:r>
              <a:rPr lang="en-US" sz="1200" dirty="0" err="1">
                <a:solidFill>
                  <a:srgbClr val="002060"/>
                </a:solidFill>
              </a:rPr>
              <a:t>idx</a:t>
            </a:r>
            <a:r>
              <a:rPr lang="en-US" sz="1200" dirty="0">
                <a:solidFill>
                  <a:srgbClr val="002060"/>
                </a:solidFill>
              </a:rPr>
              <a:t>] = v;</a:t>
            </a:r>
          </a:p>
        </p:txBody>
      </p:sp>
    </p:spTree>
    <p:extLst>
      <p:ext uri="{BB962C8B-B14F-4D97-AF65-F5344CB8AC3E}">
        <p14:creationId xmlns:p14="http://schemas.microsoft.com/office/powerpoint/2010/main" val="396504785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CBCAB-8FDF-AD84-8089-CDCE8A104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Push vs. Pull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CB857-C08C-657A-BEEF-7E1FD86DD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5001491" cy="3289589"/>
          </a:xfrm>
        </p:spPr>
        <p:txBody>
          <a:bodyPr/>
          <a:lstStyle/>
          <a:p>
            <a:r>
              <a:rPr lang="en-US" dirty="0"/>
              <a:t>Push</a:t>
            </a:r>
          </a:p>
          <a:p>
            <a:pPr lvl="1"/>
            <a:r>
              <a:rPr lang="en-US" dirty="0"/>
              <a:t>Push data to neighbors</a:t>
            </a:r>
          </a:p>
          <a:p>
            <a:pPr lvl="1"/>
            <a:r>
              <a:rPr lang="en-US" dirty="0"/>
              <a:t>Different threads may update the </a:t>
            </a:r>
            <a:r>
              <a:rPr lang="en-US" dirty="0">
                <a:solidFill>
                  <a:srgbClr val="FF0000"/>
                </a:solidFill>
              </a:rPr>
              <a:t>same neighboring </a:t>
            </a:r>
            <a:r>
              <a:rPr lang="en-US" dirty="0"/>
              <a:t>vertex</a:t>
            </a:r>
          </a:p>
          <a:p>
            <a:pPr lvl="1"/>
            <a:r>
              <a:rPr lang="en-US" dirty="0"/>
              <a:t>Preferred in combination with </a:t>
            </a:r>
            <a:r>
              <a:rPr lang="en-US" dirty="0">
                <a:solidFill>
                  <a:srgbClr val="0070C0"/>
                </a:solidFill>
              </a:rPr>
              <a:t>data-driven</a:t>
            </a:r>
            <a:r>
              <a:rPr lang="en-US" dirty="0"/>
              <a:t> style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B91D7-5A18-8B08-F009-65BFC74D4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904F45-23AD-4418-3A0C-3BD03D332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951820A-4A05-9DE1-7217-906C0A317860}"/>
              </a:ext>
            </a:extLst>
          </p:cNvPr>
          <p:cNvSpPr txBox="1">
            <a:spLocks/>
          </p:cNvSpPr>
          <p:nvPr/>
        </p:nvSpPr>
        <p:spPr bwMode="auto">
          <a:xfrm>
            <a:off x="455613" y="4239142"/>
            <a:ext cx="8226425" cy="1848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Pull</a:t>
            </a:r>
          </a:p>
          <a:p>
            <a:pPr lvl="1"/>
            <a:r>
              <a:rPr lang="en-US" kern="0" dirty="0"/>
              <a:t>Pull data from neighbors</a:t>
            </a:r>
          </a:p>
          <a:p>
            <a:pPr lvl="1"/>
            <a:r>
              <a:rPr lang="en-US" kern="0" dirty="0">
                <a:solidFill>
                  <a:srgbClr val="FF0000"/>
                </a:solidFill>
              </a:rPr>
              <a:t>One writer </a:t>
            </a:r>
            <a:r>
              <a:rPr lang="en-US" kern="0" dirty="0"/>
              <a:t>per vertex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B2E67C-2017-6177-C2EC-3BA7E6F8F43F}"/>
              </a:ext>
            </a:extLst>
          </p:cNvPr>
          <p:cNvSpPr txBox="1"/>
          <p:nvPr/>
        </p:nvSpPr>
        <p:spPr>
          <a:xfrm>
            <a:off x="5480462" y="1753913"/>
            <a:ext cx="4336473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for (</a:t>
            </a:r>
            <a:r>
              <a:rPr lang="en-US" sz="1200" dirty="0" err="1">
                <a:solidFill>
                  <a:srgbClr val="002060"/>
                </a:solidFill>
              </a:rPr>
              <a:t>i</a:t>
            </a:r>
            <a:r>
              <a:rPr lang="en-US" sz="1200" dirty="0">
                <a:solidFill>
                  <a:srgbClr val="002060"/>
                </a:solidFill>
              </a:rPr>
              <a:t> = beg; </a:t>
            </a:r>
            <a:r>
              <a:rPr lang="en-US" sz="1200" dirty="0" err="1">
                <a:solidFill>
                  <a:srgbClr val="002060"/>
                </a:solidFill>
              </a:rPr>
              <a:t>i</a:t>
            </a:r>
            <a:r>
              <a:rPr lang="en-US" sz="1200" dirty="0">
                <a:solidFill>
                  <a:srgbClr val="002060"/>
                </a:solidFill>
              </a:rPr>
              <a:t> &lt; end; </a:t>
            </a:r>
            <a:r>
              <a:rPr lang="en-US" sz="1200" dirty="0" err="1">
                <a:solidFill>
                  <a:srgbClr val="002060"/>
                </a:solidFill>
              </a:rPr>
              <a:t>i</a:t>
            </a:r>
            <a:r>
              <a:rPr lang="en-US" sz="1200" dirty="0">
                <a:solidFill>
                  <a:srgbClr val="002060"/>
                </a:solidFill>
              </a:rPr>
              <a:t>++) {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  u = </a:t>
            </a:r>
            <a:r>
              <a:rPr lang="en-US" sz="1200" dirty="0" err="1">
                <a:solidFill>
                  <a:srgbClr val="002060"/>
                </a:solidFill>
              </a:rPr>
              <a:t>nbr_list</a:t>
            </a:r>
            <a:r>
              <a:rPr lang="en-US" sz="1200" dirty="0">
                <a:solidFill>
                  <a:srgbClr val="002060"/>
                </a:solidFill>
              </a:rPr>
              <a:t>[</a:t>
            </a:r>
            <a:r>
              <a:rPr lang="en-US" sz="1200" dirty="0" err="1">
                <a:solidFill>
                  <a:srgbClr val="002060"/>
                </a:solidFill>
              </a:rPr>
              <a:t>i</a:t>
            </a:r>
            <a:r>
              <a:rPr lang="en-US" sz="1200" dirty="0">
                <a:solidFill>
                  <a:srgbClr val="002060"/>
                </a:solidFill>
              </a:rPr>
              <a:t>];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  </a:t>
            </a:r>
            <a:r>
              <a:rPr lang="en-US" sz="1200" dirty="0" err="1">
                <a:solidFill>
                  <a:srgbClr val="002060"/>
                </a:solidFill>
              </a:rPr>
              <a:t>new_dist</a:t>
            </a:r>
            <a:r>
              <a:rPr lang="en-US" sz="1200" dirty="0">
                <a:solidFill>
                  <a:srgbClr val="002060"/>
                </a:solidFill>
              </a:rPr>
              <a:t> = </a:t>
            </a:r>
            <a:r>
              <a:rPr lang="en-US" sz="1200" dirty="0" err="1">
                <a:solidFill>
                  <a:srgbClr val="002060"/>
                </a:solidFill>
              </a:rPr>
              <a:t>dist</a:t>
            </a:r>
            <a:r>
              <a:rPr lang="en-US" sz="1200" dirty="0">
                <a:solidFill>
                  <a:srgbClr val="002060"/>
                </a:solidFill>
              </a:rPr>
              <a:t>[v] + </a:t>
            </a:r>
            <a:r>
              <a:rPr lang="en-US" sz="1200" dirty="0" err="1">
                <a:solidFill>
                  <a:srgbClr val="002060"/>
                </a:solidFill>
              </a:rPr>
              <a:t>e_weight</a:t>
            </a:r>
            <a:r>
              <a:rPr lang="en-US" sz="1200" dirty="0">
                <a:solidFill>
                  <a:srgbClr val="002060"/>
                </a:solidFill>
              </a:rPr>
              <a:t>[</a:t>
            </a:r>
            <a:r>
              <a:rPr lang="en-US" sz="1200" dirty="0" err="1">
                <a:solidFill>
                  <a:srgbClr val="002060"/>
                </a:solidFill>
              </a:rPr>
              <a:t>i</a:t>
            </a:r>
            <a:r>
              <a:rPr lang="en-US" sz="1200" dirty="0">
                <a:solidFill>
                  <a:srgbClr val="002060"/>
                </a:solidFill>
              </a:rPr>
              <a:t>];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  </a:t>
            </a:r>
            <a:r>
              <a:rPr lang="en-US" sz="1200" dirty="0" err="1">
                <a:solidFill>
                  <a:srgbClr val="002060"/>
                </a:solidFill>
              </a:rPr>
              <a:t>atomicMin</a:t>
            </a:r>
            <a:r>
              <a:rPr lang="en-US" sz="1200" dirty="0">
                <a:solidFill>
                  <a:srgbClr val="002060"/>
                </a:solidFill>
              </a:rPr>
              <a:t>(&amp;</a:t>
            </a:r>
            <a:r>
              <a:rPr lang="en-US" sz="1200" dirty="0" err="1">
                <a:solidFill>
                  <a:srgbClr val="002060"/>
                </a:solidFill>
              </a:rPr>
              <a:t>dist</a:t>
            </a:r>
            <a:r>
              <a:rPr lang="en-US" sz="1200" dirty="0">
                <a:solidFill>
                  <a:srgbClr val="002060"/>
                </a:solidFill>
              </a:rPr>
              <a:t>[u], </a:t>
            </a:r>
            <a:r>
              <a:rPr lang="en-US" sz="1200" dirty="0" err="1">
                <a:solidFill>
                  <a:srgbClr val="002060"/>
                </a:solidFill>
              </a:rPr>
              <a:t>new_dist</a:t>
            </a:r>
            <a:r>
              <a:rPr lang="en-US" sz="1200" dirty="0">
                <a:solidFill>
                  <a:srgbClr val="002060"/>
                </a:solidFill>
              </a:rPr>
              <a:t>);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2A7BA9-9D7B-57FF-DEDD-4A1F1E69C143}"/>
              </a:ext>
            </a:extLst>
          </p:cNvPr>
          <p:cNvSpPr txBox="1"/>
          <p:nvPr/>
        </p:nvSpPr>
        <p:spPr>
          <a:xfrm>
            <a:off x="5480462" y="4343782"/>
            <a:ext cx="4336473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for (</a:t>
            </a:r>
            <a:r>
              <a:rPr lang="en-US" sz="1200" dirty="0" err="1">
                <a:solidFill>
                  <a:srgbClr val="002060"/>
                </a:solidFill>
              </a:rPr>
              <a:t>i</a:t>
            </a:r>
            <a:r>
              <a:rPr lang="en-US" sz="1200" dirty="0">
                <a:solidFill>
                  <a:srgbClr val="002060"/>
                </a:solidFill>
              </a:rPr>
              <a:t> = beg; </a:t>
            </a:r>
            <a:r>
              <a:rPr lang="en-US" sz="1200" dirty="0" err="1">
                <a:solidFill>
                  <a:srgbClr val="002060"/>
                </a:solidFill>
              </a:rPr>
              <a:t>i</a:t>
            </a:r>
            <a:r>
              <a:rPr lang="en-US" sz="1200" dirty="0">
                <a:solidFill>
                  <a:srgbClr val="002060"/>
                </a:solidFill>
              </a:rPr>
              <a:t> &lt; end; </a:t>
            </a:r>
            <a:r>
              <a:rPr lang="en-US" sz="1200" dirty="0" err="1">
                <a:solidFill>
                  <a:srgbClr val="002060"/>
                </a:solidFill>
              </a:rPr>
              <a:t>i</a:t>
            </a:r>
            <a:r>
              <a:rPr lang="en-US" sz="1200" dirty="0">
                <a:solidFill>
                  <a:srgbClr val="002060"/>
                </a:solidFill>
              </a:rPr>
              <a:t>++) {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  u = </a:t>
            </a:r>
            <a:r>
              <a:rPr lang="en-US" sz="1200" dirty="0" err="1">
                <a:solidFill>
                  <a:srgbClr val="002060"/>
                </a:solidFill>
              </a:rPr>
              <a:t>nbr_list</a:t>
            </a:r>
            <a:r>
              <a:rPr lang="en-US" sz="1200" dirty="0">
                <a:solidFill>
                  <a:srgbClr val="002060"/>
                </a:solidFill>
              </a:rPr>
              <a:t>[</a:t>
            </a:r>
            <a:r>
              <a:rPr lang="en-US" sz="1200" dirty="0" err="1">
                <a:solidFill>
                  <a:srgbClr val="002060"/>
                </a:solidFill>
              </a:rPr>
              <a:t>i</a:t>
            </a:r>
            <a:r>
              <a:rPr lang="en-US" sz="1200" dirty="0">
                <a:solidFill>
                  <a:srgbClr val="002060"/>
                </a:solidFill>
              </a:rPr>
              <a:t>];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  </a:t>
            </a:r>
            <a:r>
              <a:rPr lang="en-US" sz="1200" dirty="0" err="1">
                <a:solidFill>
                  <a:srgbClr val="002060"/>
                </a:solidFill>
              </a:rPr>
              <a:t>new_dist</a:t>
            </a:r>
            <a:r>
              <a:rPr lang="en-US" sz="1200" dirty="0">
                <a:solidFill>
                  <a:srgbClr val="002060"/>
                </a:solidFill>
              </a:rPr>
              <a:t> = </a:t>
            </a:r>
            <a:r>
              <a:rPr lang="en-US" sz="1200" dirty="0" err="1">
                <a:solidFill>
                  <a:srgbClr val="002060"/>
                </a:solidFill>
              </a:rPr>
              <a:t>dist</a:t>
            </a:r>
            <a:r>
              <a:rPr lang="en-US" sz="1200" dirty="0">
                <a:solidFill>
                  <a:srgbClr val="002060"/>
                </a:solidFill>
              </a:rPr>
              <a:t>[u] + </a:t>
            </a:r>
            <a:r>
              <a:rPr lang="en-US" sz="1200" dirty="0" err="1">
                <a:solidFill>
                  <a:srgbClr val="002060"/>
                </a:solidFill>
              </a:rPr>
              <a:t>e_weight</a:t>
            </a:r>
            <a:r>
              <a:rPr lang="en-US" sz="1200" dirty="0">
                <a:solidFill>
                  <a:srgbClr val="002060"/>
                </a:solidFill>
              </a:rPr>
              <a:t>[</a:t>
            </a:r>
            <a:r>
              <a:rPr lang="en-US" sz="1200" dirty="0" err="1">
                <a:solidFill>
                  <a:srgbClr val="002060"/>
                </a:solidFill>
              </a:rPr>
              <a:t>i</a:t>
            </a:r>
            <a:r>
              <a:rPr lang="en-US" sz="1200" dirty="0">
                <a:solidFill>
                  <a:srgbClr val="002060"/>
                </a:solidFill>
              </a:rPr>
              <a:t>];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  </a:t>
            </a:r>
            <a:r>
              <a:rPr lang="en-US" sz="1200" dirty="0" err="1">
                <a:solidFill>
                  <a:srgbClr val="002060"/>
                </a:solidFill>
              </a:rPr>
              <a:t>atomicMin</a:t>
            </a:r>
            <a:r>
              <a:rPr lang="en-US" sz="1200" dirty="0">
                <a:solidFill>
                  <a:srgbClr val="002060"/>
                </a:solidFill>
              </a:rPr>
              <a:t>(&amp;</a:t>
            </a:r>
            <a:r>
              <a:rPr lang="en-US" sz="1200" dirty="0" err="1">
                <a:solidFill>
                  <a:srgbClr val="002060"/>
                </a:solidFill>
              </a:rPr>
              <a:t>dist</a:t>
            </a:r>
            <a:r>
              <a:rPr lang="en-US" sz="1200" dirty="0">
                <a:solidFill>
                  <a:srgbClr val="002060"/>
                </a:solidFill>
              </a:rPr>
              <a:t>[v], </a:t>
            </a:r>
            <a:r>
              <a:rPr lang="en-US" sz="1200" dirty="0" err="1">
                <a:solidFill>
                  <a:srgbClr val="002060"/>
                </a:solidFill>
              </a:rPr>
              <a:t>new_dist</a:t>
            </a:r>
            <a:r>
              <a:rPr lang="en-US" sz="1200" dirty="0">
                <a:solidFill>
                  <a:srgbClr val="002060"/>
                </a:solidFill>
              </a:rPr>
              <a:t>);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29451791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01532-F838-9B72-F9F1-68B94EDF8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Read-write vs. Read-modify-write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F44F4-C3FC-CFAF-7471-96483923D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5569527" cy="1917989"/>
          </a:xfrm>
        </p:spPr>
        <p:txBody>
          <a:bodyPr/>
          <a:lstStyle/>
          <a:p>
            <a:r>
              <a:rPr lang="en-US" dirty="0"/>
              <a:t>Read-write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Independently</a:t>
            </a:r>
            <a:r>
              <a:rPr lang="en-US" dirty="0"/>
              <a:t> read and write</a:t>
            </a:r>
          </a:p>
          <a:p>
            <a:pPr lvl="1"/>
            <a:r>
              <a:rPr lang="en-US" dirty="0"/>
              <a:t>Update must be </a:t>
            </a:r>
            <a:r>
              <a:rPr lang="en-US" dirty="0">
                <a:solidFill>
                  <a:srgbClr val="0070C0"/>
                </a:solidFill>
              </a:rPr>
              <a:t>monotonic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DEA4C-C5FC-84E6-3AA0-0C0827E10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E89501-59D3-CDD2-712A-3F9F207DF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F50B06E-A29D-FEAA-F17B-C8292FFD2CA3}"/>
              </a:ext>
            </a:extLst>
          </p:cNvPr>
          <p:cNvSpPr txBox="1">
            <a:spLocks/>
          </p:cNvSpPr>
          <p:nvPr/>
        </p:nvSpPr>
        <p:spPr bwMode="auto">
          <a:xfrm>
            <a:off x="455613" y="3311239"/>
            <a:ext cx="5140036" cy="1917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Read-modify-write</a:t>
            </a:r>
          </a:p>
          <a:p>
            <a:pPr lvl="1"/>
            <a:r>
              <a:rPr lang="en-US" kern="0" dirty="0">
                <a:solidFill>
                  <a:srgbClr val="FF0000"/>
                </a:solidFill>
              </a:rPr>
              <a:t>Atomic</a:t>
            </a:r>
            <a:r>
              <a:rPr lang="en-US" kern="0" dirty="0"/>
              <a:t> operation</a:t>
            </a:r>
          </a:p>
          <a:p>
            <a:pPr lvl="1"/>
            <a:r>
              <a:rPr lang="en-US" kern="0" dirty="0">
                <a:solidFill>
                  <a:srgbClr val="0070C0"/>
                </a:solidFill>
              </a:rPr>
              <a:t>Slower</a:t>
            </a:r>
            <a:r>
              <a:rPr lang="en-US" kern="0" dirty="0"/>
              <a:t> and reduces parallelism</a:t>
            </a:r>
          </a:p>
          <a:p>
            <a:pPr lvl="1"/>
            <a:endParaRPr lang="en-US" kern="0" dirty="0"/>
          </a:p>
          <a:p>
            <a:pPr lvl="1"/>
            <a:endParaRPr lang="en-US" kern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C5DBAA-9464-D6DE-AA43-EA4778AC8606}"/>
              </a:ext>
            </a:extLst>
          </p:cNvPr>
          <p:cNvSpPr txBox="1"/>
          <p:nvPr/>
        </p:nvSpPr>
        <p:spPr>
          <a:xfrm>
            <a:off x="5886796" y="1590471"/>
            <a:ext cx="4336473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 err="1">
                <a:solidFill>
                  <a:srgbClr val="002060"/>
                </a:solidFill>
              </a:rPr>
              <a:t>old_dist</a:t>
            </a:r>
            <a:r>
              <a:rPr lang="en-US" sz="1200" dirty="0">
                <a:solidFill>
                  <a:srgbClr val="002060"/>
                </a:solidFill>
              </a:rPr>
              <a:t> = </a:t>
            </a:r>
            <a:r>
              <a:rPr lang="en-US" sz="1200" dirty="0" err="1">
                <a:solidFill>
                  <a:srgbClr val="002060"/>
                </a:solidFill>
              </a:rPr>
              <a:t>atomicRead</a:t>
            </a:r>
            <a:r>
              <a:rPr lang="en-US" sz="1200" dirty="0">
                <a:solidFill>
                  <a:srgbClr val="002060"/>
                </a:solidFill>
              </a:rPr>
              <a:t>(&amp;</a:t>
            </a:r>
            <a:r>
              <a:rPr lang="en-US" sz="1200" dirty="0" err="1">
                <a:solidFill>
                  <a:srgbClr val="002060"/>
                </a:solidFill>
              </a:rPr>
              <a:t>dist</a:t>
            </a:r>
            <a:r>
              <a:rPr lang="en-US" sz="1200" dirty="0">
                <a:solidFill>
                  <a:srgbClr val="002060"/>
                </a:solidFill>
              </a:rPr>
              <a:t>[v]);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if (</a:t>
            </a:r>
            <a:r>
              <a:rPr lang="en-US" sz="1200" dirty="0" err="1">
                <a:solidFill>
                  <a:srgbClr val="002060"/>
                </a:solidFill>
              </a:rPr>
              <a:t>new_dist</a:t>
            </a:r>
            <a:r>
              <a:rPr lang="en-US" sz="1200" dirty="0">
                <a:solidFill>
                  <a:srgbClr val="002060"/>
                </a:solidFill>
              </a:rPr>
              <a:t> &lt; </a:t>
            </a:r>
            <a:r>
              <a:rPr lang="en-US" sz="1200" dirty="0" err="1">
                <a:solidFill>
                  <a:srgbClr val="002060"/>
                </a:solidFill>
              </a:rPr>
              <a:t>old_dist</a:t>
            </a:r>
            <a:r>
              <a:rPr lang="en-US" sz="1200" dirty="0">
                <a:solidFill>
                  <a:srgbClr val="002060"/>
                </a:solidFill>
              </a:rPr>
              <a:t>) 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  </a:t>
            </a:r>
            <a:r>
              <a:rPr lang="en-US" sz="1200" dirty="0" err="1">
                <a:solidFill>
                  <a:srgbClr val="002060"/>
                </a:solidFill>
              </a:rPr>
              <a:t>atomicWrite</a:t>
            </a:r>
            <a:r>
              <a:rPr lang="en-US" sz="1200" dirty="0">
                <a:solidFill>
                  <a:srgbClr val="002060"/>
                </a:solidFill>
              </a:rPr>
              <a:t>(&amp;</a:t>
            </a:r>
            <a:r>
              <a:rPr lang="en-US" sz="1200" dirty="0" err="1">
                <a:solidFill>
                  <a:srgbClr val="002060"/>
                </a:solidFill>
              </a:rPr>
              <a:t>dist</a:t>
            </a:r>
            <a:r>
              <a:rPr lang="en-US" sz="1200" dirty="0">
                <a:solidFill>
                  <a:srgbClr val="002060"/>
                </a:solidFill>
              </a:rPr>
              <a:t>[v], </a:t>
            </a:r>
            <a:r>
              <a:rPr lang="en-US" sz="1200" dirty="0" err="1">
                <a:solidFill>
                  <a:srgbClr val="002060"/>
                </a:solidFill>
              </a:rPr>
              <a:t>new_dist</a:t>
            </a:r>
            <a:r>
              <a:rPr lang="en-US" sz="1200" dirty="0">
                <a:solidFill>
                  <a:srgbClr val="002060"/>
                </a:solidFill>
              </a:rPr>
              <a:t>);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E05F0B-AE34-2207-22B8-62BDE7368389}"/>
              </a:ext>
            </a:extLst>
          </p:cNvPr>
          <p:cNvSpPr txBox="1"/>
          <p:nvPr/>
        </p:nvSpPr>
        <p:spPr>
          <a:xfrm>
            <a:off x="5886796" y="3508460"/>
            <a:ext cx="43364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 err="1">
                <a:solidFill>
                  <a:srgbClr val="002060"/>
                </a:solidFill>
              </a:rPr>
              <a:t>atomicMin</a:t>
            </a:r>
            <a:r>
              <a:rPr lang="en-US" sz="1200" dirty="0">
                <a:solidFill>
                  <a:srgbClr val="002060"/>
                </a:solidFill>
              </a:rPr>
              <a:t>(&amp;</a:t>
            </a:r>
            <a:r>
              <a:rPr lang="en-US" sz="1200" dirty="0" err="1">
                <a:solidFill>
                  <a:srgbClr val="002060"/>
                </a:solidFill>
              </a:rPr>
              <a:t>dist</a:t>
            </a:r>
            <a:r>
              <a:rPr lang="en-US" sz="1200" dirty="0">
                <a:solidFill>
                  <a:srgbClr val="002060"/>
                </a:solidFill>
              </a:rPr>
              <a:t>[v], </a:t>
            </a:r>
            <a:r>
              <a:rPr lang="en-US" sz="1200" dirty="0" err="1">
                <a:solidFill>
                  <a:srgbClr val="002060"/>
                </a:solidFill>
              </a:rPr>
              <a:t>new_dist</a:t>
            </a:r>
            <a:r>
              <a:rPr lang="en-US" sz="1200" dirty="0">
                <a:solidFill>
                  <a:srgbClr val="002060"/>
                </a:solidFill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7705689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9DD0E-C971-9254-1BAA-94FA7348A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Non-deterministic vs. Deterministic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75057-6279-1F3C-AEF1-7C615FC22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323976"/>
            <a:ext cx="5023958" cy="2283690"/>
          </a:xfrm>
        </p:spPr>
        <p:txBody>
          <a:bodyPr/>
          <a:lstStyle/>
          <a:p>
            <a:r>
              <a:rPr lang="en-US" dirty="0"/>
              <a:t>Internally non-deterministic</a:t>
            </a:r>
          </a:p>
          <a:p>
            <a:pPr lvl="1"/>
            <a:r>
              <a:rPr lang="en-US" dirty="0"/>
              <a:t>Ultimate result is deterministic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Unpredictable</a:t>
            </a:r>
            <a:r>
              <a:rPr lang="en-US" dirty="0"/>
              <a:t> number of iterations to converge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A14D2-3CDF-09CB-2D8B-43788DA55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19D7B3-711D-3869-0D6D-82CB919BC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00C2656-04AA-D816-FA63-0BD69C61373B}"/>
              </a:ext>
            </a:extLst>
          </p:cNvPr>
          <p:cNvSpPr txBox="1">
            <a:spLocks/>
          </p:cNvSpPr>
          <p:nvPr/>
        </p:nvSpPr>
        <p:spPr bwMode="auto">
          <a:xfrm>
            <a:off x="455613" y="3773926"/>
            <a:ext cx="4849091" cy="212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Deterministic</a:t>
            </a:r>
          </a:p>
          <a:p>
            <a:pPr lvl="1"/>
            <a:r>
              <a:rPr lang="en-US" kern="0" dirty="0"/>
              <a:t>Fixed number of iterations</a:t>
            </a:r>
          </a:p>
          <a:p>
            <a:pPr lvl="1"/>
            <a:r>
              <a:rPr lang="en-US" kern="0" dirty="0"/>
              <a:t>Simplifies </a:t>
            </a:r>
            <a:r>
              <a:rPr lang="en-US" kern="0" dirty="0">
                <a:solidFill>
                  <a:srgbClr val="0070C0"/>
                </a:solidFill>
              </a:rPr>
              <a:t>debugging</a:t>
            </a:r>
          </a:p>
          <a:p>
            <a:pPr lvl="1"/>
            <a:r>
              <a:rPr lang="en-US" kern="0" dirty="0"/>
              <a:t>May </a:t>
            </a:r>
            <a:r>
              <a:rPr lang="en-US" kern="0" dirty="0">
                <a:solidFill>
                  <a:srgbClr val="0070C0"/>
                </a:solidFill>
              </a:rPr>
              <a:t>slow down</a:t>
            </a:r>
            <a:r>
              <a:rPr lang="en-US" kern="0" dirty="0"/>
              <a:t> the program</a:t>
            </a:r>
          </a:p>
          <a:p>
            <a:pPr lvl="1"/>
            <a:endParaRPr lang="en-US" kern="0" dirty="0"/>
          </a:p>
          <a:p>
            <a:pPr lvl="1"/>
            <a:endParaRPr lang="en-US" kern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CAFABB-3AB0-2788-C03C-5CFC3337BC3D}"/>
              </a:ext>
            </a:extLst>
          </p:cNvPr>
          <p:cNvSpPr txBox="1"/>
          <p:nvPr/>
        </p:nvSpPr>
        <p:spPr>
          <a:xfrm>
            <a:off x="5566063" y="1699080"/>
            <a:ext cx="4336473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 err="1">
                <a:solidFill>
                  <a:srgbClr val="002060"/>
                </a:solidFill>
              </a:rPr>
              <a:t>new_dist</a:t>
            </a:r>
            <a:r>
              <a:rPr lang="en-US" sz="1200" dirty="0">
                <a:solidFill>
                  <a:srgbClr val="002060"/>
                </a:solidFill>
              </a:rPr>
              <a:t> = </a:t>
            </a:r>
            <a:r>
              <a:rPr lang="en-US" sz="1200" dirty="0" err="1">
                <a:solidFill>
                  <a:srgbClr val="002060"/>
                </a:solidFill>
              </a:rPr>
              <a:t>dist</a:t>
            </a:r>
            <a:r>
              <a:rPr lang="en-US" sz="1200" dirty="0">
                <a:solidFill>
                  <a:srgbClr val="002060"/>
                </a:solidFill>
              </a:rPr>
              <a:t>[v] + </a:t>
            </a:r>
            <a:r>
              <a:rPr lang="en-US" sz="1200" dirty="0" err="1">
                <a:solidFill>
                  <a:srgbClr val="002060"/>
                </a:solidFill>
              </a:rPr>
              <a:t>edge_weight</a:t>
            </a:r>
            <a:r>
              <a:rPr lang="en-US" sz="1200" dirty="0">
                <a:solidFill>
                  <a:srgbClr val="002060"/>
                </a:solidFill>
              </a:rPr>
              <a:t>;</a:t>
            </a:r>
          </a:p>
          <a:p>
            <a:pPr>
              <a:buNone/>
            </a:pPr>
            <a:r>
              <a:rPr lang="en-US" sz="1200" dirty="0" err="1">
                <a:solidFill>
                  <a:srgbClr val="002060"/>
                </a:solidFill>
              </a:rPr>
              <a:t>atomicMin</a:t>
            </a:r>
            <a:r>
              <a:rPr lang="en-US" sz="1200" dirty="0">
                <a:solidFill>
                  <a:srgbClr val="002060"/>
                </a:solidFill>
              </a:rPr>
              <a:t>(&amp;</a:t>
            </a:r>
            <a:r>
              <a:rPr lang="en-US" sz="1200" dirty="0" err="1">
                <a:solidFill>
                  <a:srgbClr val="002060"/>
                </a:solidFill>
              </a:rPr>
              <a:t>dist</a:t>
            </a:r>
            <a:r>
              <a:rPr lang="en-US" sz="1200" dirty="0">
                <a:solidFill>
                  <a:srgbClr val="002060"/>
                </a:solidFill>
              </a:rPr>
              <a:t>[u], </a:t>
            </a:r>
            <a:r>
              <a:rPr lang="en-US" sz="1200" dirty="0" err="1">
                <a:solidFill>
                  <a:srgbClr val="002060"/>
                </a:solidFill>
              </a:rPr>
              <a:t>new_dist</a:t>
            </a:r>
            <a:r>
              <a:rPr lang="en-US" sz="1200" dirty="0">
                <a:solidFill>
                  <a:srgbClr val="002060"/>
                </a:solidFill>
              </a:rPr>
              <a:t>);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2BE802-637F-FFFC-614C-C3654217A064}"/>
              </a:ext>
            </a:extLst>
          </p:cNvPr>
          <p:cNvSpPr txBox="1"/>
          <p:nvPr/>
        </p:nvSpPr>
        <p:spPr>
          <a:xfrm>
            <a:off x="5566063" y="4161725"/>
            <a:ext cx="4336473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 err="1">
                <a:solidFill>
                  <a:srgbClr val="002060"/>
                </a:solidFill>
              </a:rPr>
              <a:t>new_dist</a:t>
            </a:r>
            <a:r>
              <a:rPr lang="en-US" sz="1200" dirty="0">
                <a:solidFill>
                  <a:srgbClr val="002060"/>
                </a:solidFill>
              </a:rPr>
              <a:t> = dist1[v] + </a:t>
            </a:r>
            <a:r>
              <a:rPr lang="en-US" sz="1200" dirty="0" err="1">
                <a:solidFill>
                  <a:srgbClr val="002060"/>
                </a:solidFill>
              </a:rPr>
              <a:t>edge_weight</a:t>
            </a:r>
            <a:r>
              <a:rPr lang="en-US" sz="1200" dirty="0">
                <a:solidFill>
                  <a:srgbClr val="002060"/>
                </a:solidFill>
              </a:rPr>
              <a:t>;</a:t>
            </a:r>
          </a:p>
          <a:p>
            <a:pPr>
              <a:buNone/>
            </a:pPr>
            <a:r>
              <a:rPr lang="en-US" sz="1200" dirty="0" err="1">
                <a:solidFill>
                  <a:srgbClr val="002060"/>
                </a:solidFill>
              </a:rPr>
              <a:t>atomicMin</a:t>
            </a:r>
            <a:r>
              <a:rPr lang="en-US" sz="1200" dirty="0">
                <a:solidFill>
                  <a:srgbClr val="002060"/>
                </a:solidFill>
              </a:rPr>
              <a:t>(&amp;dist2[u], </a:t>
            </a:r>
            <a:r>
              <a:rPr lang="en-US" sz="1200" dirty="0" err="1">
                <a:solidFill>
                  <a:srgbClr val="002060"/>
                </a:solidFill>
              </a:rPr>
              <a:t>new_dist</a:t>
            </a:r>
            <a:r>
              <a:rPr lang="en-US" sz="1200" dirty="0">
                <a:solidFill>
                  <a:srgbClr val="002060"/>
                </a:solidFill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405920211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CA6E7-8757-60D2-4A8C-579E02ACC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Persistent vs. Non-persistent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200A7-8040-9044-506C-7F6DDFC32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323976"/>
            <a:ext cx="4835236" cy="2420204"/>
          </a:xfrm>
        </p:spPr>
        <p:txBody>
          <a:bodyPr/>
          <a:lstStyle/>
          <a:p>
            <a:r>
              <a:rPr lang="en-US" dirty="0"/>
              <a:t>Persistent</a:t>
            </a:r>
          </a:p>
          <a:p>
            <a:pPr lvl="1"/>
            <a:r>
              <a:rPr lang="en-US" dirty="0"/>
              <a:t>As many threads as the GPU can </a:t>
            </a:r>
            <a:r>
              <a:rPr lang="en-US" dirty="0">
                <a:solidFill>
                  <a:srgbClr val="FF0000"/>
                </a:solidFill>
              </a:rPr>
              <a:t>concurrently schedule</a:t>
            </a:r>
          </a:p>
          <a:p>
            <a:pPr lvl="1"/>
            <a:r>
              <a:rPr lang="en-US" dirty="0"/>
              <a:t>Precompute or preload data may improve </a:t>
            </a:r>
            <a:r>
              <a:rPr lang="en-US" dirty="0">
                <a:solidFill>
                  <a:srgbClr val="0070C0"/>
                </a:solidFill>
              </a:rPr>
              <a:t>performance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C9F82-6BA9-5AC2-24AB-CA6DC5FD5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090F7A-C943-001F-5346-8F038D7B1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0E7712-078C-D4CC-A6A5-F339695A3AD2}"/>
              </a:ext>
            </a:extLst>
          </p:cNvPr>
          <p:cNvSpPr txBox="1">
            <a:spLocks/>
          </p:cNvSpPr>
          <p:nvPr/>
        </p:nvSpPr>
        <p:spPr bwMode="auto">
          <a:xfrm>
            <a:off x="460374" y="3925305"/>
            <a:ext cx="4559301" cy="1862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Non-persistent</a:t>
            </a:r>
          </a:p>
          <a:p>
            <a:pPr lvl="1"/>
            <a:r>
              <a:rPr lang="en-US" kern="0" dirty="0"/>
              <a:t>Assign no more than one vertex to each thread</a:t>
            </a:r>
          </a:p>
          <a:p>
            <a:pPr lvl="1"/>
            <a:r>
              <a:rPr lang="en-US" kern="0" dirty="0"/>
              <a:t>Easier to </a:t>
            </a:r>
            <a:r>
              <a:rPr lang="en-US" kern="0" dirty="0">
                <a:solidFill>
                  <a:srgbClr val="0070C0"/>
                </a:solidFill>
              </a:rPr>
              <a:t>implement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CD9102-3668-4DA0-B37B-803657F6DF0A}"/>
              </a:ext>
            </a:extLst>
          </p:cNvPr>
          <p:cNvSpPr txBox="1"/>
          <p:nvPr/>
        </p:nvSpPr>
        <p:spPr>
          <a:xfrm>
            <a:off x="5292437" y="1607362"/>
            <a:ext cx="4336473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 err="1">
                <a:solidFill>
                  <a:srgbClr val="002060"/>
                </a:solidFill>
              </a:rPr>
              <a:t>num_threads</a:t>
            </a:r>
            <a:r>
              <a:rPr lang="en-US" sz="1200" dirty="0">
                <a:solidFill>
                  <a:srgbClr val="002060"/>
                </a:solidFill>
              </a:rPr>
              <a:t> = </a:t>
            </a:r>
            <a:r>
              <a:rPr lang="en-US" sz="1200" dirty="0" err="1">
                <a:solidFill>
                  <a:srgbClr val="002060"/>
                </a:solidFill>
              </a:rPr>
              <a:t>blockDim.x</a:t>
            </a:r>
            <a:r>
              <a:rPr lang="en-US" sz="1200" dirty="0">
                <a:solidFill>
                  <a:srgbClr val="002060"/>
                </a:solidFill>
              </a:rPr>
              <a:t> * </a:t>
            </a:r>
            <a:r>
              <a:rPr lang="en-US" sz="1200" dirty="0" err="1">
                <a:solidFill>
                  <a:srgbClr val="002060"/>
                </a:solidFill>
              </a:rPr>
              <a:t>gridDim.x</a:t>
            </a:r>
            <a:r>
              <a:rPr lang="en-US" sz="1200" dirty="0">
                <a:solidFill>
                  <a:srgbClr val="002060"/>
                </a:solidFill>
              </a:rPr>
              <a:t>;</a:t>
            </a:r>
          </a:p>
          <a:p>
            <a:pPr>
              <a:buNone/>
            </a:pPr>
            <a:r>
              <a:rPr lang="en-US" sz="1200" dirty="0" err="1">
                <a:solidFill>
                  <a:srgbClr val="002060"/>
                </a:solidFill>
              </a:rPr>
              <a:t>idx</a:t>
            </a:r>
            <a:r>
              <a:rPr lang="en-US" sz="1200" dirty="0">
                <a:solidFill>
                  <a:srgbClr val="002060"/>
                </a:solidFill>
              </a:rPr>
              <a:t> = </a:t>
            </a:r>
            <a:r>
              <a:rPr lang="en-US" sz="1200" dirty="0" err="1">
                <a:solidFill>
                  <a:srgbClr val="002060"/>
                </a:solidFill>
              </a:rPr>
              <a:t>threadIdx.x</a:t>
            </a:r>
            <a:r>
              <a:rPr lang="en-US" sz="1200" dirty="0">
                <a:solidFill>
                  <a:srgbClr val="002060"/>
                </a:solidFill>
              </a:rPr>
              <a:t> + </a:t>
            </a:r>
            <a:r>
              <a:rPr lang="en-US" sz="1200" dirty="0" err="1">
                <a:solidFill>
                  <a:srgbClr val="002060"/>
                </a:solidFill>
              </a:rPr>
              <a:t>blockIdx.x</a:t>
            </a:r>
            <a:r>
              <a:rPr lang="en-US" sz="1200" dirty="0">
                <a:solidFill>
                  <a:srgbClr val="002060"/>
                </a:solidFill>
              </a:rPr>
              <a:t> * </a:t>
            </a:r>
            <a:r>
              <a:rPr lang="en-US" sz="1200" dirty="0" err="1">
                <a:solidFill>
                  <a:srgbClr val="002060"/>
                </a:solidFill>
              </a:rPr>
              <a:t>gridDim.x</a:t>
            </a:r>
            <a:r>
              <a:rPr lang="en-US" sz="1200" dirty="0">
                <a:solidFill>
                  <a:srgbClr val="002060"/>
                </a:solidFill>
              </a:rPr>
              <a:t>;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for (v = </a:t>
            </a:r>
            <a:r>
              <a:rPr lang="en-US" sz="1200" dirty="0" err="1">
                <a:solidFill>
                  <a:srgbClr val="002060"/>
                </a:solidFill>
              </a:rPr>
              <a:t>idx</a:t>
            </a:r>
            <a:r>
              <a:rPr lang="en-US" sz="1200" dirty="0">
                <a:solidFill>
                  <a:srgbClr val="002060"/>
                </a:solidFill>
              </a:rPr>
              <a:t>; v &lt; </a:t>
            </a:r>
            <a:r>
              <a:rPr lang="en-US" sz="1200" dirty="0" err="1">
                <a:solidFill>
                  <a:srgbClr val="002060"/>
                </a:solidFill>
              </a:rPr>
              <a:t>num_nodes</a:t>
            </a:r>
            <a:r>
              <a:rPr lang="en-US" sz="1200" dirty="0">
                <a:solidFill>
                  <a:srgbClr val="002060"/>
                </a:solidFill>
              </a:rPr>
              <a:t>; v += </a:t>
            </a:r>
            <a:r>
              <a:rPr lang="en-US" sz="1200" dirty="0" err="1">
                <a:solidFill>
                  <a:srgbClr val="002060"/>
                </a:solidFill>
              </a:rPr>
              <a:t>num_threads</a:t>
            </a:r>
            <a:r>
              <a:rPr lang="en-US" sz="1200" dirty="0">
                <a:solidFill>
                  <a:srgbClr val="002060"/>
                </a:solidFill>
              </a:rPr>
              <a:t>) {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  ...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4C1EAC-7ED1-3665-4EA7-95161240A38D}"/>
              </a:ext>
            </a:extLst>
          </p:cNvPr>
          <p:cNvSpPr txBox="1"/>
          <p:nvPr/>
        </p:nvSpPr>
        <p:spPr>
          <a:xfrm>
            <a:off x="5292437" y="4385692"/>
            <a:ext cx="4336473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v = </a:t>
            </a:r>
            <a:r>
              <a:rPr lang="en-US" sz="1200" dirty="0" err="1">
                <a:solidFill>
                  <a:srgbClr val="002060"/>
                </a:solidFill>
              </a:rPr>
              <a:t>threadIdx.x</a:t>
            </a:r>
            <a:r>
              <a:rPr lang="en-US" sz="1200" dirty="0">
                <a:solidFill>
                  <a:srgbClr val="002060"/>
                </a:solidFill>
              </a:rPr>
              <a:t> + </a:t>
            </a:r>
            <a:r>
              <a:rPr lang="en-US" sz="1200" dirty="0" err="1">
                <a:solidFill>
                  <a:srgbClr val="002060"/>
                </a:solidFill>
              </a:rPr>
              <a:t>blockIdx.x</a:t>
            </a:r>
            <a:r>
              <a:rPr lang="en-US" sz="1200" dirty="0">
                <a:solidFill>
                  <a:srgbClr val="002060"/>
                </a:solidFill>
              </a:rPr>
              <a:t> * </a:t>
            </a:r>
            <a:r>
              <a:rPr lang="en-US" sz="1200" dirty="0" err="1">
                <a:solidFill>
                  <a:srgbClr val="002060"/>
                </a:solidFill>
              </a:rPr>
              <a:t>blockDim.x</a:t>
            </a:r>
            <a:r>
              <a:rPr lang="en-US" sz="1200" dirty="0">
                <a:solidFill>
                  <a:srgbClr val="002060"/>
                </a:solidFill>
              </a:rPr>
              <a:t>;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if (v &lt; </a:t>
            </a:r>
            <a:r>
              <a:rPr lang="en-US" sz="1200" dirty="0" err="1">
                <a:solidFill>
                  <a:srgbClr val="002060"/>
                </a:solidFill>
              </a:rPr>
              <a:t>num_nodes</a:t>
            </a:r>
            <a:r>
              <a:rPr lang="en-US" sz="1200" dirty="0">
                <a:solidFill>
                  <a:srgbClr val="002060"/>
                </a:solidFill>
              </a:rPr>
              <a:t>) {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  ...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64322385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4616F-8E13-920D-A2FC-6E0851372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vs. Warp vs. Block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D2B0D-ED6C-7085-80DB-C43E34996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323976"/>
            <a:ext cx="5874326" cy="1462510"/>
          </a:xfrm>
        </p:spPr>
        <p:txBody>
          <a:bodyPr/>
          <a:lstStyle/>
          <a:p>
            <a:r>
              <a:rPr lang="en-US" dirty="0"/>
              <a:t>Thread</a:t>
            </a:r>
          </a:p>
          <a:p>
            <a:pPr lvl="1"/>
            <a:r>
              <a:rPr lang="en-US" dirty="0"/>
              <a:t>Each thread processes an</a:t>
            </a:r>
            <a:br>
              <a:rPr lang="en-US" dirty="0"/>
            </a:br>
            <a:r>
              <a:rPr lang="en-US" dirty="0"/>
              <a:t>entire </a:t>
            </a:r>
            <a:r>
              <a:rPr lang="en-US" dirty="0">
                <a:solidFill>
                  <a:srgbClr val="FF0000"/>
                </a:solidFill>
              </a:rPr>
              <a:t>neighbor list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051E5-07D7-4E27-D4A8-17A4F8BEB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14855B-F65A-175F-6FB4-270EB2B57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72AB4B2-E7DE-9702-CA2F-7F77286E8019}"/>
              </a:ext>
            </a:extLst>
          </p:cNvPr>
          <p:cNvSpPr txBox="1">
            <a:spLocks/>
          </p:cNvSpPr>
          <p:nvPr/>
        </p:nvSpPr>
        <p:spPr bwMode="auto">
          <a:xfrm>
            <a:off x="455613" y="2664356"/>
            <a:ext cx="4419600" cy="2199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Warp</a:t>
            </a:r>
          </a:p>
          <a:p>
            <a:pPr lvl="1"/>
            <a:r>
              <a:rPr lang="en-US" kern="0" dirty="0"/>
              <a:t>32 threads in a warp simultaneously operate on neighbors of a vertex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FC687B9-CF3D-DF9C-36A7-15FD8DCCB5CB}"/>
              </a:ext>
            </a:extLst>
          </p:cNvPr>
          <p:cNvSpPr txBox="1">
            <a:spLocks/>
          </p:cNvSpPr>
          <p:nvPr/>
        </p:nvSpPr>
        <p:spPr bwMode="auto">
          <a:xfrm>
            <a:off x="457201" y="4491432"/>
            <a:ext cx="5874326" cy="1197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Block</a:t>
            </a:r>
          </a:p>
          <a:p>
            <a:pPr lvl="1"/>
            <a:r>
              <a:rPr lang="en-US" kern="0" dirty="0"/>
              <a:t>Entire block processes one</a:t>
            </a:r>
            <a:br>
              <a:rPr lang="en-US" kern="0" dirty="0"/>
            </a:br>
            <a:r>
              <a:rPr lang="en-US" kern="0" dirty="0"/>
              <a:t>neighbor list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4641B6-60F8-7644-08BD-2F0FF0722925}"/>
              </a:ext>
            </a:extLst>
          </p:cNvPr>
          <p:cNvSpPr txBox="1"/>
          <p:nvPr/>
        </p:nvSpPr>
        <p:spPr>
          <a:xfrm>
            <a:off x="5215741" y="1434284"/>
            <a:ext cx="4336473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beg = </a:t>
            </a:r>
            <a:r>
              <a:rPr lang="en-US" sz="1200" dirty="0" err="1">
                <a:solidFill>
                  <a:srgbClr val="002060"/>
                </a:solidFill>
              </a:rPr>
              <a:t>nbr_idx</a:t>
            </a:r>
            <a:r>
              <a:rPr lang="en-US" sz="1200" dirty="0">
                <a:solidFill>
                  <a:srgbClr val="002060"/>
                </a:solidFill>
              </a:rPr>
              <a:t>[v];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end = </a:t>
            </a:r>
            <a:r>
              <a:rPr lang="en-US" sz="1200" dirty="0" err="1">
                <a:solidFill>
                  <a:srgbClr val="002060"/>
                </a:solidFill>
              </a:rPr>
              <a:t>nbr_idx</a:t>
            </a:r>
            <a:r>
              <a:rPr lang="en-US" sz="1200" dirty="0">
                <a:solidFill>
                  <a:srgbClr val="002060"/>
                </a:solidFill>
              </a:rPr>
              <a:t>[v + 1];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for (</a:t>
            </a:r>
            <a:r>
              <a:rPr lang="en-US" sz="1200" dirty="0" err="1">
                <a:solidFill>
                  <a:srgbClr val="002060"/>
                </a:solidFill>
              </a:rPr>
              <a:t>i</a:t>
            </a:r>
            <a:r>
              <a:rPr lang="en-US" sz="1200" dirty="0">
                <a:solidFill>
                  <a:srgbClr val="002060"/>
                </a:solidFill>
              </a:rPr>
              <a:t> = beg; </a:t>
            </a:r>
            <a:r>
              <a:rPr lang="en-US" sz="1200" dirty="0" err="1">
                <a:solidFill>
                  <a:srgbClr val="002060"/>
                </a:solidFill>
              </a:rPr>
              <a:t>i</a:t>
            </a:r>
            <a:r>
              <a:rPr lang="en-US" sz="1200" dirty="0">
                <a:solidFill>
                  <a:srgbClr val="002060"/>
                </a:solidFill>
              </a:rPr>
              <a:t> &lt; end; </a:t>
            </a:r>
            <a:r>
              <a:rPr lang="en-US" sz="1200" dirty="0" err="1">
                <a:solidFill>
                  <a:srgbClr val="002060"/>
                </a:solidFill>
              </a:rPr>
              <a:t>i</a:t>
            </a:r>
            <a:r>
              <a:rPr lang="en-US" sz="1200" dirty="0">
                <a:solidFill>
                  <a:srgbClr val="002060"/>
                </a:solidFill>
              </a:rPr>
              <a:t>++) {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  ...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11D871-BDD8-08B6-7D71-FB9AA6F7086A}"/>
              </a:ext>
            </a:extLst>
          </p:cNvPr>
          <p:cNvSpPr txBox="1"/>
          <p:nvPr/>
        </p:nvSpPr>
        <p:spPr>
          <a:xfrm>
            <a:off x="5215741" y="4629670"/>
            <a:ext cx="4336473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beg = </a:t>
            </a:r>
            <a:r>
              <a:rPr lang="en-US" sz="1200" dirty="0" err="1">
                <a:solidFill>
                  <a:srgbClr val="002060"/>
                </a:solidFill>
              </a:rPr>
              <a:t>nbr_idx</a:t>
            </a:r>
            <a:r>
              <a:rPr lang="en-US" sz="1200" dirty="0">
                <a:solidFill>
                  <a:srgbClr val="002060"/>
                </a:solidFill>
              </a:rPr>
              <a:t>[v];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end = </a:t>
            </a:r>
            <a:r>
              <a:rPr lang="en-US" sz="1200" dirty="0" err="1">
                <a:solidFill>
                  <a:srgbClr val="002060"/>
                </a:solidFill>
              </a:rPr>
              <a:t>nbr_idx</a:t>
            </a:r>
            <a:r>
              <a:rPr lang="en-US" sz="1200" dirty="0">
                <a:solidFill>
                  <a:srgbClr val="002060"/>
                </a:solidFill>
              </a:rPr>
              <a:t>[v + 1];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for (</a:t>
            </a:r>
            <a:r>
              <a:rPr lang="en-US" sz="1200" dirty="0" err="1">
                <a:solidFill>
                  <a:srgbClr val="002060"/>
                </a:solidFill>
              </a:rPr>
              <a:t>i</a:t>
            </a:r>
            <a:r>
              <a:rPr lang="en-US" sz="1200" dirty="0">
                <a:solidFill>
                  <a:srgbClr val="002060"/>
                </a:solidFill>
              </a:rPr>
              <a:t> = beg + </a:t>
            </a:r>
            <a:r>
              <a:rPr lang="en-US" sz="1200" dirty="0" err="1">
                <a:solidFill>
                  <a:srgbClr val="002060"/>
                </a:solidFill>
              </a:rPr>
              <a:t>threadIdx.x</a:t>
            </a:r>
            <a:r>
              <a:rPr lang="en-US" sz="1200" dirty="0">
                <a:solidFill>
                  <a:srgbClr val="002060"/>
                </a:solidFill>
              </a:rPr>
              <a:t>; </a:t>
            </a:r>
            <a:r>
              <a:rPr lang="en-US" sz="1200" dirty="0" err="1">
                <a:solidFill>
                  <a:srgbClr val="002060"/>
                </a:solidFill>
              </a:rPr>
              <a:t>i</a:t>
            </a:r>
            <a:r>
              <a:rPr lang="en-US" sz="1200" dirty="0">
                <a:solidFill>
                  <a:srgbClr val="002060"/>
                </a:solidFill>
              </a:rPr>
              <a:t> &lt; end; </a:t>
            </a:r>
            <a:r>
              <a:rPr lang="en-US" sz="1200" dirty="0" err="1">
                <a:solidFill>
                  <a:srgbClr val="002060"/>
                </a:solidFill>
              </a:rPr>
              <a:t>i</a:t>
            </a:r>
            <a:r>
              <a:rPr lang="en-US" sz="1200" dirty="0">
                <a:solidFill>
                  <a:srgbClr val="002060"/>
                </a:solidFill>
              </a:rPr>
              <a:t> += </a:t>
            </a:r>
            <a:r>
              <a:rPr lang="en-US" sz="1200" dirty="0" err="1">
                <a:solidFill>
                  <a:srgbClr val="002060"/>
                </a:solidFill>
              </a:rPr>
              <a:t>blockDim.x</a:t>
            </a:r>
            <a:r>
              <a:rPr lang="en-US" sz="1200" dirty="0">
                <a:solidFill>
                  <a:srgbClr val="002060"/>
                </a:solidFill>
              </a:rPr>
              <a:t>) {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  ...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}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CF6B95-4DB5-3A65-D756-E1D63BA3B490}"/>
              </a:ext>
            </a:extLst>
          </p:cNvPr>
          <p:cNvSpPr txBox="1"/>
          <p:nvPr/>
        </p:nvSpPr>
        <p:spPr>
          <a:xfrm>
            <a:off x="5215741" y="2997841"/>
            <a:ext cx="43364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lane = </a:t>
            </a:r>
            <a:r>
              <a:rPr lang="en-US" sz="1200" dirty="0" err="1">
                <a:solidFill>
                  <a:srgbClr val="002060"/>
                </a:solidFill>
              </a:rPr>
              <a:t>threadIdx.x</a:t>
            </a:r>
            <a:r>
              <a:rPr lang="en-US" sz="1200" dirty="0">
                <a:solidFill>
                  <a:srgbClr val="002060"/>
                </a:solidFill>
              </a:rPr>
              <a:t> % </a:t>
            </a:r>
            <a:r>
              <a:rPr lang="en-US" sz="1200" dirty="0" err="1">
                <a:solidFill>
                  <a:srgbClr val="002060"/>
                </a:solidFill>
              </a:rPr>
              <a:t>warpSize</a:t>
            </a:r>
            <a:r>
              <a:rPr lang="en-US" sz="1200" dirty="0">
                <a:solidFill>
                  <a:srgbClr val="002060"/>
                </a:solidFill>
              </a:rPr>
              <a:t>;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beg = </a:t>
            </a:r>
            <a:r>
              <a:rPr lang="en-US" sz="1200" dirty="0" err="1">
                <a:solidFill>
                  <a:srgbClr val="002060"/>
                </a:solidFill>
              </a:rPr>
              <a:t>nbr_idx</a:t>
            </a:r>
            <a:r>
              <a:rPr lang="en-US" sz="1200" dirty="0">
                <a:solidFill>
                  <a:srgbClr val="002060"/>
                </a:solidFill>
              </a:rPr>
              <a:t>[v];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end = </a:t>
            </a:r>
            <a:r>
              <a:rPr lang="en-US" sz="1200" dirty="0" err="1">
                <a:solidFill>
                  <a:srgbClr val="002060"/>
                </a:solidFill>
              </a:rPr>
              <a:t>nbr_idx</a:t>
            </a:r>
            <a:r>
              <a:rPr lang="en-US" sz="1200" dirty="0">
                <a:solidFill>
                  <a:srgbClr val="002060"/>
                </a:solidFill>
              </a:rPr>
              <a:t>[v + 1];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for (</a:t>
            </a:r>
            <a:r>
              <a:rPr lang="en-US" sz="1200" dirty="0" err="1">
                <a:solidFill>
                  <a:srgbClr val="002060"/>
                </a:solidFill>
              </a:rPr>
              <a:t>i</a:t>
            </a:r>
            <a:r>
              <a:rPr lang="en-US" sz="1200" dirty="0">
                <a:solidFill>
                  <a:srgbClr val="002060"/>
                </a:solidFill>
              </a:rPr>
              <a:t> = beg + lane; </a:t>
            </a:r>
            <a:r>
              <a:rPr lang="en-US" sz="1200" dirty="0" err="1">
                <a:solidFill>
                  <a:srgbClr val="002060"/>
                </a:solidFill>
              </a:rPr>
              <a:t>i</a:t>
            </a:r>
            <a:r>
              <a:rPr lang="en-US" sz="1200" dirty="0">
                <a:solidFill>
                  <a:srgbClr val="002060"/>
                </a:solidFill>
              </a:rPr>
              <a:t> &lt; end; </a:t>
            </a:r>
            <a:r>
              <a:rPr lang="en-US" sz="1200" dirty="0" err="1">
                <a:solidFill>
                  <a:srgbClr val="002060"/>
                </a:solidFill>
              </a:rPr>
              <a:t>i</a:t>
            </a:r>
            <a:r>
              <a:rPr lang="en-US" sz="1200" dirty="0">
                <a:solidFill>
                  <a:srgbClr val="002060"/>
                </a:solidFill>
              </a:rPr>
              <a:t> += </a:t>
            </a:r>
            <a:r>
              <a:rPr lang="en-US" sz="1200" dirty="0" err="1">
                <a:solidFill>
                  <a:srgbClr val="002060"/>
                </a:solidFill>
              </a:rPr>
              <a:t>warpSize</a:t>
            </a:r>
            <a:r>
              <a:rPr lang="en-US" sz="1200" dirty="0">
                <a:solidFill>
                  <a:srgbClr val="002060"/>
                </a:solidFill>
              </a:rPr>
              <a:t>) {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  ...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96305292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A04A4-74E9-5CB7-351C-F93082905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vs. </a:t>
            </a:r>
            <a:r>
              <a:rPr lang="en-US" dirty="0" err="1"/>
              <a:t>CudaAtomic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A2CEC-1783-9A56-5561-AD2381097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323976"/>
            <a:ext cx="4835236" cy="2472170"/>
          </a:xfrm>
        </p:spPr>
        <p:txBody>
          <a:bodyPr/>
          <a:lstStyle/>
          <a:p>
            <a:r>
              <a:rPr lang="en-US" dirty="0"/>
              <a:t>Atomic</a:t>
            </a:r>
          </a:p>
          <a:p>
            <a:pPr lvl="1"/>
            <a:r>
              <a:rPr lang="en-US" dirty="0"/>
              <a:t>Atomic </a:t>
            </a:r>
            <a:r>
              <a:rPr lang="en-US" dirty="0">
                <a:solidFill>
                  <a:srgbClr val="FF0000"/>
                </a:solidFill>
              </a:rPr>
              <a:t>functions</a:t>
            </a:r>
          </a:p>
          <a:p>
            <a:pPr lvl="1"/>
            <a:r>
              <a:rPr lang="en-US" dirty="0"/>
              <a:t>Only for </a:t>
            </a:r>
            <a:r>
              <a:rPr lang="en-US" dirty="0">
                <a:solidFill>
                  <a:srgbClr val="0070C0"/>
                </a:solidFill>
              </a:rPr>
              <a:t>GPU </a:t>
            </a:r>
            <a:r>
              <a:rPr lang="en-US" dirty="0"/>
              <a:t>codes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67635C-1BD8-865D-2726-B64F6D70F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4C73DC-38D9-DA7C-9E9A-0B2B44551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A677734-E8FB-BC0D-182A-6A36F4CC6A5F}"/>
              </a:ext>
            </a:extLst>
          </p:cNvPr>
          <p:cNvSpPr txBox="1">
            <a:spLocks/>
          </p:cNvSpPr>
          <p:nvPr/>
        </p:nvSpPr>
        <p:spPr bwMode="auto">
          <a:xfrm>
            <a:off x="455613" y="3450649"/>
            <a:ext cx="4835236" cy="2472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err="1"/>
              <a:t>CudaAtomic</a:t>
            </a:r>
            <a:endParaRPr lang="en-US" kern="0" dirty="0"/>
          </a:p>
          <a:p>
            <a:pPr lvl="1"/>
            <a:r>
              <a:rPr lang="en-US" kern="0" dirty="0"/>
              <a:t>Recent </a:t>
            </a:r>
            <a:r>
              <a:rPr lang="en-US" kern="0" dirty="0" err="1">
                <a:solidFill>
                  <a:srgbClr val="FF0000"/>
                </a:solidFill>
              </a:rPr>
              <a:t>libcu</a:t>
            </a:r>
            <a:r>
              <a:rPr lang="en-US" kern="0" dirty="0">
                <a:solidFill>
                  <a:srgbClr val="FF0000"/>
                </a:solidFill>
              </a:rPr>
              <a:t>++</a:t>
            </a:r>
            <a:r>
              <a:rPr lang="en-US" kern="0" dirty="0"/>
              <a:t> library</a:t>
            </a:r>
            <a:endParaRPr lang="en-US" kern="0" dirty="0">
              <a:solidFill>
                <a:srgbClr val="FF0000"/>
              </a:solidFill>
            </a:endParaRPr>
          </a:p>
          <a:p>
            <a:pPr lvl="1"/>
            <a:r>
              <a:rPr lang="en-US" kern="0" dirty="0"/>
              <a:t>For both CPU &amp; GPU code</a:t>
            </a:r>
          </a:p>
          <a:p>
            <a:pPr lvl="1"/>
            <a:r>
              <a:rPr lang="en-US" kern="0" dirty="0">
                <a:solidFill>
                  <a:srgbClr val="0070C0"/>
                </a:solidFill>
              </a:rPr>
              <a:t>Data type</a:t>
            </a:r>
            <a:r>
              <a:rPr lang="en-US" kern="0" dirty="0"/>
              <a:t>, </a:t>
            </a:r>
            <a:r>
              <a:rPr lang="en-US" kern="0" dirty="0">
                <a:solidFill>
                  <a:srgbClr val="0070C0"/>
                </a:solidFill>
              </a:rPr>
              <a:t>memory-ordering</a:t>
            </a:r>
            <a:r>
              <a:rPr lang="en-US" kern="0" dirty="0"/>
              <a:t>, and </a:t>
            </a:r>
            <a:r>
              <a:rPr lang="en-US" kern="0" dirty="0">
                <a:solidFill>
                  <a:srgbClr val="0070C0"/>
                </a:solidFill>
              </a:rPr>
              <a:t>scope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986C01-CEB1-BE79-78BB-92EEF105CC93}"/>
              </a:ext>
            </a:extLst>
          </p:cNvPr>
          <p:cNvSpPr txBox="1"/>
          <p:nvPr/>
        </p:nvSpPr>
        <p:spPr>
          <a:xfrm>
            <a:off x="5290849" y="1925077"/>
            <a:ext cx="4336473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__global__ type </a:t>
            </a:r>
            <a:r>
              <a:rPr lang="en-US" sz="1200" dirty="0" err="1">
                <a:solidFill>
                  <a:srgbClr val="002060"/>
                </a:solidFill>
              </a:rPr>
              <a:t>dist</a:t>
            </a:r>
            <a:r>
              <a:rPr lang="en-US" sz="1200" dirty="0">
                <a:solidFill>
                  <a:srgbClr val="002060"/>
                </a:solidFill>
              </a:rPr>
              <a:t>[...];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...</a:t>
            </a:r>
          </a:p>
          <a:p>
            <a:pPr>
              <a:buNone/>
            </a:pPr>
            <a:r>
              <a:rPr lang="en-US" sz="1200" dirty="0" err="1">
                <a:solidFill>
                  <a:srgbClr val="002060"/>
                </a:solidFill>
              </a:rPr>
              <a:t>atomicMin</a:t>
            </a:r>
            <a:r>
              <a:rPr lang="en-US" sz="1200" dirty="0">
                <a:solidFill>
                  <a:srgbClr val="002060"/>
                </a:solidFill>
              </a:rPr>
              <a:t>(&amp;</a:t>
            </a:r>
            <a:r>
              <a:rPr lang="en-US" sz="1200" dirty="0" err="1">
                <a:solidFill>
                  <a:srgbClr val="002060"/>
                </a:solidFill>
              </a:rPr>
              <a:t>dist</a:t>
            </a:r>
            <a:r>
              <a:rPr lang="en-US" sz="1200" dirty="0">
                <a:solidFill>
                  <a:srgbClr val="002060"/>
                </a:solidFill>
              </a:rPr>
              <a:t>[u], </a:t>
            </a:r>
            <a:r>
              <a:rPr lang="en-US" sz="1200" dirty="0" err="1">
                <a:solidFill>
                  <a:srgbClr val="002060"/>
                </a:solidFill>
              </a:rPr>
              <a:t>new_dist</a:t>
            </a:r>
            <a:r>
              <a:rPr lang="en-US" sz="1200" dirty="0">
                <a:solidFill>
                  <a:srgbClr val="002060"/>
                </a:solidFill>
              </a:rPr>
              <a:t>);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D48690-C676-A26B-E8BE-49DDE937FC40}"/>
              </a:ext>
            </a:extLst>
          </p:cNvPr>
          <p:cNvSpPr txBox="1"/>
          <p:nvPr/>
        </p:nvSpPr>
        <p:spPr>
          <a:xfrm>
            <a:off x="5290849" y="4290943"/>
            <a:ext cx="4336473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__global__ </a:t>
            </a:r>
            <a:r>
              <a:rPr lang="en-US" sz="1200" dirty="0" err="1">
                <a:solidFill>
                  <a:srgbClr val="002060"/>
                </a:solidFill>
              </a:rPr>
              <a:t>cuda</a:t>
            </a:r>
            <a:r>
              <a:rPr lang="en-US" sz="1200" dirty="0">
                <a:solidFill>
                  <a:srgbClr val="002060"/>
                </a:solidFill>
              </a:rPr>
              <a:t>::atomic&lt;type&gt; </a:t>
            </a:r>
            <a:r>
              <a:rPr lang="en-US" sz="1200" dirty="0" err="1">
                <a:solidFill>
                  <a:srgbClr val="002060"/>
                </a:solidFill>
              </a:rPr>
              <a:t>dist</a:t>
            </a:r>
            <a:r>
              <a:rPr lang="en-US" sz="1200" dirty="0">
                <a:solidFill>
                  <a:srgbClr val="002060"/>
                </a:solidFill>
              </a:rPr>
              <a:t>[...];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...</a:t>
            </a:r>
          </a:p>
          <a:p>
            <a:pPr>
              <a:buNone/>
            </a:pPr>
            <a:r>
              <a:rPr lang="en-US" sz="1200" dirty="0" err="1">
                <a:solidFill>
                  <a:srgbClr val="002060"/>
                </a:solidFill>
              </a:rPr>
              <a:t>dist</a:t>
            </a:r>
            <a:r>
              <a:rPr lang="en-US" sz="1200" dirty="0">
                <a:solidFill>
                  <a:srgbClr val="002060"/>
                </a:solidFill>
              </a:rPr>
              <a:t>[u].</a:t>
            </a:r>
            <a:r>
              <a:rPr lang="en-US" sz="1200" dirty="0" err="1">
                <a:solidFill>
                  <a:srgbClr val="002060"/>
                </a:solidFill>
              </a:rPr>
              <a:t>fetch_min</a:t>
            </a:r>
            <a:r>
              <a:rPr lang="en-US" sz="1200" dirty="0">
                <a:solidFill>
                  <a:srgbClr val="002060"/>
                </a:solidFill>
              </a:rPr>
              <a:t>(</a:t>
            </a:r>
            <a:r>
              <a:rPr lang="en-US" sz="1200" dirty="0" err="1">
                <a:solidFill>
                  <a:srgbClr val="002060"/>
                </a:solidFill>
              </a:rPr>
              <a:t>new_dist</a:t>
            </a:r>
            <a:r>
              <a:rPr lang="en-US" sz="1200" dirty="0">
                <a:solidFill>
                  <a:srgbClr val="002060"/>
                </a:solidFill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58325259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4279D-55DA-1083-480F-90DA7E022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Reduction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33880-87FD-AC00-2A50-97217F79F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323975"/>
            <a:ext cx="4668982" cy="1627043"/>
          </a:xfrm>
        </p:spPr>
        <p:txBody>
          <a:bodyPr/>
          <a:lstStyle/>
          <a:p>
            <a:r>
              <a:rPr lang="en-US" dirty="0"/>
              <a:t>Global-add</a:t>
            </a:r>
          </a:p>
          <a:p>
            <a:pPr lvl="1"/>
            <a:r>
              <a:rPr lang="en-US" dirty="0"/>
              <a:t>Update a global variable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A4291-776E-F507-1246-F4A3CE315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9801C3-5604-BAFB-2F35-6638D26F6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761A370-6A57-AE5A-499A-9D00CF539D59}"/>
              </a:ext>
            </a:extLst>
          </p:cNvPr>
          <p:cNvSpPr txBox="1">
            <a:spLocks/>
          </p:cNvSpPr>
          <p:nvPr/>
        </p:nvSpPr>
        <p:spPr bwMode="auto">
          <a:xfrm>
            <a:off x="455612" y="2512998"/>
            <a:ext cx="5709661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Block-add</a:t>
            </a:r>
          </a:p>
          <a:p>
            <a:pPr lvl="1"/>
            <a:r>
              <a:rPr lang="en-US" kern="0" dirty="0">
                <a:solidFill>
                  <a:srgbClr val="FF0000"/>
                </a:solidFill>
              </a:rPr>
              <a:t>Block</a:t>
            </a:r>
            <a:r>
              <a:rPr lang="en-US" kern="0" dirty="0"/>
              <a:t> solution → </a:t>
            </a:r>
            <a:r>
              <a:rPr lang="en-US" kern="0" dirty="0">
                <a:solidFill>
                  <a:srgbClr val="FF0000"/>
                </a:solidFill>
              </a:rPr>
              <a:t>global</a:t>
            </a:r>
            <a:r>
              <a:rPr lang="en-US" kern="0" dirty="0"/>
              <a:t> solution</a:t>
            </a:r>
          </a:p>
          <a:p>
            <a:pPr lvl="1"/>
            <a:r>
              <a:rPr lang="en-US" kern="0" dirty="0">
                <a:solidFill>
                  <a:srgbClr val="0070C0"/>
                </a:solidFill>
              </a:rPr>
              <a:t>Shared memory</a:t>
            </a:r>
            <a:r>
              <a:rPr lang="en-US" kern="0" dirty="0"/>
              <a:t>, fewer global </a:t>
            </a:r>
            <a:r>
              <a:rPr lang="en-US" kern="0" dirty="0">
                <a:solidFill>
                  <a:srgbClr val="0070C0"/>
                </a:solidFill>
              </a:rPr>
              <a:t>atomics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DB4FD7-6C71-078D-DC79-F3C58EAC68AB}"/>
              </a:ext>
            </a:extLst>
          </p:cNvPr>
          <p:cNvSpPr txBox="1">
            <a:spLocks/>
          </p:cNvSpPr>
          <p:nvPr/>
        </p:nvSpPr>
        <p:spPr bwMode="auto">
          <a:xfrm>
            <a:off x="455612" y="4417297"/>
            <a:ext cx="4668982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Reduction-add</a:t>
            </a:r>
          </a:p>
          <a:p>
            <a:pPr lvl="1"/>
            <a:r>
              <a:rPr lang="en-US" kern="0" dirty="0">
                <a:solidFill>
                  <a:srgbClr val="FF0000"/>
                </a:solidFill>
              </a:rPr>
              <a:t>Warp</a:t>
            </a:r>
            <a:r>
              <a:rPr lang="en-US" kern="0" dirty="0"/>
              <a:t> solution → </a:t>
            </a:r>
            <a:r>
              <a:rPr lang="en-US" kern="0" dirty="0">
                <a:solidFill>
                  <a:srgbClr val="FF0000"/>
                </a:solidFill>
              </a:rPr>
              <a:t>block</a:t>
            </a:r>
            <a:r>
              <a:rPr lang="en-US" kern="0" dirty="0"/>
              <a:t> solution → </a:t>
            </a:r>
            <a:r>
              <a:rPr lang="en-US" kern="0" dirty="0">
                <a:solidFill>
                  <a:srgbClr val="FF0000"/>
                </a:solidFill>
              </a:rPr>
              <a:t>global</a:t>
            </a:r>
            <a:r>
              <a:rPr lang="en-US" kern="0" dirty="0"/>
              <a:t> solution</a:t>
            </a:r>
          </a:p>
          <a:p>
            <a:pPr lvl="1"/>
            <a:endParaRPr lang="en-US" kern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DE4FC3-A657-1870-3D6E-7ACB00FE09C1}"/>
              </a:ext>
            </a:extLst>
          </p:cNvPr>
          <p:cNvSpPr txBox="1"/>
          <p:nvPr/>
        </p:nvSpPr>
        <p:spPr>
          <a:xfrm>
            <a:off x="5723508" y="1699010"/>
            <a:ext cx="43364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 err="1">
                <a:solidFill>
                  <a:srgbClr val="002060"/>
                </a:solidFill>
              </a:rPr>
              <a:t>atomicAdd</a:t>
            </a:r>
            <a:r>
              <a:rPr lang="en-US" sz="1200" dirty="0">
                <a:solidFill>
                  <a:srgbClr val="002060"/>
                </a:solidFill>
              </a:rPr>
              <a:t>(&amp;counter, value);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46592A-91C3-4B1B-FC51-7009EC1D04DB}"/>
              </a:ext>
            </a:extLst>
          </p:cNvPr>
          <p:cNvSpPr txBox="1"/>
          <p:nvPr/>
        </p:nvSpPr>
        <p:spPr>
          <a:xfrm>
            <a:off x="5723508" y="2845022"/>
            <a:ext cx="4336473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 err="1">
                <a:solidFill>
                  <a:srgbClr val="002060"/>
                </a:solidFill>
              </a:rPr>
              <a:t>atomicAdd_block</a:t>
            </a:r>
            <a:r>
              <a:rPr lang="en-US" sz="1200" dirty="0">
                <a:solidFill>
                  <a:srgbClr val="002060"/>
                </a:solidFill>
              </a:rPr>
              <a:t>(&amp;</a:t>
            </a:r>
            <a:r>
              <a:rPr lang="en-US" sz="1200" dirty="0" err="1">
                <a:solidFill>
                  <a:srgbClr val="002060"/>
                </a:solidFill>
              </a:rPr>
              <a:t>block_counter</a:t>
            </a:r>
            <a:r>
              <a:rPr lang="en-US" sz="1200" dirty="0">
                <a:solidFill>
                  <a:srgbClr val="002060"/>
                </a:solidFill>
              </a:rPr>
              <a:t>, value);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__</a:t>
            </a:r>
            <a:r>
              <a:rPr lang="en-US" sz="1200" dirty="0" err="1">
                <a:solidFill>
                  <a:srgbClr val="002060"/>
                </a:solidFill>
              </a:rPr>
              <a:t>syncthreads</a:t>
            </a:r>
            <a:r>
              <a:rPr lang="en-US" sz="1200" dirty="0">
                <a:solidFill>
                  <a:srgbClr val="002060"/>
                </a:solidFill>
              </a:rPr>
              <a:t>();  // block barrier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if (</a:t>
            </a:r>
            <a:r>
              <a:rPr lang="en-US" sz="1200" dirty="0" err="1">
                <a:solidFill>
                  <a:srgbClr val="002060"/>
                </a:solidFill>
              </a:rPr>
              <a:t>threadIdx.x</a:t>
            </a:r>
            <a:r>
              <a:rPr lang="en-US" sz="1200" dirty="0">
                <a:solidFill>
                  <a:srgbClr val="002060"/>
                </a:solidFill>
              </a:rPr>
              <a:t> == 0) {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  </a:t>
            </a:r>
            <a:r>
              <a:rPr lang="en-US" sz="1200" dirty="0" err="1">
                <a:solidFill>
                  <a:srgbClr val="002060"/>
                </a:solidFill>
              </a:rPr>
              <a:t>atomicAdd</a:t>
            </a:r>
            <a:r>
              <a:rPr lang="en-US" sz="1200" dirty="0">
                <a:solidFill>
                  <a:srgbClr val="002060"/>
                </a:solidFill>
              </a:rPr>
              <a:t>(&amp;counter, </a:t>
            </a:r>
            <a:r>
              <a:rPr lang="en-US" sz="1200" dirty="0" err="1">
                <a:solidFill>
                  <a:srgbClr val="002060"/>
                </a:solidFill>
              </a:rPr>
              <a:t>block_counter</a:t>
            </a:r>
            <a:r>
              <a:rPr lang="en-US" sz="1200" dirty="0">
                <a:solidFill>
                  <a:srgbClr val="002060"/>
                </a:solidFill>
              </a:rPr>
              <a:t>);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}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23050B-8AE7-9EFF-606B-41C14792AFA4}"/>
              </a:ext>
            </a:extLst>
          </p:cNvPr>
          <p:cNvSpPr txBox="1"/>
          <p:nvPr/>
        </p:nvSpPr>
        <p:spPr>
          <a:xfrm>
            <a:off x="5566063" y="4200452"/>
            <a:ext cx="4336473" cy="160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 err="1">
                <a:solidFill>
                  <a:srgbClr val="002060"/>
                </a:solidFill>
              </a:rPr>
              <a:t>warp_counter</a:t>
            </a:r>
            <a:r>
              <a:rPr lang="en-US" sz="1200" dirty="0">
                <a:solidFill>
                  <a:srgbClr val="002060"/>
                </a:solidFill>
              </a:rPr>
              <a:t> = </a:t>
            </a:r>
            <a:r>
              <a:rPr lang="en-US" sz="1200" dirty="0" err="1">
                <a:solidFill>
                  <a:srgbClr val="002060"/>
                </a:solidFill>
              </a:rPr>
              <a:t>warp_reduction</a:t>
            </a:r>
            <a:r>
              <a:rPr lang="en-US" sz="1200" dirty="0">
                <a:solidFill>
                  <a:srgbClr val="002060"/>
                </a:solidFill>
              </a:rPr>
              <a:t>(value);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__</a:t>
            </a:r>
            <a:r>
              <a:rPr lang="en-US" sz="1200" dirty="0" err="1">
                <a:solidFill>
                  <a:srgbClr val="002060"/>
                </a:solidFill>
              </a:rPr>
              <a:t>syncthreads</a:t>
            </a:r>
            <a:r>
              <a:rPr lang="en-US" sz="1200" dirty="0">
                <a:solidFill>
                  <a:srgbClr val="002060"/>
                </a:solidFill>
              </a:rPr>
              <a:t>();  // block barrier</a:t>
            </a:r>
          </a:p>
          <a:p>
            <a:pPr>
              <a:buNone/>
            </a:pPr>
            <a:r>
              <a:rPr lang="en-US" sz="1200" dirty="0" err="1">
                <a:solidFill>
                  <a:srgbClr val="002060"/>
                </a:solidFill>
              </a:rPr>
              <a:t>block_counter</a:t>
            </a:r>
            <a:r>
              <a:rPr lang="en-US" sz="1200" dirty="0">
                <a:solidFill>
                  <a:srgbClr val="002060"/>
                </a:solidFill>
              </a:rPr>
              <a:t> = </a:t>
            </a:r>
            <a:r>
              <a:rPr lang="en-US" sz="1200" dirty="0" err="1">
                <a:solidFill>
                  <a:srgbClr val="002060"/>
                </a:solidFill>
              </a:rPr>
              <a:t>block_reduction</a:t>
            </a:r>
            <a:r>
              <a:rPr lang="en-US" sz="1200" dirty="0">
                <a:solidFill>
                  <a:srgbClr val="002060"/>
                </a:solidFill>
              </a:rPr>
              <a:t>(</a:t>
            </a:r>
            <a:r>
              <a:rPr lang="en-US" sz="1200" dirty="0" err="1">
                <a:solidFill>
                  <a:srgbClr val="002060"/>
                </a:solidFill>
              </a:rPr>
              <a:t>warp_counter</a:t>
            </a:r>
            <a:r>
              <a:rPr lang="en-US" sz="1200" dirty="0">
                <a:solidFill>
                  <a:srgbClr val="002060"/>
                </a:solidFill>
              </a:rPr>
              <a:t>);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__</a:t>
            </a:r>
            <a:r>
              <a:rPr lang="en-US" sz="1200" dirty="0" err="1">
                <a:solidFill>
                  <a:srgbClr val="002060"/>
                </a:solidFill>
              </a:rPr>
              <a:t>syncthreads</a:t>
            </a:r>
            <a:r>
              <a:rPr lang="en-US" sz="1200" dirty="0">
                <a:solidFill>
                  <a:srgbClr val="002060"/>
                </a:solidFill>
              </a:rPr>
              <a:t>();  // block barrier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if (</a:t>
            </a:r>
            <a:r>
              <a:rPr lang="en-US" sz="1200" dirty="0" err="1">
                <a:solidFill>
                  <a:srgbClr val="002060"/>
                </a:solidFill>
              </a:rPr>
              <a:t>threadIdx.x</a:t>
            </a:r>
            <a:r>
              <a:rPr lang="en-US" sz="1200" dirty="0">
                <a:solidFill>
                  <a:srgbClr val="002060"/>
                </a:solidFill>
              </a:rPr>
              <a:t> == 0) {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  </a:t>
            </a:r>
            <a:r>
              <a:rPr lang="en-US" sz="1200" dirty="0" err="1">
                <a:solidFill>
                  <a:srgbClr val="002060"/>
                </a:solidFill>
              </a:rPr>
              <a:t>atomicAdd</a:t>
            </a:r>
            <a:r>
              <a:rPr lang="en-US" sz="1200" dirty="0">
                <a:solidFill>
                  <a:srgbClr val="002060"/>
                </a:solidFill>
              </a:rPr>
              <a:t>(&amp;counter, </a:t>
            </a:r>
            <a:r>
              <a:rPr lang="en-US" sz="1200" dirty="0" err="1">
                <a:solidFill>
                  <a:srgbClr val="002060"/>
                </a:solidFill>
              </a:rPr>
              <a:t>block_counter</a:t>
            </a:r>
            <a:r>
              <a:rPr lang="en-US" sz="1200" dirty="0">
                <a:solidFill>
                  <a:srgbClr val="002060"/>
                </a:solidFill>
              </a:rPr>
              <a:t>);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5004441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9A372-E5C5-4807-AB72-537EF1D3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DD62-071B-4450-ACE2-9D56BB41F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449056" cy="4479925"/>
          </a:xfrm>
        </p:spPr>
        <p:txBody>
          <a:bodyPr/>
          <a:lstStyle/>
          <a:p>
            <a:pPr>
              <a:spcBef>
                <a:spcPts val="720"/>
              </a:spcBef>
            </a:pPr>
            <a:r>
              <a:rPr lang="en-US" dirty="0"/>
              <a:t>Describe </a:t>
            </a:r>
            <a:r>
              <a:rPr lang="en-US" dirty="0">
                <a:solidFill>
                  <a:srgbClr val="FF0000"/>
                </a:solidFill>
              </a:rPr>
              <a:t>13</a:t>
            </a:r>
            <a:r>
              <a:rPr lang="en-US" dirty="0"/>
              <a:t> styles for CPU and GPU graph codes</a:t>
            </a:r>
          </a:p>
          <a:p>
            <a:pPr lvl="4">
              <a:spcBef>
                <a:spcPts val="720"/>
              </a:spcBef>
            </a:pPr>
            <a:endParaRPr lang="en-US" sz="1200" dirty="0"/>
          </a:p>
          <a:p>
            <a:pPr>
              <a:spcBef>
                <a:spcPts val="720"/>
              </a:spcBef>
            </a:pPr>
            <a:r>
              <a:rPr lang="en-US" dirty="0"/>
              <a:t>Combine the styles in </a:t>
            </a:r>
            <a:r>
              <a:rPr lang="en-US" dirty="0">
                <a:solidFill>
                  <a:srgbClr val="0070C0"/>
                </a:solidFill>
              </a:rPr>
              <a:t>100s of ways </a:t>
            </a:r>
            <a:r>
              <a:rPr lang="en-US" dirty="0"/>
              <a:t>and apply them to </a:t>
            </a:r>
            <a:r>
              <a:rPr lang="en-US" dirty="0">
                <a:solidFill>
                  <a:srgbClr val="FF0000"/>
                </a:solidFill>
              </a:rPr>
              <a:t>6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important graph analytics problems</a:t>
            </a:r>
          </a:p>
          <a:p>
            <a:pPr lvl="4">
              <a:spcBef>
                <a:spcPts val="720"/>
              </a:spcBef>
            </a:pPr>
            <a:endParaRPr lang="en-US" sz="1200" dirty="0"/>
          </a:p>
          <a:p>
            <a:pPr>
              <a:spcBef>
                <a:spcPts val="720"/>
              </a:spcBef>
            </a:pPr>
            <a:r>
              <a:rPr lang="en-US" dirty="0"/>
              <a:t>Evaluate the </a:t>
            </a:r>
            <a:r>
              <a:rPr lang="en-US" dirty="0">
                <a:solidFill>
                  <a:srgbClr val="FF0000"/>
                </a:solidFill>
              </a:rPr>
              <a:t>1106</a:t>
            </a:r>
            <a:r>
              <a:rPr lang="en-US" dirty="0"/>
              <a:t> resulting codes on </a:t>
            </a:r>
            <a:r>
              <a:rPr lang="en-US" dirty="0">
                <a:solidFill>
                  <a:srgbClr val="0070C0"/>
                </a:solidFill>
              </a:rPr>
              <a:t>2 GPUs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2 CPUs</a:t>
            </a:r>
            <a:r>
              <a:rPr lang="en-US" dirty="0"/>
              <a:t>, and </a:t>
            </a:r>
            <a:r>
              <a:rPr lang="en-US" dirty="0">
                <a:solidFill>
                  <a:srgbClr val="0070C0"/>
                </a:solidFill>
              </a:rPr>
              <a:t>5 input graphs </a:t>
            </a:r>
            <a:r>
              <a:rPr lang="en-US" dirty="0"/>
              <a:t>from different domains</a:t>
            </a:r>
          </a:p>
          <a:p>
            <a:pPr lvl="4">
              <a:spcBef>
                <a:spcPts val="720"/>
              </a:spcBef>
            </a:pPr>
            <a:endParaRPr lang="en-US" sz="1200" dirty="0"/>
          </a:p>
          <a:p>
            <a:pPr>
              <a:spcBef>
                <a:spcPts val="720"/>
              </a:spcBef>
            </a:pPr>
            <a:r>
              <a:rPr lang="en-US" dirty="0"/>
              <a:t>Analyze the </a:t>
            </a:r>
            <a:r>
              <a:rPr lang="en-US" dirty="0">
                <a:solidFill>
                  <a:srgbClr val="FF0000"/>
                </a:solidFill>
              </a:rPr>
              <a:t>performance</a:t>
            </a:r>
            <a:r>
              <a:rPr lang="en-US" dirty="0"/>
              <a:t> and extract </a:t>
            </a:r>
            <a:r>
              <a:rPr lang="en-US" dirty="0">
                <a:solidFill>
                  <a:srgbClr val="FF0000"/>
                </a:solidFill>
              </a:rPr>
              <a:t>guidelines </a:t>
            </a:r>
            <a:r>
              <a:rPr lang="en-US" dirty="0"/>
              <a:t>for selecting the best combination of styles</a:t>
            </a:r>
          </a:p>
          <a:p>
            <a:pPr>
              <a:spcBef>
                <a:spcPts val="720"/>
              </a:spcBef>
            </a:pP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423F39E-A3DC-99E9-6E6B-6E30A41C4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EA3566C-97CB-4AB8-29B2-558A81B4F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90072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C8D1C-2465-C9C9-0E2A-F6D663ED0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 Reduction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5C425-6F51-7425-5B32-83F5CFB4C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323975"/>
            <a:ext cx="5237018" cy="1530061"/>
          </a:xfrm>
        </p:spPr>
        <p:txBody>
          <a:bodyPr/>
          <a:lstStyle/>
          <a:p>
            <a:r>
              <a:rPr lang="en-US" dirty="0"/>
              <a:t>Atomic-reduction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Atomic</a:t>
            </a:r>
            <a:r>
              <a:rPr lang="en-US" dirty="0"/>
              <a:t> operations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46354-BBF4-F30D-A005-32BD959D7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BF7A31-D0D0-F853-5314-D594946FA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556839D-3771-3A4D-4F35-EDBC2A8D47EE}"/>
              </a:ext>
            </a:extLst>
          </p:cNvPr>
          <p:cNvSpPr txBox="1">
            <a:spLocks/>
          </p:cNvSpPr>
          <p:nvPr/>
        </p:nvSpPr>
        <p:spPr bwMode="auto">
          <a:xfrm>
            <a:off x="455613" y="2990561"/>
            <a:ext cx="5237018" cy="153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Critical-reduction</a:t>
            </a:r>
          </a:p>
          <a:p>
            <a:pPr lvl="1"/>
            <a:r>
              <a:rPr lang="en-US" kern="0" dirty="0">
                <a:solidFill>
                  <a:srgbClr val="FF0000"/>
                </a:solidFill>
              </a:rPr>
              <a:t>Critical section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D5DA4A9-2066-B7DD-CE42-75E5DAA29CF2}"/>
              </a:ext>
            </a:extLst>
          </p:cNvPr>
          <p:cNvSpPr txBox="1">
            <a:spLocks/>
          </p:cNvSpPr>
          <p:nvPr/>
        </p:nvSpPr>
        <p:spPr bwMode="auto">
          <a:xfrm>
            <a:off x="455613" y="4492204"/>
            <a:ext cx="5237018" cy="153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Clause-reduction</a:t>
            </a:r>
          </a:p>
          <a:p>
            <a:pPr lvl="1"/>
            <a:r>
              <a:rPr lang="en-US" kern="0" dirty="0"/>
              <a:t>OpenMP reduction </a:t>
            </a:r>
            <a:r>
              <a:rPr lang="en-US" kern="0" dirty="0">
                <a:solidFill>
                  <a:srgbClr val="FF0000"/>
                </a:solidFill>
              </a:rPr>
              <a:t>clause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8835F6-7F21-77A1-DD4B-5E783910026E}"/>
              </a:ext>
            </a:extLst>
          </p:cNvPr>
          <p:cNvSpPr txBox="1"/>
          <p:nvPr/>
        </p:nvSpPr>
        <p:spPr>
          <a:xfrm>
            <a:off x="5248396" y="1534370"/>
            <a:ext cx="4336473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#pragma </a:t>
            </a:r>
            <a:r>
              <a:rPr lang="en-US" sz="1200" dirty="0" err="1">
                <a:solidFill>
                  <a:srgbClr val="002060"/>
                </a:solidFill>
              </a:rPr>
              <a:t>omp</a:t>
            </a:r>
            <a:r>
              <a:rPr lang="en-US" sz="1200" dirty="0">
                <a:solidFill>
                  <a:srgbClr val="002060"/>
                </a:solidFill>
              </a:rPr>
              <a:t> atomic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sum += </a:t>
            </a:r>
            <a:r>
              <a:rPr lang="en-US" sz="1200" dirty="0" err="1">
                <a:solidFill>
                  <a:srgbClr val="002060"/>
                </a:solidFill>
              </a:rPr>
              <a:t>val</a:t>
            </a:r>
            <a:r>
              <a:rPr lang="en-US" sz="1200" dirty="0">
                <a:solidFill>
                  <a:srgbClr val="002060"/>
                </a:solidFill>
              </a:rPr>
              <a:t>;</a:t>
            </a:r>
          </a:p>
          <a:p>
            <a:pPr>
              <a:buNone/>
            </a:pP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C584C5-DF90-83DB-0838-8EC1F3B15BD7}"/>
              </a:ext>
            </a:extLst>
          </p:cNvPr>
          <p:cNvSpPr txBox="1"/>
          <p:nvPr/>
        </p:nvSpPr>
        <p:spPr>
          <a:xfrm>
            <a:off x="5248397" y="3180290"/>
            <a:ext cx="4336473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#pragma </a:t>
            </a:r>
            <a:r>
              <a:rPr lang="en-US" sz="1200" dirty="0" err="1">
                <a:solidFill>
                  <a:srgbClr val="002060"/>
                </a:solidFill>
              </a:rPr>
              <a:t>omp</a:t>
            </a:r>
            <a:r>
              <a:rPr lang="en-US" sz="1200" dirty="0">
                <a:solidFill>
                  <a:srgbClr val="002060"/>
                </a:solidFill>
              </a:rPr>
              <a:t> critical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sum += </a:t>
            </a:r>
            <a:r>
              <a:rPr lang="en-US" sz="1200" dirty="0" err="1">
                <a:solidFill>
                  <a:srgbClr val="002060"/>
                </a:solidFill>
              </a:rPr>
              <a:t>val</a:t>
            </a:r>
            <a:r>
              <a:rPr lang="en-US" sz="1200" dirty="0">
                <a:solidFill>
                  <a:srgbClr val="002060"/>
                </a:solidFill>
              </a:rPr>
              <a:t>;</a:t>
            </a:r>
          </a:p>
          <a:p>
            <a:pPr>
              <a:buNone/>
            </a:pP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2FC623-6A1E-0B6A-E377-AC6FA1F33D68}"/>
              </a:ext>
            </a:extLst>
          </p:cNvPr>
          <p:cNvSpPr txBox="1"/>
          <p:nvPr/>
        </p:nvSpPr>
        <p:spPr>
          <a:xfrm>
            <a:off x="5248396" y="4636481"/>
            <a:ext cx="4336473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#pragma </a:t>
            </a:r>
            <a:r>
              <a:rPr lang="en-US" sz="1200" dirty="0" err="1">
                <a:solidFill>
                  <a:srgbClr val="002060"/>
                </a:solidFill>
              </a:rPr>
              <a:t>omp</a:t>
            </a:r>
            <a:r>
              <a:rPr lang="en-US" sz="1200" dirty="0">
                <a:solidFill>
                  <a:srgbClr val="002060"/>
                </a:solidFill>
              </a:rPr>
              <a:t> parallel for reduction(+: sum)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for (</a:t>
            </a:r>
            <a:r>
              <a:rPr lang="en-US" sz="1200" dirty="0" err="1">
                <a:solidFill>
                  <a:srgbClr val="002060"/>
                </a:solidFill>
              </a:rPr>
              <a:t>i</a:t>
            </a:r>
            <a:r>
              <a:rPr lang="en-US" sz="1200" dirty="0">
                <a:solidFill>
                  <a:srgbClr val="002060"/>
                </a:solidFill>
              </a:rPr>
              <a:t> = beg; </a:t>
            </a:r>
            <a:r>
              <a:rPr lang="en-US" sz="1200" dirty="0" err="1">
                <a:solidFill>
                  <a:srgbClr val="002060"/>
                </a:solidFill>
              </a:rPr>
              <a:t>i</a:t>
            </a:r>
            <a:r>
              <a:rPr lang="en-US" sz="1200" dirty="0">
                <a:solidFill>
                  <a:srgbClr val="002060"/>
                </a:solidFill>
              </a:rPr>
              <a:t> &lt; end; </a:t>
            </a:r>
            <a:r>
              <a:rPr lang="en-US" sz="1200" dirty="0" err="1">
                <a:solidFill>
                  <a:srgbClr val="002060"/>
                </a:solidFill>
              </a:rPr>
              <a:t>i</a:t>
            </a:r>
            <a:r>
              <a:rPr lang="en-US" sz="1200" dirty="0">
                <a:solidFill>
                  <a:srgbClr val="002060"/>
                </a:solidFill>
              </a:rPr>
              <a:t>++) {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  ...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  sum += </a:t>
            </a:r>
            <a:r>
              <a:rPr lang="en-US" sz="1200" dirty="0" err="1">
                <a:solidFill>
                  <a:srgbClr val="002060"/>
                </a:solidFill>
              </a:rPr>
              <a:t>val</a:t>
            </a:r>
            <a:r>
              <a:rPr lang="en-US" sz="1200" dirty="0">
                <a:solidFill>
                  <a:srgbClr val="002060"/>
                </a:solidFill>
              </a:rPr>
              <a:t>;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7530400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F5C2C-075D-F9EE-D4E1-C4994B1A1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 vs. Dynamic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95642-AA8A-FBA8-FCFF-E618B5E76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13" y="1547223"/>
            <a:ext cx="4835236" cy="2105025"/>
          </a:xfrm>
        </p:spPr>
        <p:txBody>
          <a:bodyPr/>
          <a:lstStyle/>
          <a:p>
            <a:r>
              <a:rPr lang="en-US" dirty="0"/>
              <a:t>Default scheduling</a:t>
            </a:r>
          </a:p>
          <a:p>
            <a:pPr lvl="1"/>
            <a:r>
              <a:rPr lang="en-US" dirty="0"/>
              <a:t>OpenMP </a:t>
            </a:r>
            <a:r>
              <a:rPr lang="en-US" dirty="0">
                <a:solidFill>
                  <a:srgbClr val="FF0000"/>
                </a:solidFill>
              </a:rPr>
              <a:t>statically</a:t>
            </a:r>
            <a:r>
              <a:rPr lang="en-US" dirty="0"/>
              <a:t> assigns each thread a chunk of iterations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EA5ED-7DCD-9152-D3F0-CDCE6D8F2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E60087-E838-F249-C837-10F381A7C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F4770A8-FD6B-75F3-7B65-9C9278B0C4FF}"/>
              </a:ext>
            </a:extLst>
          </p:cNvPr>
          <p:cNvSpPr txBox="1">
            <a:spLocks/>
          </p:cNvSpPr>
          <p:nvPr/>
        </p:nvSpPr>
        <p:spPr bwMode="auto">
          <a:xfrm>
            <a:off x="455613" y="3504202"/>
            <a:ext cx="5888182" cy="246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Dynamic scheduling</a:t>
            </a:r>
          </a:p>
          <a:p>
            <a:pPr lvl="1"/>
            <a:r>
              <a:rPr lang="en-US" kern="0" dirty="0"/>
              <a:t>Assigns iterations at </a:t>
            </a:r>
            <a:r>
              <a:rPr lang="en-US" kern="0" dirty="0">
                <a:solidFill>
                  <a:srgbClr val="FF0000"/>
                </a:solidFill>
              </a:rPr>
              <a:t>runtime</a:t>
            </a:r>
          </a:p>
          <a:p>
            <a:pPr lvl="1"/>
            <a:r>
              <a:rPr lang="en-US" kern="0" dirty="0"/>
              <a:t>Maintains a worklist, incurs </a:t>
            </a:r>
            <a:r>
              <a:rPr lang="en-US" kern="0" dirty="0">
                <a:solidFill>
                  <a:srgbClr val="0070C0"/>
                </a:solidFill>
              </a:rPr>
              <a:t>overhead</a:t>
            </a:r>
          </a:p>
          <a:p>
            <a:pPr lvl="1"/>
            <a:r>
              <a:rPr lang="en-US" kern="0" dirty="0"/>
              <a:t>Improves </a:t>
            </a:r>
            <a:r>
              <a:rPr lang="en-US" kern="0" dirty="0">
                <a:solidFill>
                  <a:srgbClr val="0070C0"/>
                </a:solidFill>
              </a:rPr>
              <a:t>load balance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B047E3-8C2D-E3FE-645B-33141E843276}"/>
              </a:ext>
            </a:extLst>
          </p:cNvPr>
          <p:cNvSpPr txBox="1"/>
          <p:nvPr/>
        </p:nvSpPr>
        <p:spPr>
          <a:xfrm>
            <a:off x="5566063" y="1874928"/>
            <a:ext cx="4336473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#pragma </a:t>
            </a:r>
            <a:r>
              <a:rPr lang="en-US" sz="1200" dirty="0" err="1">
                <a:solidFill>
                  <a:srgbClr val="002060"/>
                </a:solidFill>
              </a:rPr>
              <a:t>omp</a:t>
            </a:r>
            <a:r>
              <a:rPr lang="en-US" sz="1200" dirty="0">
                <a:solidFill>
                  <a:srgbClr val="002060"/>
                </a:solidFill>
              </a:rPr>
              <a:t> parallel for 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for (v = 0; v &lt; </a:t>
            </a:r>
            <a:r>
              <a:rPr lang="en-US" sz="1200" dirty="0" err="1">
                <a:solidFill>
                  <a:srgbClr val="002060"/>
                </a:solidFill>
              </a:rPr>
              <a:t>num_nodes</a:t>
            </a:r>
            <a:r>
              <a:rPr lang="en-US" sz="1200" dirty="0">
                <a:solidFill>
                  <a:srgbClr val="002060"/>
                </a:solidFill>
              </a:rPr>
              <a:t>; v++) {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  ...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A4B10C-0D1C-1BD3-73DD-CC6149F292E0}"/>
              </a:ext>
            </a:extLst>
          </p:cNvPr>
          <p:cNvSpPr txBox="1"/>
          <p:nvPr/>
        </p:nvSpPr>
        <p:spPr>
          <a:xfrm>
            <a:off x="5566063" y="3793789"/>
            <a:ext cx="4336473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#pragma </a:t>
            </a:r>
            <a:r>
              <a:rPr lang="en-US" sz="1200" dirty="0" err="1">
                <a:solidFill>
                  <a:srgbClr val="002060"/>
                </a:solidFill>
              </a:rPr>
              <a:t>omp</a:t>
            </a:r>
            <a:r>
              <a:rPr lang="en-US" sz="1200" dirty="0">
                <a:solidFill>
                  <a:srgbClr val="002060"/>
                </a:solidFill>
              </a:rPr>
              <a:t> parallel for schedule(dynamic)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for (v = 0; v &lt; </a:t>
            </a:r>
            <a:r>
              <a:rPr lang="en-US" sz="1200" dirty="0" err="1">
                <a:solidFill>
                  <a:srgbClr val="002060"/>
                </a:solidFill>
              </a:rPr>
              <a:t>num_nodes</a:t>
            </a:r>
            <a:r>
              <a:rPr lang="en-US" sz="1200" dirty="0">
                <a:solidFill>
                  <a:srgbClr val="002060"/>
                </a:solidFill>
              </a:rPr>
              <a:t>; v++) {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  ...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03915237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3F3D9-DD06-B657-47C8-833221C87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Blocked vs. Cyclic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691DC-AF44-0885-C951-E48D97D57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4281055" cy="2527589"/>
          </a:xfrm>
        </p:spPr>
        <p:txBody>
          <a:bodyPr/>
          <a:lstStyle/>
          <a:p>
            <a:r>
              <a:rPr lang="en-US" dirty="0"/>
              <a:t>Blocked scheduling</a:t>
            </a:r>
          </a:p>
          <a:p>
            <a:pPr lvl="1"/>
            <a:r>
              <a:rPr lang="en-US" dirty="0"/>
              <a:t>Assigns a </a:t>
            </a:r>
            <a:r>
              <a:rPr lang="en-US" dirty="0">
                <a:solidFill>
                  <a:srgbClr val="FF0000"/>
                </a:solidFill>
              </a:rPr>
              <a:t>contiguous</a:t>
            </a:r>
            <a:r>
              <a:rPr lang="en-US" dirty="0"/>
              <a:t> block of iterations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Load imbalance</a:t>
            </a:r>
            <a:r>
              <a:rPr lang="en-US" dirty="0"/>
              <a:t>, better </a:t>
            </a:r>
            <a:r>
              <a:rPr lang="en-US" dirty="0">
                <a:solidFill>
                  <a:srgbClr val="0070C0"/>
                </a:solidFill>
              </a:rPr>
              <a:t>data locality </a:t>
            </a:r>
            <a:r>
              <a:rPr lang="en-US" dirty="0"/>
              <a:t>in CPUs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21FF72-BEAB-1AD9-411B-4DD239DF5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F68479-7A5D-9B3E-02D2-BC77432D6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3BB6784-8C85-4841-D18B-01E09CDD6018}"/>
              </a:ext>
            </a:extLst>
          </p:cNvPr>
          <p:cNvSpPr txBox="1">
            <a:spLocks/>
          </p:cNvSpPr>
          <p:nvPr/>
        </p:nvSpPr>
        <p:spPr bwMode="auto">
          <a:xfrm>
            <a:off x="455613" y="3898611"/>
            <a:ext cx="4558145" cy="2527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Cyclic scheduling</a:t>
            </a:r>
          </a:p>
          <a:p>
            <a:pPr lvl="1"/>
            <a:r>
              <a:rPr lang="en-US" kern="0" dirty="0"/>
              <a:t>Assigns iterations in a </a:t>
            </a:r>
            <a:r>
              <a:rPr lang="en-US" kern="0" dirty="0">
                <a:solidFill>
                  <a:srgbClr val="FF0000"/>
                </a:solidFill>
              </a:rPr>
              <a:t>round-robin</a:t>
            </a:r>
            <a:r>
              <a:rPr lang="en-US" kern="0" dirty="0"/>
              <a:t> fashion</a:t>
            </a:r>
          </a:p>
          <a:p>
            <a:pPr lvl="1"/>
            <a:r>
              <a:rPr lang="en-US" kern="0" dirty="0"/>
              <a:t>Better </a:t>
            </a:r>
            <a:r>
              <a:rPr lang="en-US" kern="0" dirty="0">
                <a:solidFill>
                  <a:srgbClr val="0070C0"/>
                </a:solidFill>
              </a:rPr>
              <a:t>coalescing </a:t>
            </a:r>
            <a:r>
              <a:rPr lang="en-US" kern="0" dirty="0"/>
              <a:t>on GPUs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CA71D4-13F5-740F-D0FA-108A31CE6378}"/>
              </a:ext>
            </a:extLst>
          </p:cNvPr>
          <p:cNvSpPr txBox="1"/>
          <p:nvPr/>
        </p:nvSpPr>
        <p:spPr>
          <a:xfrm>
            <a:off x="5013758" y="1797595"/>
            <a:ext cx="4336473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beg = </a:t>
            </a:r>
            <a:r>
              <a:rPr lang="en-US" sz="1200" dirty="0" err="1">
                <a:solidFill>
                  <a:srgbClr val="002060"/>
                </a:solidFill>
              </a:rPr>
              <a:t>threadID</a:t>
            </a:r>
            <a:r>
              <a:rPr lang="en-US" sz="1200" dirty="0">
                <a:solidFill>
                  <a:srgbClr val="002060"/>
                </a:solidFill>
              </a:rPr>
              <a:t> * </a:t>
            </a:r>
            <a:r>
              <a:rPr lang="en-US" sz="1200" dirty="0" err="1">
                <a:solidFill>
                  <a:srgbClr val="002060"/>
                </a:solidFill>
              </a:rPr>
              <a:t>num_nodes</a:t>
            </a:r>
            <a:r>
              <a:rPr lang="en-US" sz="1200" dirty="0">
                <a:solidFill>
                  <a:srgbClr val="002060"/>
                </a:solidFill>
              </a:rPr>
              <a:t> / </a:t>
            </a:r>
            <a:r>
              <a:rPr lang="en-US" sz="1200" dirty="0" err="1">
                <a:solidFill>
                  <a:srgbClr val="002060"/>
                </a:solidFill>
              </a:rPr>
              <a:t>num_threads</a:t>
            </a:r>
            <a:r>
              <a:rPr lang="en-US" sz="1200" dirty="0">
                <a:solidFill>
                  <a:srgbClr val="002060"/>
                </a:solidFill>
              </a:rPr>
              <a:t>;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end = (</a:t>
            </a:r>
            <a:r>
              <a:rPr lang="en-US" sz="1200" dirty="0" err="1">
                <a:solidFill>
                  <a:srgbClr val="002060"/>
                </a:solidFill>
              </a:rPr>
              <a:t>threadID</a:t>
            </a:r>
            <a:r>
              <a:rPr lang="en-US" sz="1200" dirty="0">
                <a:solidFill>
                  <a:srgbClr val="002060"/>
                </a:solidFill>
              </a:rPr>
              <a:t> + 1) * </a:t>
            </a:r>
            <a:r>
              <a:rPr lang="en-US" sz="1200" dirty="0" err="1">
                <a:solidFill>
                  <a:srgbClr val="002060"/>
                </a:solidFill>
              </a:rPr>
              <a:t>num_nodes</a:t>
            </a:r>
            <a:r>
              <a:rPr lang="en-US" sz="1200" dirty="0">
                <a:solidFill>
                  <a:srgbClr val="002060"/>
                </a:solidFill>
              </a:rPr>
              <a:t> / </a:t>
            </a:r>
            <a:r>
              <a:rPr lang="en-US" sz="1200" dirty="0" err="1">
                <a:solidFill>
                  <a:srgbClr val="002060"/>
                </a:solidFill>
              </a:rPr>
              <a:t>num_threads</a:t>
            </a:r>
            <a:r>
              <a:rPr lang="en-US" sz="1200" dirty="0">
                <a:solidFill>
                  <a:srgbClr val="002060"/>
                </a:solidFill>
              </a:rPr>
              <a:t>;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for (v = beg; v &lt; end; v++) {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  ...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141679-1B71-F23C-410C-E1C515FB6A9D}"/>
              </a:ext>
            </a:extLst>
          </p:cNvPr>
          <p:cNvSpPr txBox="1"/>
          <p:nvPr/>
        </p:nvSpPr>
        <p:spPr>
          <a:xfrm>
            <a:off x="5013757" y="4311182"/>
            <a:ext cx="4336473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for (v = </a:t>
            </a:r>
            <a:r>
              <a:rPr lang="en-US" sz="1200" dirty="0" err="1">
                <a:solidFill>
                  <a:srgbClr val="002060"/>
                </a:solidFill>
              </a:rPr>
              <a:t>threadID</a:t>
            </a:r>
            <a:r>
              <a:rPr lang="en-US" sz="1200" dirty="0">
                <a:solidFill>
                  <a:srgbClr val="002060"/>
                </a:solidFill>
              </a:rPr>
              <a:t>; v &lt; </a:t>
            </a:r>
            <a:r>
              <a:rPr lang="en-US" sz="1200" dirty="0" err="1">
                <a:solidFill>
                  <a:srgbClr val="002060"/>
                </a:solidFill>
              </a:rPr>
              <a:t>num_nodes</a:t>
            </a:r>
            <a:r>
              <a:rPr lang="en-US" sz="1200" dirty="0">
                <a:solidFill>
                  <a:srgbClr val="002060"/>
                </a:solidFill>
              </a:rPr>
              <a:t>; v += </a:t>
            </a:r>
            <a:r>
              <a:rPr lang="en-US" sz="1200" dirty="0" err="1">
                <a:solidFill>
                  <a:srgbClr val="002060"/>
                </a:solidFill>
              </a:rPr>
              <a:t>num_threads</a:t>
            </a:r>
            <a:r>
              <a:rPr lang="en-US" sz="1200" dirty="0">
                <a:solidFill>
                  <a:srgbClr val="002060"/>
                </a:solidFill>
              </a:rPr>
              <a:t>) {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  ...</a:t>
            </a:r>
          </a:p>
          <a:p>
            <a:pPr>
              <a:buNone/>
            </a:pPr>
            <a:r>
              <a:rPr lang="en-US" sz="1200" dirty="0">
                <a:solidFill>
                  <a:srgbClr val="002060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12043872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F12E2-91D1-91E4-8FB0-58493CAF9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11" y="2952221"/>
            <a:ext cx="8229600" cy="639762"/>
          </a:xfrm>
        </p:spPr>
        <p:txBody>
          <a:bodyPr/>
          <a:lstStyle/>
          <a:p>
            <a:pPr algn="ctr"/>
            <a:r>
              <a:rPr lang="en-US" dirty="0"/>
              <a:t>Experimental Methodology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55290-9B66-D8F9-EA01-4E71DD7E1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02E959-DFA4-9F6D-5628-B29684497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76007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80752-4940-7D77-200B-F5691ABB5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Analytics 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A4A5C-8578-9C4A-72DC-94C505EE1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226425" cy="906607"/>
          </a:xfrm>
        </p:spPr>
        <p:txBody>
          <a:bodyPr/>
          <a:lstStyle/>
          <a:p>
            <a:r>
              <a:rPr lang="en-US" dirty="0"/>
              <a:t>6 graph problems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B4FD59-5978-54AB-5363-8C77EE912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3120C5-C9AE-88BD-E8F6-C52963FE2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AF1DD9-C4EC-879A-E92C-EAEF6341EA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24" y="1824319"/>
            <a:ext cx="5350646" cy="22267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50309D-BA57-D16A-DE7F-981345C28F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24" y="4561560"/>
            <a:ext cx="5657850" cy="1232876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7BE65F1-62DD-0950-8608-E2AAF097A350}"/>
              </a:ext>
            </a:extLst>
          </p:cNvPr>
          <p:cNvSpPr txBox="1">
            <a:spLocks/>
          </p:cNvSpPr>
          <p:nvPr/>
        </p:nvSpPr>
        <p:spPr bwMode="auto">
          <a:xfrm>
            <a:off x="455613" y="4112708"/>
            <a:ext cx="8226425" cy="639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1106 codes</a:t>
            </a:r>
          </a:p>
        </p:txBody>
      </p:sp>
    </p:spTree>
    <p:extLst>
      <p:ext uri="{BB962C8B-B14F-4D97-AF65-F5344CB8AC3E}">
        <p14:creationId xmlns:p14="http://schemas.microsoft.com/office/powerpoint/2010/main" val="34094323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31AA4-D7F2-BB44-0E97-C90A7A627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88C3D-49B8-E1BB-C1F3-1A6DCD6C6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7688F0-9ACA-F1AE-3672-013F98D77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5F3B6BB-F101-C02E-6D32-0B50143028F6}"/>
              </a:ext>
            </a:extLst>
          </p:cNvPr>
          <p:cNvSpPr txBox="1">
            <a:spLocks/>
          </p:cNvSpPr>
          <p:nvPr/>
        </p:nvSpPr>
        <p:spPr bwMode="auto">
          <a:xfrm>
            <a:off x="457200" y="1323976"/>
            <a:ext cx="8226425" cy="175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>
                <a:latin typeface="Helvetica" pitchFamily="2" charset="0"/>
              </a:rPr>
              <a:t>5 graphs of various types, origins, sizes, and degree distributions</a:t>
            </a:r>
            <a:endParaRPr lang="en-US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1">
                <a:extLst>
                  <a:ext uri="{FF2B5EF4-FFF2-40B4-BE49-F238E27FC236}">
                    <a16:creationId xmlns:a16="http://schemas.microsoft.com/office/drawing/2014/main" id="{132EC4D0-A12D-E73A-C440-1AA5A8526A8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1077229"/>
                  </p:ext>
                </p:extLst>
              </p:nvPr>
            </p:nvGraphicFramePr>
            <p:xfrm>
              <a:off x="142325" y="2769210"/>
              <a:ext cx="8858147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11964">
                      <a:extLst>
                        <a:ext uri="{9D8B030D-6E8A-4147-A177-3AD203B41FA5}">
                          <a16:colId xmlns:a16="http://schemas.microsoft.com/office/drawing/2014/main" val="2569292302"/>
                        </a:ext>
                      </a:extLst>
                    </a:gridCol>
                    <a:gridCol w="1033670">
                      <a:extLst>
                        <a:ext uri="{9D8B030D-6E8A-4147-A177-3AD203B41FA5}">
                          <a16:colId xmlns:a16="http://schemas.microsoft.com/office/drawing/2014/main" val="2577578831"/>
                        </a:ext>
                      </a:extLst>
                    </a:gridCol>
                    <a:gridCol w="721313">
                      <a:extLst>
                        <a:ext uri="{9D8B030D-6E8A-4147-A177-3AD203B41FA5}">
                          <a16:colId xmlns:a16="http://schemas.microsoft.com/office/drawing/2014/main" val="2749114169"/>
                        </a:ext>
                      </a:extLst>
                    </a:gridCol>
                    <a:gridCol w="921957">
                      <a:extLst>
                        <a:ext uri="{9D8B030D-6E8A-4147-A177-3AD203B41FA5}">
                          <a16:colId xmlns:a16="http://schemas.microsoft.com/office/drawing/2014/main" val="1690842386"/>
                        </a:ext>
                      </a:extLst>
                    </a:gridCol>
                    <a:gridCol w="1007165">
                      <a:extLst>
                        <a:ext uri="{9D8B030D-6E8A-4147-A177-3AD203B41FA5}">
                          <a16:colId xmlns:a16="http://schemas.microsoft.com/office/drawing/2014/main" val="1942992117"/>
                        </a:ext>
                      </a:extLst>
                    </a:gridCol>
                    <a:gridCol w="628548">
                      <a:extLst>
                        <a:ext uri="{9D8B030D-6E8A-4147-A177-3AD203B41FA5}">
                          <a16:colId xmlns:a16="http://schemas.microsoft.com/office/drawing/2014/main" val="1502257085"/>
                        </a:ext>
                      </a:extLst>
                    </a:gridCol>
                    <a:gridCol w="715617">
                      <a:extLst>
                        <a:ext uri="{9D8B030D-6E8A-4147-A177-3AD203B41FA5}">
                          <a16:colId xmlns:a16="http://schemas.microsoft.com/office/drawing/2014/main" val="3869645519"/>
                        </a:ext>
                      </a:extLst>
                    </a:gridCol>
                    <a:gridCol w="728870">
                      <a:extLst>
                        <a:ext uri="{9D8B030D-6E8A-4147-A177-3AD203B41FA5}">
                          <a16:colId xmlns:a16="http://schemas.microsoft.com/office/drawing/2014/main" val="2088320130"/>
                        </a:ext>
                      </a:extLst>
                    </a:gridCol>
                    <a:gridCol w="882200">
                      <a:extLst>
                        <a:ext uri="{9D8B030D-6E8A-4147-A177-3AD203B41FA5}">
                          <a16:colId xmlns:a16="http://schemas.microsoft.com/office/drawing/2014/main" val="3769973484"/>
                        </a:ext>
                      </a:extLst>
                    </a:gridCol>
                    <a:gridCol w="906843">
                      <a:extLst>
                        <a:ext uri="{9D8B030D-6E8A-4147-A177-3AD203B41FA5}">
                          <a16:colId xmlns:a16="http://schemas.microsoft.com/office/drawing/2014/main" val="397770332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Name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Type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Origin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Vertices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Edges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d-avg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d-max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≥32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≥512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Diameter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37676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/>
                            <a:t>2d-2e20.sym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/>
                            <a:t>grid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/>
                            <a:t>Galois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1,048,576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4,190,208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4.0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0.0%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0.000%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2047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918420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err="1"/>
                            <a:t>coPapersDBLP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/>
                            <a:t>publication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/>
                            <a:t>SMC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540486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30,491,458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56.4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3,299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52.5%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0.092%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24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081379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/>
                            <a:t>rmat22.sym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/>
                            <a:t>RMAT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/>
                            <a:t>Galois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4,194,304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65,660,814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15.7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3,689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12.4%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0.045%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19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37348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/>
                            <a:t>soc-LiveJournal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/>
                            <a:t>community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/>
                            <a:t>SNAP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4,847,571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85,702,474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17.7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20,333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14.0%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0.125%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20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428034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/>
                            <a:t>USA-road-</a:t>
                          </a:r>
                          <a:r>
                            <a:rPr lang="en-US" sz="1400" dirty="0" err="1"/>
                            <a:t>d.NY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/>
                            <a:t>road map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err="1"/>
                            <a:t>Dimacs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264,346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730,100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2.8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0.0%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0.000%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721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983160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1">
                <a:extLst>
                  <a:ext uri="{FF2B5EF4-FFF2-40B4-BE49-F238E27FC236}">
                    <a16:creationId xmlns:a16="http://schemas.microsoft.com/office/drawing/2014/main" id="{132EC4D0-A12D-E73A-C440-1AA5A8526A8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1077229"/>
                  </p:ext>
                </p:extLst>
              </p:nvPr>
            </p:nvGraphicFramePr>
            <p:xfrm>
              <a:off x="142325" y="2769210"/>
              <a:ext cx="8858147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11964">
                      <a:extLst>
                        <a:ext uri="{9D8B030D-6E8A-4147-A177-3AD203B41FA5}">
                          <a16:colId xmlns:a16="http://schemas.microsoft.com/office/drawing/2014/main" val="2569292302"/>
                        </a:ext>
                      </a:extLst>
                    </a:gridCol>
                    <a:gridCol w="1033670">
                      <a:extLst>
                        <a:ext uri="{9D8B030D-6E8A-4147-A177-3AD203B41FA5}">
                          <a16:colId xmlns:a16="http://schemas.microsoft.com/office/drawing/2014/main" val="2577578831"/>
                        </a:ext>
                      </a:extLst>
                    </a:gridCol>
                    <a:gridCol w="721313">
                      <a:extLst>
                        <a:ext uri="{9D8B030D-6E8A-4147-A177-3AD203B41FA5}">
                          <a16:colId xmlns:a16="http://schemas.microsoft.com/office/drawing/2014/main" val="2749114169"/>
                        </a:ext>
                      </a:extLst>
                    </a:gridCol>
                    <a:gridCol w="921957">
                      <a:extLst>
                        <a:ext uri="{9D8B030D-6E8A-4147-A177-3AD203B41FA5}">
                          <a16:colId xmlns:a16="http://schemas.microsoft.com/office/drawing/2014/main" val="1690842386"/>
                        </a:ext>
                      </a:extLst>
                    </a:gridCol>
                    <a:gridCol w="1007165">
                      <a:extLst>
                        <a:ext uri="{9D8B030D-6E8A-4147-A177-3AD203B41FA5}">
                          <a16:colId xmlns:a16="http://schemas.microsoft.com/office/drawing/2014/main" val="1942992117"/>
                        </a:ext>
                      </a:extLst>
                    </a:gridCol>
                    <a:gridCol w="628548">
                      <a:extLst>
                        <a:ext uri="{9D8B030D-6E8A-4147-A177-3AD203B41FA5}">
                          <a16:colId xmlns:a16="http://schemas.microsoft.com/office/drawing/2014/main" val="1502257085"/>
                        </a:ext>
                      </a:extLst>
                    </a:gridCol>
                    <a:gridCol w="715617">
                      <a:extLst>
                        <a:ext uri="{9D8B030D-6E8A-4147-A177-3AD203B41FA5}">
                          <a16:colId xmlns:a16="http://schemas.microsoft.com/office/drawing/2014/main" val="3869645519"/>
                        </a:ext>
                      </a:extLst>
                    </a:gridCol>
                    <a:gridCol w="728870">
                      <a:extLst>
                        <a:ext uri="{9D8B030D-6E8A-4147-A177-3AD203B41FA5}">
                          <a16:colId xmlns:a16="http://schemas.microsoft.com/office/drawing/2014/main" val="2088320130"/>
                        </a:ext>
                      </a:extLst>
                    </a:gridCol>
                    <a:gridCol w="882200">
                      <a:extLst>
                        <a:ext uri="{9D8B030D-6E8A-4147-A177-3AD203B41FA5}">
                          <a16:colId xmlns:a16="http://schemas.microsoft.com/office/drawing/2014/main" val="3769973484"/>
                        </a:ext>
                      </a:extLst>
                    </a:gridCol>
                    <a:gridCol w="906843">
                      <a:extLst>
                        <a:ext uri="{9D8B030D-6E8A-4147-A177-3AD203B41FA5}">
                          <a16:colId xmlns:a16="http://schemas.microsoft.com/office/drawing/2014/main" val="397770332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Name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Type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Origin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Vertices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Edges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d-avg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d-max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878947" t="-6897" r="-249123" b="-5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797143" t="-6897" r="-102857" b="-5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Diameter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37676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/>
                            <a:t>2d-2e20.sym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/>
                            <a:t>grid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/>
                            <a:t>Galois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1,048,576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4,190,208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4.0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0.0%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0.000%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2047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918420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err="1"/>
                            <a:t>coPapersDBLP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/>
                            <a:t>publication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/>
                            <a:t>SMC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540486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30,491,458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56.4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3,299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52.5%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0.092%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24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081379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/>
                            <a:t>rmat22.sym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/>
                            <a:t>RMAT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/>
                            <a:t>Galois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4,194,304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65,660,814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15.7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3,689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12.4%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0.045%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19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37348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/>
                            <a:t>soc-LiveJournal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/>
                            <a:t>community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/>
                            <a:t>SNAP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4,847,571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85,702,474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17.7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20,333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14.0%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0.125%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20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428034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/>
                            <a:t>USA-road-</a:t>
                          </a:r>
                          <a:r>
                            <a:rPr lang="en-US" sz="1400" dirty="0" err="1"/>
                            <a:t>d.NY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/>
                            <a:t>road map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err="1"/>
                            <a:t>Dimacs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264,346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730,100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2.8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0.0%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0.000%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721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9831608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8BCFC1E-0A47-1AA7-784E-2050AAB23974}"/>
              </a:ext>
            </a:extLst>
          </p:cNvPr>
          <p:cNvSpPr/>
          <p:nvPr/>
        </p:nvSpPr>
        <p:spPr bwMode="auto">
          <a:xfrm>
            <a:off x="5176433" y="3506490"/>
            <a:ext cx="604433" cy="399083"/>
          </a:xfrm>
          <a:prstGeom prst="roundRect">
            <a:avLst/>
          </a:prstGeom>
          <a:noFill/>
          <a:ln w="635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109E8A2-0211-6E2C-F4D7-365D068C821F}"/>
              </a:ext>
            </a:extLst>
          </p:cNvPr>
          <p:cNvSpPr/>
          <p:nvPr/>
        </p:nvSpPr>
        <p:spPr bwMode="auto">
          <a:xfrm>
            <a:off x="8101527" y="3151756"/>
            <a:ext cx="913207" cy="354734"/>
          </a:xfrm>
          <a:prstGeom prst="roundRect">
            <a:avLst/>
          </a:prstGeom>
          <a:noFill/>
          <a:ln w="635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A8DAC19-9140-C3F6-7333-3E21BE01F656}"/>
              </a:ext>
            </a:extLst>
          </p:cNvPr>
          <p:cNvSpPr/>
          <p:nvPr/>
        </p:nvSpPr>
        <p:spPr bwMode="auto">
          <a:xfrm>
            <a:off x="8098944" y="4637011"/>
            <a:ext cx="913207" cy="354734"/>
          </a:xfrm>
          <a:prstGeom prst="roundRect">
            <a:avLst/>
          </a:prstGeom>
          <a:noFill/>
          <a:ln w="635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4782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A762C-8125-6C55-1E15-73F20EFB6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E3088-3109-520E-9753-D1DE53FEB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System 1</a:t>
            </a:r>
            <a:r>
              <a:rPr lang="en-US" dirty="0">
                <a:effectLst/>
                <a:latin typeface="Helvetica" pitchFamily="2" charset="0"/>
              </a:rPr>
              <a:t>	</a:t>
            </a:r>
          </a:p>
          <a:p>
            <a:pPr lvl="1"/>
            <a:r>
              <a:rPr lang="en-US" dirty="0">
                <a:latin typeface="Helvetica" pitchFamily="2" charset="0"/>
              </a:rPr>
              <a:t>3.5 GHz </a:t>
            </a:r>
            <a:r>
              <a:rPr lang="en-US" dirty="0">
                <a:solidFill>
                  <a:srgbClr val="0070C0"/>
                </a:solidFill>
                <a:latin typeface="Helvetica" pitchFamily="2" charset="0"/>
              </a:rPr>
              <a:t>Ryzen </a:t>
            </a:r>
            <a:r>
              <a:rPr lang="en-US" dirty="0" err="1">
                <a:solidFill>
                  <a:srgbClr val="0070C0"/>
                </a:solidFill>
                <a:effectLst/>
                <a:latin typeface="Helvetica" pitchFamily="2" charset="0"/>
              </a:rPr>
              <a:t>Threadripper</a:t>
            </a:r>
            <a:r>
              <a:rPr lang="en-US" dirty="0">
                <a:solidFill>
                  <a:srgbClr val="0070C0"/>
                </a:solidFill>
                <a:effectLst/>
                <a:latin typeface="Helvetica" pitchFamily="2" charset="0"/>
              </a:rPr>
              <a:t> 2950X </a:t>
            </a:r>
            <a:r>
              <a:rPr lang="en-US" dirty="0">
                <a:effectLst/>
                <a:latin typeface="Helvetica" pitchFamily="2" charset="0"/>
              </a:rPr>
              <a:t>CPU</a:t>
            </a:r>
          </a:p>
          <a:p>
            <a:pPr lvl="2"/>
            <a:r>
              <a:rPr lang="en-US" dirty="0">
                <a:effectLst/>
                <a:latin typeface="Helvetica" pitchFamily="2" charset="0"/>
              </a:rPr>
              <a:t>16 hyperthreaded cores</a:t>
            </a:r>
          </a:p>
          <a:p>
            <a:pPr lvl="1"/>
            <a:r>
              <a:rPr lang="en-US" dirty="0">
                <a:effectLst/>
                <a:latin typeface="Helvetica" pitchFamily="2" charset="0"/>
              </a:rPr>
              <a:t>1.2 GHz </a:t>
            </a:r>
            <a:r>
              <a:rPr lang="en-US" dirty="0">
                <a:solidFill>
                  <a:srgbClr val="FF0000"/>
                </a:solidFill>
                <a:effectLst/>
                <a:latin typeface="Helvetica" pitchFamily="2" charset="0"/>
              </a:rPr>
              <a:t>TITAN V</a:t>
            </a:r>
            <a:r>
              <a:rPr lang="en-US" dirty="0">
                <a:effectLst/>
                <a:latin typeface="Helvetica" pitchFamily="2" charset="0"/>
              </a:rPr>
              <a:t> GPU</a:t>
            </a:r>
          </a:p>
          <a:p>
            <a:pPr lvl="2"/>
            <a:r>
              <a:rPr lang="en-US" dirty="0">
                <a:effectLst/>
                <a:latin typeface="Helvetica" pitchFamily="2" charset="0"/>
              </a:rPr>
              <a:t>5120 PEs distributed over 80 SMs</a:t>
            </a:r>
          </a:p>
          <a:p>
            <a:r>
              <a:rPr lang="en-US" dirty="0">
                <a:latin typeface="Helvetica" pitchFamily="2" charset="0"/>
              </a:rPr>
              <a:t>System 2</a:t>
            </a:r>
          </a:p>
          <a:p>
            <a:pPr lvl="1"/>
            <a:r>
              <a:rPr lang="en-US" dirty="0">
                <a:latin typeface="Helvetica" pitchFamily="2" charset="0"/>
              </a:rPr>
              <a:t>D</a:t>
            </a:r>
            <a:r>
              <a:rPr lang="en-US" dirty="0">
                <a:effectLst/>
                <a:latin typeface="Helvetica" pitchFamily="2" charset="0"/>
              </a:rPr>
              <a:t>ual 2.9 GHz </a:t>
            </a:r>
            <a:r>
              <a:rPr lang="en-US" dirty="0">
                <a:solidFill>
                  <a:srgbClr val="0070C0"/>
                </a:solidFill>
                <a:effectLst/>
                <a:latin typeface="Helvetica" pitchFamily="2" charset="0"/>
              </a:rPr>
              <a:t>Xeon Gold 6226R </a:t>
            </a:r>
            <a:r>
              <a:rPr lang="en-US" dirty="0">
                <a:effectLst/>
                <a:latin typeface="Helvetica" pitchFamily="2" charset="0"/>
              </a:rPr>
              <a:t>CPUs </a:t>
            </a:r>
          </a:p>
          <a:p>
            <a:pPr lvl="2"/>
            <a:r>
              <a:rPr lang="en-US" dirty="0">
                <a:effectLst/>
                <a:latin typeface="Helvetica" pitchFamily="2" charset="0"/>
              </a:rPr>
              <a:t>32 hyperthreaded cores</a:t>
            </a:r>
          </a:p>
          <a:p>
            <a:pPr lvl="1"/>
            <a:r>
              <a:rPr lang="en-US" dirty="0">
                <a:effectLst/>
                <a:latin typeface="Helvetica" pitchFamily="2" charset="0"/>
              </a:rPr>
              <a:t>1.74 GHz </a:t>
            </a:r>
            <a:r>
              <a:rPr lang="en-US" dirty="0">
                <a:solidFill>
                  <a:srgbClr val="FF0000"/>
                </a:solidFill>
                <a:effectLst/>
                <a:latin typeface="Helvetica" pitchFamily="2" charset="0"/>
              </a:rPr>
              <a:t>RTX 3090 </a:t>
            </a:r>
            <a:r>
              <a:rPr lang="en-US" dirty="0">
                <a:effectLst/>
                <a:latin typeface="Helvetica" pitchFamily="2" charset="0"/>
              </a:rPr>
              <a:t>GPU</a:t>
            </a:r>
          </a:p>
          <a:p>
            <a:pPr lvl="2"/>
            <a:r>
              <a:rPr lang="en-US" dirty="0">
                <a:effectLst/>
                <a:latin typeface="Helvetica" pitchFamily="2" charset="0"/>
              </a:rPr>
              <a:t>10,496 PEs distributed over 82 SMs</a:t>
            </a:r>
          </a:p>
          <a:p>
            <a:pPr lvl="2"/>
            <a:endParaRPr lang="en-US" dirty="0">
              <a:effectLst/>
              <a:latin typeface="Helvetica" pitchFamily="2" charset="0"/>
            </a:endParaRPr>
          </a:p>
          <a:p>
            <a:pPr lvl="1"/>
            <a:endParaRPr lang="en-US" dirty="0">
              <a:effectLst/>
              <a:latin typeface="Helvetica" pitchFamily="2" charset="0"/>
            </a:endParaRPr>
          </a:p>
          <a:p>
            <a:pPr lvl="1"/>
            <a:endParaRPr lang="en-US" dirty="0">
              <a:effectLst/>
              <a:latin typeface="Helvetica" pitchFamily="2" charset="0"/>
            </a:endParaRPr>
          </a:p>
          <a:p>
            <a:pPr lvl="1"/>
            <a:endParaRPr lang="en-US" dirty="0">
              <a:effectLst/>
              <a:latin typeface="Helvetica" pitchFamily="2" charset="0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4C535-6284-C3AE-EF33-8DE694C23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36BBBB-51FC-B2DC-6873-DF910E8E9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7" name="Picture 6" descr="A close-up of a circuit board&#10;&#10;Description automatically generated with medium confidence">
            <a:extLst>
              <a:ext uri="{FF2B5EF4-FFF2-40B4-BE49-F238E27FC236}">
                <a16:creationId xmlns:a16="http://schemas.microsoft.com/office/drawing/2014/main" id="{E9C48CE1-3B12-FA93-95C9-379D6CCF0D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082" y="2388280"/>
            <a:ext cx="1567543" cy="1175657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B206EC49-5EFD-8B41-4897-4C1CBBC837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394" y="4489913"/>
            <a:ext cx="2848606" cy="147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238023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53087-D4DA-BE03-EA65-D640AA4BB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7DE36-A715-3311-36D8-653D54206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CPU codes</a:t>
            </a:r>
          </a:p>
          <a:p>
            <a:pPr lvl="1"/>
            <a:r>
              <a:rPr lang="en-US" dirty="0">
                <a:effectLst/>
                <a:latin typeface="Helvetica" pitchFamily="2" charset="0"/>
              </a:rPr>
              <a:t>GCC 11.3.1</a:t>
            </a:r>
          </a:p>
          <a:p>
            <a:pPr lvl="1"/>
            <a:r>
              <a:rPr lang="en-US" dirty="0">
                <a:effectLst/>
                <a:latin typeface="Helvetica" pitchFamily="2" charset="0"/>
              </a:rPr>
              <a:t>“-O3 -</a:t>
            </a:r>
            <a:r>
              <a:rPr lang="en-US" dirty="0" err="1">
                <a:effectLst/>
                <a:latin typeface="Helvetica" pitchFamily="2" charset="0"/>
              </a:rPr>
              <a:t>fopenmp</a:t>
            </a:r>
            <a:r>
              <a:rPr lang="en-US" dirty="0">
                <a:effectLst/>
                <a:latin typeface="Helvetica" pitchFamily="2" charset="0"/>
              </a:rPr>
              <a:t>” flags for OpenMP</a:t>
            </a:r>
          </a:p>
          <a:p>
            <a:pPr lvl="1"/>
            <a:r>
              <a:rPr lang="en-US" dirty="0">
                <a:effectLst/>
                <a:latin typeface="Helvetica" pitchFamily="2" charset="0"/>
              </a:rPr>
              <a:t>“-O3 -</a:t>
            </a:r>
            <a:r>
              <a:rPr lang="en-US" dirty="0" err="1">
                <a:effectLst/>
                <a:latin typeface="Helvetica" pitchFamily="2" charset="0"/>
              </a:rPr>
              <a:t>pthread</a:t>
            </a:r>
            <a:r>
              <a:rPr lang="en-US" dirty="0">
                <a:effectLst/>
                <a:latin typeface="Helvetica" pitchFamily="2" charset="0"/>
              </a:rPr>
              <a:t>” flags for C++ codes</a:t>
            </a:r>
          </a:p>
          <a:p>
            <a:endParaRPr lang="en-US" dirty="0"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CUDA codes</a:t>
            </a:r>
          </a:p>
          <a:p>
            <a:pPr lvl="1"/>
            <a:r>
              <a:rPr lang="en-US" dirty="0">
                <a:effectLst/>
                <a:latin typeface="Helvetica" pitchFamily="2" charset="0"/>
              </a:rPr>
              <a:t>NVCC 11.7 with the “-arch=sm_70” for system 1</a:t>
            </a:r>
          </a:p>
          <a:p>
            <a:pPr lvl="1"/>
            <a:r>
              <a:rPr lang="en-US" dirty="0">
                <a:effectLst/>
                <a:latin typeface="Helvetica" pitchFamily="2" charset="0"/>
              </a:rPr>
              <a:t>NVCC 11.6 with the “-arch=sm_86” for system 2</a:t>
            </a:r>
          </a:p>
          <a:p>
            <a:pPr lvl="1"/>
            <a:endParaRPr lang="en-US" dirty="0">
              <a:effectLst/>
              <a:latin typeface="Helvetica" pitchFamily="2" charset="0"/>
            </a:endParaRPr>
          </a:p>
          <a:p>
            <a:pPr lvl="1"/>
            <a:endParaRPr lang="en-US" dirty="0">
              <a:effectLst/>
              <a:latin typeface="Helvetica" pitchFamily="2" charset="0"/>
            </a:endParaRP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F670C-D02A-7563-C60C-72097FB58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8D23E4-FB3E-5729-EF0C-07C59C9FF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7" name="Picture 6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068F0D29-0F9A-CF8D-1CA3-3F675509E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710" y="3322464"/>
            <a:ext cx="1908629" cy="1156460"/>
          </a:xfrm>
          <a:prstGeom prst="rect">
            <a:avLst/>
          </a:prstGeom>
        </p:spPr>
      </p:pic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55B47FF3-7968-0505-0A39-D407F8C922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631" y="1226299"/>
            <a:ext cx="1221731" cy="1441643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B69323C-C417-1421-DB3B-AEA09AC4C3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234" y="2122694"/>
            <a:ext cx="17780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202531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1D8CE-AA4D-55F6-0DBC-26EA8E40D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AACF2-FD41-5A0F-68E3-97F59069A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Throughput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Giga-edges per second </a:t>
            </a:r>
            <a:r>
              <a:rPr lang="en-US" dirty="0"/>
              <a:t>(n</a:t>
            </a:r>
            <a:r>
              <a:rPr lang="en-US" dirty="0">
                <a:effectLst/>
              </a:rPr>
              <a:t>umber of edges in the graph divided by the runtime and then divided by a billion)</a:t>
            </a:r>
          </a:p>
          <a:p>
            <a:pPr lvl="1"/>
            <a:endParaRPr lang="en-US" dirty="0"/>
          </a:p>
          <a:p>
            <a:r>
              <a:rPr lang="en-US" dirty="0"/>
              <a:t>Throughput ratio</a:t>
            </a:r>
          </a:p>
          <a:p>
            <a:pPr lvl="1"/>
            <a:r>
              <a:rPr lang="en-US" dirty="0"/>
              <a:t>To </a:t>
            </a:r>
            <a:r>
              <a:rPr lang="en-US" dirty="0">
                <a:solidFill>
                  <a:srgbClr val="0070C0"/>
                </a:solidFill>
              </a:rPr>
              <a:t>compare</a:t>
            </a:r>
            <a:r>
              <a:rPr lang="en-US" dirty="0"/>
              <a:t> the throughputs of 2 alternatives</a:t>
            </a:r>
          </a:p>
          <a:p>
            <a:pPr lvl="2"/>
            <a:r>
              <a:rPr lang="en-US" dirty="0"/>
              <a:t>Push-thread / pull-thread</a:t>
            </a:r>
          </a:p>
          <a:p>
            <a:pPr lvl="2"/>
            <a:r>
              <a:rPr lang="en-US" dirty="0"/>
              <a:t>Push-warp / pull-warp</a:t>
            </a:r>
          </a:p>
          <a:p>
            <a:pPr lvl="2"/>
            <a:r>
              <a:rPr lang="en-US" dirty="0"/>
              <a:t>Push-block / pull-block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EFAD7-0278-AEBD-B0BF-432E643F7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800900-3AF9-B725-C0FD-9927AEC01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6196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F12E2-91D1-91E4-8FB0-58493CAF9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11" y="2952221"/>
            <a:ext cx="8229600" cy="639762"/>
          </a:xfrm>
        </p:spPr>
        <p:txBody>
          <a:bodyPr/>
          <a:lstStyle/>
          <a:p>
            <a:pPr algn="ctr"/>
            <a:r>
              <a:rPr lang="en-US" dirty="0"/>
              <a:t>Results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55290-9B66-D8F9-EA01-4E71DD7E1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02E959-DFA4-9F6D-5628-B29684497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03104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ky, scale, different, bunch&#10;&#10;Description automatically generated">
            <a:extLst>
              <a:ext uri="{FF2B5EF4-FFF2-40B4-BE49-F238E27FC236}">
                <a16:creationId xmlns:a16="http://schemas.microsoft.com/office/drawing/2014/main" id="{FD95ECAD-30B1-9904-8C0E-B6DC717F87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370" y="1520501"/>
            <a:ext cx="3123982" cy="21204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79A372-E5C5-4807-AB72-537EF1D3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Analytics 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DD62-071B-4450-ACE2-9D56BB41F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430768" cy="44799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dirty="0"/>
              <a:t>Important in many domains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Social networks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Search engines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Recommender systems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GPS navigators</a:t>
            </a:r>
          </a:p>
          <a:p>
            <a:pPr>
              <a:spcBef>
                <a:spcPts val="300"/>
              </a:spcBef>
            </a:pPr>
            <a:endParaRPr lang="en-US" dirty="0"/>
          </a:p>
          <a:p>
            <a:pPr>
              <a:spcBef>
                <a:spcPts val="300"/>
              </a:spcBef>
            </a:pPr>
            <a:r>
              <a:rPr lang="en-US" dirty="0"/>
              <a:t>Have </a:t>
            </a:r>
            <a:r>
              <a:rPr lang="en-US" dirty="0">
                <a:solidFill>
                  <a:srgbClr val="FF0000"/>
                </a:solidFill>
              </a:rPr>
              <a:t>unpredictable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data-dependent</a:t>
            </a:r>
            <a:r>
              <a:rPr lang="en-US" dirty="0"/>
              <a:t> behavior</a:t>
            </a:r>
          </a:p>
          <a:p>
            <a:pPr lvl="1">
              <a:spcBef>
                <a:spcPts val="300"/>
              </a:spcBef>
            </a:pPr>
            <a:r>
              <a:rPr lang="en-US" dirty="0">
                <a:solidFill>
                  <a:srgbClr val="0070C0"/>
                </a:solidFill>
              </a:rPr>
              <a:t>Control flow</a:t>
            </a:r>
            <a:r>
              <a:rPr lang="en-US" dirty="0"/>
              <a:t>: </a:t>
            </a:r>
            <a:r>
              <a:rPr lang="en-US" i="1" dirty="0"/>
              <a:t>while </a:t>
            </a:r>
            <a:r>
              <a:rPr lang="en-US" dirty="0"/>
              <a:t>loops (e.g., traversing adjacency list)</a:t>
            </a:r>
            <a:endParaRPr lang="en-US" i="1" dirty="0"/>
          </a:p>
          <a:p>
            <a:pPr lvl="1">
              <a:spcBef>
                <a:spcPts val="300"/>
              </a:spcBef>
            </a:pPr>
            <a:r>
              <a:rPr lang="en-US" dirty="0">
                <a:solidFill>
                  <a:srgbClr val="0070C0"/>
                </a:solidFill>
              </a:rPr>
              <a:t>Memory accesses</a:t>
            </a:r>
            <a:r>
              <a:rPr lang="en-US" dirty="0"/>
              <a:t>: </a:t>
            </a:r>
            <a:r>
              <a:rPr lang="en-US" i="1" dirty="0">
                <a:sym typeface="Symbol" panose="05050102010706020507" pitchFamily="18" charset="2"/>
              </a:rPr>
              <a:t>pointer-chasing</a:t>
            </a:r>
            <a:r>
              <a:rPr lang="en-US" dirty="0">
                <a:sym typeface="Symbol" panose="05050102010706020507" pitchFamily="18" charset="2"/>
              </a:rPr>
              <a:t> operations</a:t>
            </a:r>
          </a:p>
          <a:p>
            <a:pPr lvl="1">
              <a:spcBef>
                <a:spcPts val="300"/>
              </a:spcBef>
            </a:pPr>
            <a:endParaRPr lang="en-US" dirty="0">
              <a:sym typeface="Symbol" panose="05050102010706020507" pitchFamily="18" charset="2"/>
            </a:endParaRPr>
          </a:p>
          <a:p>
            <a:pPr lvl="1">
              <a:spcBef>
                <a:spcPts val="300"/>
              </a:spcBef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183FCC-F038-118B-5E4F-E8AAE7CC2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2D74ADD-C94C-EFCA-6837-C09F7C60C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779615-9030-9BF4-8ADB-BE70A74FEAED}"/>
              </a:ext>
            </a:extLst>
          </p:cNvPr>
          <p:cNvSpPr txBox="1"/>
          <p:nvPr/>
        </p:nvSpPr>
        <p:spPr>
          <a:xfrm>
            <a:off x="5653995" y="3434827"/>
            <a:ext cx="3317389" cy="469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1C1C1C"/>
                </a:solidFill>
                <a:latin typeface="Calibri" pitchFamily="34" charset="0"/>
              </a:defRPr>
            </a:lvl1pPr>
          </a:lstStyle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https://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medium.com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/analytics-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vidhya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/social-network-analytics-f082f4e21b16</a:t>
            </a:r>
          </a:p>
        </p:txBody>
      </p:sp>
    </p:spTree>
    <p:extLst>
      <p:ext uri="{BB962C8B-B14F-4D97-AF65-F5344CB8AC3E}">
        <p14:creationId xmlns:p14="http://schemas.microsoft.com/office/powerpoint/2010/main" val="1840865518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0A445-2912-7887-587B-DD226E7C0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and </a:t>
            </a:r>
            <a:r>
              <a:rPr lang="en-US" dirty="0" err="1"/>
              <a:t>CudaAtomic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E7E69-00BD-A9D5-E80E-253E7B306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  <a:latin typeface="Helvetica" pitchFamily="2" charset="0"/>
              </a:rPr>
              <a:t>Atomic versions are generally much faster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FA774-222A-5A69-EBAB-49C6CAB0B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C62D67-C351-02A8-BBD6-D7F8F755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16" name="Picture 15" descr="A graph of different colored squares&#10;&#10;Description automatically generated with medium confidence">
            <a:extLst>
              <a:ext uri="{FF2B5EF4-FFF2-40B4-BE49-F238E27FC236}">
                <a16:creationId xmlns:a16="http://schemas.microsoft.com/office/drawing/2014/main" id="{1C4AB721-A6E4-46C6-4A8E-69F80741DF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33" y="3289300"/>
            <a:ext cx="7212419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20829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0A445-2912-7887-587B-DD226E7C0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and </a:t>
            </a:r>
            <a:r>
              <a:rPr lang="en-US" dirty="0" err="1"/>
              <a:t>CudaAtomic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E7E69-00BD-A9D5-E80E-253E7B306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  <a:latin typeface="Helvetica" pitchFamily="2" charset="0"/>
              </a:rPr>
              <a:t>Atomic versions are generally much faster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FA774-222A-5A69-EBAB-49C6CAB0B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C62D67-C351-02A8-BBD6-D7F8F755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DA4EEF2-97BC-94B2-FE8C-DF091CA73BAC}"/>
              </a:ext>
            </a:extLst>
          </p:cNvPr>
          <p:cNvSpPr txBox="1">
            <a:spLocks/>
          </p:cNvSpPr>
          <p:nvPr/>
        </p:nvSpPr>
        <p:spPr bwMode="auto">
          <a:xfrm>
            <a:off x="457200" y="1323976"/>
            <a:ext cx="8226425" cy="116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>
                <a:latin typeface="Helvetica" pitchFamily="2" charset="0"/>
              </a:rPr>
              <a:t>Atomic versions are generally much faster</a:t>
            </a:r>
          </a:p>
          <a:p>
            <a:r>
              <a:rPr lang="en-US" kern="0" dirty="0">
                <a:latin typeface="Helvetica" pitchFamily="2" charset="0"/>
              </a:rPr>
              <a:t>Median: 10× on RTX 3090, 100× on Titan V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7835C3-7B00-F880-B12C-8A1BA763AC3C}"/>
              </a:ext>
            </a:extLst>
          </p:cNvPr>
          <p:cNvSpPr txBox="1"/>
          <p:nvPr/>
        </p:nvSpPr>
        <p:spPr>
          <a:xfrm>
            <a:off x="789565" y="2332226"/>
            <a:ext cx="3294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err="1"/>
              <a:t>CudaAtomic</a:t>
            </a:r>
            <a:r>
              <a:rPr lang="en-US" sz="1600" dirty="0"/>
              <a:t> default settings slow down the programs, especially on Titan V</a:t>
            </a:r>
          </a:p>
        </p:txBody>
      </p:sp>
      <p:pic>
        <p:nvPicPr>
          <p:cNvPr id="18" name="Picture 17" descr="A graph of different colored squares&#10;&#10;Description automatically generated with medium confidence">
            <a:extLst>
              <a:ext uri="{FF2B5EF4-FFF2-40B4-BE49-F238E27FC236}">
                <a16:creationId xmlns:a16="http://schemas.microsoft.com/office/drawing/2014/main" id="{5FCFF0D5-0300-FF1A-736B-6F6AFB680E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33" y="3289300"/>
            <a:ext cx="7212419" cy="25146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0338EA1-3826-195F-93CF-E62158CB8442}"/>
              </a:ext>
            </a:extLst>
          </p:cNvPr>
          <p:cNvCxnSpPr>
            <a:cxnSpLocks/>
          </p:cNvCxnSpPr>
          <p:nvPr/>
        </p:nvCxnSpPr>
        <p:spPr bwMode="auto">
          <a:xfrm>
            <a:off x="5078344" y="4052362"/>
            <a:ext cx="3065908" cy="0"/>
          </a:xfrm>
          <a:prstGeom prst="line">
            <a:avLst/>
          </a:prstGeom>
          <a:noFill/>
          <a:ln w="38100" cap="flat" cmpd="sng" algn="ctr">
            <a:solidFill>
              <a:schemeClr val="tx2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B5422C-4FAF-DC09-9A9E-019077BE97C9}"/>
              </a:ext>
            </a:extLst>
          </p:cNvPr>
          <p:cNvCxnSpPr>
            <a:cxnSpLocks/>
          </p:cNvCxnSpPr>
          <p:nvPr/>
        </p:nvCxnSpPr>
        <p:spPr bwMode="auto">
          <a:xfrm>
            <a:off x="1471053" y="4103162"/>
            <a:ext cx="3100947" cy="0"/>
          </a:xfrm>
          <a:prstGeom prst="line">
            <a:avLst/>
          </a:prstGeom>
          <a:noFill/>
          <a:ln w="38100" cap="flat" cmpd="sng" algn="ctr">
            <a:solidFill>
              <a:schemeClr val="tx2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634358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0A445-2912-7887-587B-DD226E7C0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and </a:t>
            </a:r>
            <a:r>
              <a:rPr lang="en-US" dirty="0" err="1"/>
              <a:t>CudaAtomic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FA774-222A-5A69-EBAB-49C6CAB0B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C62D67-C351-02A8-BBD6-D7F8F755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DE8D63B-3493-FC88-B59B-77931E05B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226425" cy="4479925"/>
          </a:xfrm>
        </p:spPr>
        <p:txBody>
          <a:bodyPr/>
          <a:lstStyle/>
          <a:p>
            <a:r>
              <a:rPr lang="en-US" dirty="0">
                <a:effectLst/>
                <a:latin typeface="Helvetica" pitchFamily="2" charset="0"/>
              </a:rPr>
              <a:t>Atomic versions are generally much faster</a:t>
            </a:r>
          </a:p>
          <a:p>
            <a:r>
              <a:rPr lang="en-US" dirty="0">
                <a:latin typeface="Helvetica" pitchFamily="2" charset="0"/>
              </a:rPr>
              <a:t>Median: </a:t>
            </a:r>
            <a:r>
              <a:rPr lang="en-US" kern="0" dirty="0">
                <a:latin typeface="Helvetica" pitchFamily="2" charset="0"/>
              </a:rPr>
              <a:t>10× on RTX 3090, 100× on Titan V</a:t>
            </a:r>
            <a:endParaRPr lang="en-US" dirty="0">
              <a:latin typeface="Helvetica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4BE3B5-E491-0F3F-3124-5ECF19E5572C}"/>
              </a:ext>
            </a:extLst>
          </p:cNvPr>
          <p:cNvSpPr txBox="1"/>
          <p:nvPr/>
        </p:nvSpPr>
        <p:spPr>
          <a:xfrm>
            <a:off x="4708962" y="2357626"/>
            <a:ext cx="3581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/>
              <a:t>TC only contains atomic add operation, other programs frequently use load() and store()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566DED-E5AA-CD24-EEF7-12643F40ECEE}"/>
              </a:ext>
            </a:extLst>
          </p:cNvPr>
          <p:cNvSpPr txBox="1"/>
          <p:nvPr/>
        </p:nvSpPr>
        <p:spPr>
          <a:xfrm>
            <a:off x="789565" y="2357626"/>
            <a:ext cx="3294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err="1"/>
              <a:t>CudaAtomic</a:t>
            </a:r>
            <a:r>
              <a:rPr lang="en-US" sz="1600" dirty="0"/>
              <a:t> default settings slow down the programs, especially on Titan V</a:t>
            </a:r>
          </a:p>
        </p:txBody>
      </p:sp>
      <p:pic>
        <p:nvPicPr>
          <p:cNvPr id="8" name="Picture 7" descr="A graph of different colored squares&#10;&#10;Description automatically generated with medium confidence">
            <a:extLst>
              <a:ext uri="{FF2B5EF4-FFF2-40B4-BE49-F238E27FC236}">
                <a16:creationId xmlns:a16="http://schemas.microsoft.com/office/drawing/2014/main" id="{1C2A8C63-95F5-07E0-C3E6-6310B6667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33" y="3289300"/>
            <a:ext cx="7212419" cy="251460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F5A04AC-5072-2FC6-D3CC-B04AEAA8007B}"/>
              </a:ext>
            </a:extLst>
          </p:cNvPr>
          <p:cNvSpPr/>
          <p:nvPr/>
        </p:nvSpPr>
        <p:spPr bwMode="auto">
          <a:xfrm>
            <a:off x="2691670" y="4305587"/>
            <a:ext cx="521430" cy="609313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375E9F9-79A7-BD95-D5D7-0459FF1C3368}"/>
              </a:ext>
            </a:extLst>
          </p:cNvPr>
          <p:cNvSpPr/>
          <p:nvPr/>
        </p:nvSpPr>
        <p:spPr bwMode="auto">
          <a:xfrm>
            <a:off x="6361969" y="4031999"/>
            <a:ext cx="419831" cy="882901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6514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E2D9D-DBE9-58DF-8DCB-ADBFAF9CE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Vertex-based and Edge-based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2560F-5926-2485-4BEC-098D9399B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codes (e.g., MIS) generally fare better with a vertex-based style</a:t>
            </a:r>
          </a:p>
          <a:p>
            <a:r>
              <a:rPr lang="en-US" dirty="0"/>
              <a:t>Many codes prefer vertex-based style on the CPU but not on the GPU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445D4-DF10-40D0-D776-DAAFB6711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2477F7-0B92-8E74-6161-B0B23E335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2E4370-7E6E-1421-11D3-C37513BE1059}"/>
              </a:ext>
            </a:extLst>
          </p:cNvPr>
          <p:cNvSpPr txBox="1"/>
          <p:nvPr/>
        </p:nvSpPr>
        <p:spPr>
          <a:xfrm>
            <a:off x="7674800" y="3386310"/>
            <a:ext cx="17890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/>
              <a:t>Edge-based simplifies load balancing</a:t>
            </a:r>
          </a:p>
        </p:txBody>
      </p:sp>
      <p:pic>
        <p:nvPicPr>
          <p:cNvPr id="11" name="Picture 10" descr="A screenshot of a graph&#10;&#10;Description automatically generated">
            <a:extLst>
              <a:ext uri="{FF2B5EF4-FFF2-40B4-BE49-F238E27FC236}">
                <a16:creationId xmlns:a16="http://schemas.microsoft.com/office/drawing/2014/main" id="{E02C71E8-3402-B669-142F-9F395E8AF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3" y="3388929"/>
            <a:ext cx="7320878" cy="2145096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48D5608-9A8B-34EB-3AA5-611EF1B92380}"/>
              </a:ext>
            </a:extLst>
          </p:cNvPr>
          <p:cNvSpPr/>
          <p:nvPr/>
        </p:nvSpPr>
        <p:spPr bwMode="auto">
          <a:xfrm>
            <a:off x="1528772" y="3430796"/>
            <a:ext cx="346056" cy="66837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26C2F1C-7E00-E6DD-C4E3-608EADB33F54}"/>
              </a:ext>
            </a:extLst>
          </p:cNvPr>
          <p:cNvSpPr/>
          <p:nvPr/>
        </p:nvSpPr>
        <p:spPr bwMode="auto">
          <a:xfrm>
            <a:off x="4466858" y="3416300"/>
            <a:ext cx="346056" cy="788307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9296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50D92-CC0F-F2E2-445F-22CC86AA6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Topology-driven and Data-driven (with duplicates on WL)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E37DA-7EC8-45B1-C8C5-CB796F0A3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5C5C23-E302-C40C-9641-25BA1B2B0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BAE5DAA-08A7-A280-50E8-783B52686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61719"/>
            <a:ext cx="8226425" cy="4479925"/>
          </a:xfrm>
        </p:spPr>
        <p:txBody>
          <a:bodyPr/>
          <a:lstStyle/>
          <a:p>
            <a:r>
              <a:rPr lang="en-US" dirty="0"/>
              <a:t>CUDA and OpenMP prefer duplicates on the WL</a:t>
            </a:r>
          </a:p>
          <a:p>
            <a:r>
              <a:rPr lang="en-US" dirty="0"/>
              <a:t>C++ Threads prefers topology-driven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B79D87-AD27-A3C3-A738-0D6C2BBE6041}"/>
              </a:ext>
            </a:extLst>
          </p:cNvPr>
          <p:cNvSpPr txBox="1"/>
          <p:nvPr/>
        </p:nvSpPr>
        <p:spPr>
          <a:xfrm>
            <a:off x="3526472" y="2798391"/>
            <a:ext cx="2417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/>
              <a:t>Slower critical min and max operations for OpenMP</a:t>
            </a:r>
          </a:p>
        </p:txBody>
      </p:sp>
      <p:pic>
        <p:nvPicPr>
          <p:cNvPr id="6" name="Picture 5" descr="A diagram of a bar graph&#10;&#10;Description automatically generated">
            <a:extLst>
              <a:ext uri="{FF2B5EF4-FFF2-40B4-BE49-F238E27FC236}">
                <a16:creationId xmlns:a16="http://schemas.microsoft.com/office/drawing/2014/main" id="{A5BA773B-804B-C167-D541-200490F35F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99" y="3571688"/>
            <a:ext cx="6557569" cy="2233118"/>
          </a:xfrm>
          <a:prstGeom prst="rect">
            <a:avLst/>
          </a:prstGeom>
        </p:spPr>
      </p:pic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31E8A601-7AE1-1BB6-FD9B-20E3A286462F}"/>
              </a:ext>
            </a:extLst>
          </p:cNvPr>
          <p:cNvSpPr/>
          <p:nvPr/>
        </p:nvSpPr>
        <p:spPr bwMode="auto">
          <a:xfrm>
            <a:off x="988437" y="4088455"/>
            <a:ext cx="1900428" cy="77677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0C03DD8C-3CF4-3937-2931-85F7C720EB17}"/>
              </a:ext>
            </a:extLst>
          </p:cNvPr>
          <p:cNvSpPr/>
          <p:nvPr/>
        </p:nvSpPr>
        <p:spPr bwMode="auto">
          <a:xfrm>
            <a:off x="3352799" y="4127050"/>
            <a:ext cx="1638301" cy="961555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4E066A9-67A1-0AA3-EC5E-2B18B89371E1}"/>
              </a:ext>
            </a:extLst>
          </p:cNvPr>
          <p:cNvSpPr/>
          <p:nvPr/>
        </p:nvSpPr>
        <p:spPr bwMode="auto">
          <a:xfrm>
            <a:off x="5568565" y="3569656"/>
            <a:ext cx="1611304" cy="940127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9538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9" grpId="0" animBg="1"/>
      <p:bldP spid="3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A864D-128E-F421-9508-9DE60598E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Topology-driven and Data-driven (without Duplicates on WL)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7D700-CCE3-7EB3-93CB-59F8F8441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13" y="1487043"/>
            <a:ext cx="8226425" cy="2411857"/>
          </a:xfrm>
        </p:spPr>
        <p:txBody>
          <a:bodyPr/>
          <a:lstStyle/>
          <a:p>
            <a:r>
              <a:rPr lang="en-US" dirty="0"/>
              <a:t>GPU and OpenMP prefer no duplicates on the WL (except MIS OpenMP)</a:t>
            </a:r>
          </a:p>
          <a:p>
            <a:r>
              <a:rPr lang="en-US" dirty="0"/>
              <a:t>Data-driven tends to be better on GPUs, but topology-driven can yield high speedups in some cases (e.g., low-diameter graphs)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FA430-4515-2966-6BF2-F7E0D9AB1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ED8DE8-E2BB-5CB0-A36D-A33A8A996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9" name="Picture 8" descr="A graph with colorful lines and numbers&#10;&#10;Description automatically generated with medium confidence">
            <a:extLst>
              <a:ext uri="{FF2B5EF4-FFF2-40B4-BE49-F238E27FC236}">
                <a16:creationId xmlns:a16="http://schemas.microsoft.com/office/drawing/2014/main" id="{E2D06E6A-708B-AE80-F3B2-EFFFE878ED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65" y="3885692"/>
            <a:ext cx="7103988" cy="2021460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A263FAD-F731-F9B3-18FB-AF5920C4264F}"/>
              </a:ext>
            </a:extLst>
          </p:cNvPr>
          <p:cNvSpPr/>
          <p:nvPr/>
        </p:nvSpPr>
        <p:spPr bwMode="auto">
          <a:xfrm flipV="1">
            <a:off x="1150866" y="3960748"/>
            <a:ext cx="373134" cy="34455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28D6267-95FD-17AF-92C2-D114F5C38629}"/>
              </a:ext>
            </a:extLst>
          </p:cNvPr>
          <p:cNvSpPr/>
          <p:nvPr/>
        </p:nvSpPr>
        <p:spPr bwMode="auto">
          <a:xfrm>
            <a:off x="3548847" y="4089400"/>
            <a:ext cx="373134" cy="24066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6840CE6-AF0A-FC4B-6F12-8BB09188618A}"/>
              </a:ext>
            </a:extLst>
          </p:cNvPr>
          <p:cNvSpPr/>
          <p:nvPr/>
        </p:nvSpPr>
        <p:spPr bwMode="auto">
          <a:xfrm>
            <a:off x="5903868" y="4198493"/>
            <a:ext cx="344109" cy="214887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09625765-3583-05F4-BF7E-4053B2CED621}"/>
              </a:ext>
            </a:extLst>
          </p:cNvPr>
          <p:cNvSpPr/>
          <p:nvPr/>
        </p:nvSpPr>
        <p:spPr bwMode="auto">
          <a:xfrm>
            <a:off x="4007354" y="3959227"/>
            <a:ext cx="344109" cy="214887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B6C5ED0-52D3-FCA9-8AD1-6C83CFDBAA24}"/>
              </a:ext>
            </a:extLst>
          </p:cNvPr>
          <p:cNvSpPr/>
          <p:nvPr/>
        </p:nvSpPr>
        <p:spPr bwMode="auto">
          <a:xfrm>
            <a:off x="6353704" y="3972685"/>
            <a:ext cx="344109" cy="214887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3382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0C8D6-534C-2FC2-4A07-FA28F9516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Push and Pull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84F35-8457-0AE1-57BD-4E8E2C09F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226425" cy="1568705"/>
          </a:xfrm>
        </p:spPr>
        <p:txBody>
          <a:bodyPr/>
          <a:lstStyle/>
          <a:p>
            <a:r>
              <a:rPr lang="en-US" dirty="0"/>
              <a:t>Push performs better (except PR C++ Threads)</a:t>
            </a:r>
          </a:p>
          <a:p>
            <a:r>
              <a:rPr lang="en-US" dirty="0"/>
              <a:t>Push style combines better with data-driven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80627-5E46-0C31-86E9-C5303F029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796346-7F63-3FA7-2AA8-1FBB2AA2A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874CB0-9FE6-B2FF-211E-8CDF72AE7F4E}"/>
              </a:ext>
            </a:extLst>
          </p:cNvPr>
          <p:cNvSpPr txBox="1"/>
          <p:nvPr/>
        </p:nvSpPr>
        <p:spPr>
          <a:xfrm>
            <a:off x="6099804" y="4581585"/>
            <a:ext cx="3203689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/>
              <a:t>PR does not have data-driven implementations</a:t>
            </a:r>
          </a:p>
          <a:p>
            <a:pPr>
              <a:buNone/>
            </a:pPr>
            <a:r>
              <a:rPr lang="en-US" sz="1600" dirty="0"/>
              <a:t>PR only includes deterministic push styles</a:t>
            </a:r>
          </a:p>
        </p:txBody>
      </p:sp>
      <p:pic>
        <p:nvPicPr>
          <p:cNvPr id="9" name="Picture 8" descr="A graph with a bar chart and text&#10;&#10;Description automatically generated with medium confidence">
            <a:extLst>
              <a:ext uri="{FF2B5EF4-FFF2-40B4-BE49-F238E27FC236}">
                <a16:creationId xmlns:a16="http://schemas.microsoft.com/office/drawing/2014/main" id="{9519F7B1-AAF3-BDDD-AEDF-23AB9DFCC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52" y="2462928"/>
            <a:ext cx="7743434" cy="1988179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4B2E5B4-8A43-0786-47D1-99BD3A6B8D9D}"/>
              </a:ext>
            </a:extLst>
          </p:cNvPr>
          <p:cNvSpPr/>
          <p:nvPr/>
        </p:nvSpPr>
        <p:spPr bwMode="auto">
          <a:xfrm>
            <a:off x="7213599" y="3283481"/>
            <a:ext cx="419101" cy="577319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3617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48F1F-CE54-DF14-032B-6C20FB8A3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Read-write and Read-modify-write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C0E9B-3FAB-93B1-FDCB-205B672AB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Read-write is slightly faster (speedup is greater on CPU)</a:t>
            </a:r>
          </a:p>
          <a:p>
            <a:r>
              <a:rPr lang="en-US" dirty="0"/>
              <a:t>Recommend read-modify-write because it is more general (applicable to more codes)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83E8F5-C9E3-D5E8-6807-36142B180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F29CB7-85D3-4F17-7A53-0FDE4791B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9" name="Picture 8" descr="A graph with numbers and lines&#10;&#10;Description automatically generated">
            <a:extLst>
              <a:ext uri="{FF2B5EF4-FFF2-40B4-BE49-F238E27FC236}">
                <a16:creationId xmlns:a16="http://schemas.microsoft.com/office/drawing/2014/main" id="{C9D216BA-B777-5726-8CD2-C44F60D07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93" y="3378199"/>
            <a:ext cx="7098513" cy="23789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48D8516-1EFB-E08A-6D62-7E98D70F57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987" y="3284835"/>
            <a:ext cx="2155914" cy="1995190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67BC40F-F339-77B9-6A31-296B4FB65C06}"/>
              </a:ext>
            </a:extLst>
          </p:cNvPr>
          <p:cNvSpPr/>
          <p:nvPr/>
        </p:nvSpPr>
        <p:spPr bwMode="auto">
          <a:xfrm>
            <a:off x="912933" y="3742439"/>
            <a:ext cx="522166" cy="372361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EB2316F-BFD2-F2F7-2578-8C8F7CEDA0B7}"/>
              </a:ext>
            </a:extLst>
          </p:cNvPr>
          <p:cNvSpPr/>
          <p:nvPr/>
        </p:nvSpPr>
        <p:spPr bwMode="auto">
          <a:xfrm>
            <a:off x="3196348" y="3416300"/>
            <a:ext cx="522166" cy="313439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11F73D8-9E0D-7C36-2655-001B41011F35}"/>
              </a:ext>
            </a:extLst>
          </p:cNvPr>
          <p:cNvSpPr/>
          <p:nvPr/>
        </p:nvSpPr>
        <p:spPr bwMode="auto">
          <a:xfrm>
            <a:off x="5514389" y="3602480"/>
            <a:ext cx="340312" cy="313439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6189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2FA77-87B5-C469-61A2-F8295531B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Deterministic and Non-deterministic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1BF8B-7659-2394-C1D7-DC2A8C07F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Non-deterministic performs better (except PR)</a:t>
            </a:r>
          </a:p>
          <a:p>
            <a:r>
              <a:rPr lang="en-US" dirty="0"/>
              <a:t>Deterministic is easier for debugging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A10F4-4D35-226E-D161-45FB36299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A5A426-7451-AA1F-7A83-2AC43DF0F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74DE51-268D-39DA-B42A-7CFBE798B100}"/>
              </a:ext>
            </a:extLst>
          </p:cNvPr>
          <p:cNvSpPr txBox="1"/>
          <p:nvPr/>
        </p:nvSpPr>
        <p:spPr>
          <a:xfrm>
            <a:off x="6765431" y="4611778"/>
            <a:ext cx="20317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/>
              <a:t>Half of the PR codes do not include non-deterministic styles</a:t>
            </a:r>
          </a:p>
        </p:txBody>
      </p:sp>
      <p:pic>
        <p:nvPicPr>
          <p:cNvPr id="9" name="Picture 8" descr="A graph with numbers and lines&#10;&#10;Description automatically generated with medium confidence">
            <a:extLst>
              <a:ext uri="{FF2B5EF4-FFF2-40B4-BE49-F238E27FC236}">
                <a16:creationId xmlns:a16="http://schemas.microsoft.com/office/drawing/2014/main" id="{F001E93A-8ECE-6C61-1DEE-D4B1FD7292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61" y="2374089"/>
            <a:ext cx="8492478" cy="2215429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0278E70-3DA2-D91E-F99B-3CF2ADE30BB6}"/>
              </a:ext>
            </a:extLst>
          </p:cNvPr>
          <p:cNvSpPr/>
          <p:nvPr/>
        </p:nvSpPr>
        <p:spPr bwMode="auto">
          <a:xfrm>
            <a:off x="1775455" y="2573133"/>
            <a:ext cx="459745" cy="932067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B5310D1-4CAD-7C3B-74B9-A83045405D62}"/>
              </a:ext>
            </a:extLst>
          </p:cNvPr>
          <p:cNvSpPr/>
          <p:nvPr/>
        </p:nvSpPr>
        <p:spPr bwMode="auto">
          <a:xfrm>
            <a:off x="4570412" y="2566932"/>
            <a:ext cx="611188" cy="21775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B3EACAF-C792-4CB1-2FE4-632C9AA79C30}"/>
              </a:ext>
            </a:extLst>
          </p:cNvPr>
          <p:cNvSpPr/>
          <p:nvPr/>
        </p:nvSpPr>
        <p:spPr bwMode="auto">
          <a:xfrm>
            <a:off x="7505482" y="2759281"/>
            <a:ext cx="459745" cy="822543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319444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4F8E9-C14E-7AC5-3B60-65A9278A3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Persistent and Non-persistent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CB51C-4929-FD2B-2C84-D26A6C237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ratios are close to 1.0</a:t>
            </a:r>
          </a:p>
          <a:p>
            <a:r>
              <a:rPr lang="en-US" dirty="0"/>
              <a:t>Recommend persistent style only when there is significant work that can be performed once and reused for multiple vertices or edges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31C83E-94CE-331E-1B6B-9FBF2DE35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A73CFA-6002-1126-DD0F-D1C4037B8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F4BE8D-AC98-6889-D955-0D5FF74E3F8E}"/>
              </a:ext>
            </a:extLst>
          </p:cNvPr>
          <p:cNvSpPr txBox="1"/>
          <p:nvPr/>
        </p:nvSpPr>
        <p:spPr>
          <a:xfrm>
            <a:off x="5479936" y="3512970"/>
            <a:ext cx="3203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/>
              <a:t>Advantage of the persistent style cannot be exploited in our graph codes</a:t>
            </a:r>
          </a:p>
        </p:txBody>
      </p:sp>
      <p:pic>
        <p:nvPicPr>
          <p:cNvPr id="9" name="Picture 8" descr="A diagram of different colored shapes&#10;&#10;Description automatically generated">
            <a:extLst>
              <a:ext uri="{FF2B5EF4-FFF2-40B4-BE49-F238E27FC236}">
                <a16:creationId xmlns:a16="http://schemas.microsoft.com/office/drawing/2014/main" id="{E7CDB607-8FB8-1E43-4D1E-D0B070F581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1" y="3329835"/>
            <a:ext cx="4773338" cy="229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295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60FA3-CCC2-FE49-6838-1E2EDB050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130" y="284050"/>
            <a:ext cx="8562109" cy="639762"/>
          </a:xfrm>
        </p:spPr>
        <p:txBody>
          <a:bodyPr/>
          <a:lstStyle/>
          <a:p>
            <a:r>
              <a:rPr lang="en-US" dirty="0"/>
              <a:t>Parallelization/Implementation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F7778-6DFA-11A9-7F56-6BC69FA7A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2B9D70-72B9-2FE6-A991-48DE3E54F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FFE37C9A-904E-4416-6F70-1CD8151047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574158"/>
              </p:ext>
            </p:extLst>
          </p:nvPr>
        </p:nvGraphicFramePr>
        <p:xfrm>
          <a:off x="307569" y="1171575"/>
          <a:ext cx="8562110" cy="46623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59759">
                  <a:extLst>
                    <a:ext uri="{9D8B030D-6E8A-4147-A177-3AD203B41FA5}">
                      <a16:colId xmlns:a16="http://schemas.microsoft.com/office/drawing/2014/main" val="64048734"/>
                    </a:ext>
                  </a:extLst>
                </a:gridCol>
                <a:gridCol w="866701">
                  <a:extLst>
                    <a:ext uri="{9D8B030D-6E8A-4147-A177-3AD203B41FA5}">
                      <a16:colId xmlns:a16="http://schemas.microsoft.com/office/drawing/2014/main" val="22698121"/>
                    </a:ext>
                  </a:extLst>
                </a:gridCol>
                <a:gridCol w="815795">
                  <a:extLst>
                    <a:ext uri="{9D8B030D-6E8A-4147-A177-3AD203B41FA5}">
                      <a16:colId xmlns:a16="http://schemas.microsoft.com/office/drawing/2014/main" val="1987416681"/>
                    </a:ext>
                  </a:extLst>
                </a:gridCol>
                <a:gridCol w="859536">
                  <a:extLst>
                    <a:ext uri="{9D8B030D-6E8A-4147-A177-3AD203B41FA5}">
                      <a16:colId xmlns:a16="http://schemas.microsoft.com/office/drawing/2014/main" val="3694402324"/>
                    </a:ext>
                  </a:extLst>
                </a:gridCol>
                <a:gridCol w="768096">
                  <a:extLst>
                    <a:ext uri="{9D8B030D-6E8A-4147-A177-3AD203B41FA5}">
                      <a16:colId xmlns:a16="http://schemas.microsoft.com/office/drawing/2014/main" val="1777149498"/>
                    </a:ext>
                  </a:extLst>
                </a:gridCol>
                <a:gridCol w="859536">
                  <a:extLst>
                    <a:ext uri="{9D8B030D-6E8A-4147-A177-3AD203B41FA5}">
                      <a16:colId xmlns:a16="http://schemas.microsoft.com/office/drawing/2014/main" val="1240043265"/>
                    </a:ext>
                  </a:extLst>
                </a:gridCol>
                <a:gridCol w="932687">
                  <a:extLst>
                    <a:ext uri="{9D8B030D-6E8A-4147-A177-3AD203B41FA5}">
                      <a16:colId xmlns:a16="http://schemas.microsoft.com/office/drawing/2014/main" val="3124538634"/>
                    </a:ext>
                  </a:extLst>
                </a:gridCol>
              </a:tblGrid>
              <a:tr h="31082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MIS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BFS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SSSP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479903"/>
                  </a:ext>
                </a:extLst>
              </a:tr>
              <a:tr h="31082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70C0"/>
                          </a:solidFill>
                        </a:rPr>
                        <a:t>Number of codes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240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184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240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2642743"/>
                  </a:ext>
                </a:extLst>
              </a:tr>
              <a:tr h="31082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Vertex-based, edge-based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802494"/>
                  </a:ext>
                </a:extLst>
              </a:tr>
              <a:tr h="31082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Topology-driven, data-driven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245251"/>
                  </a:ext>
                </a:extLst>
              </a:tr>
              <a:tr h="31082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Duplicates on WL, no duplicates on WL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6714082"/>
                  </a:ext>
                </a:extLst>
              </a:tr>
              <a:tr h="31082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Push, pull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7257089"/>
                  </a:ext>
                </a:extLst>
              </a:tr>
              <a:tr h="31082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Read-write, read-modify-write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1365094"/>
                  </a:ext>
                </a:extLst>
              </a:tr>
              <a:tr h="31082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Deterministic, non-deterministic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316636"/>
                  </a:ext>
                </a:extLst>
              </a:tr>
              <a:tr h="31082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Persistent, non-persistent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405000"/>
                  </a:ext>
                </a:extLst>
              </a:tr>
              <a:tr h="31082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Thread, warp, block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 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046452"/>
                  </a:ext>
                </a:extLst>
              </a:tr>
              <a:tr h="31082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Atomic,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cudaAtomic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299717"/>
                  </a:ext>
                </a:extLst>
              </a:tr>
              <a:tr h="31082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Global-add, block-add, reduction-add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 -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 -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 - -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 - 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6161357"/>
                  </a:ext>
                </a:extLst>
              </a:tr>
              <a:tr h="31082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Atomic-red., critical-red., clause-red.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 -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 -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 -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 - 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663340"/>
                  </a:ext>
                </a:extLst>
              </a:tr>
              <a:tr h="31082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Default schedule, dynamic schedule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9962103"/>
                  </a:ext>
                </a:extLst>
              </a:tr>
              <a:tr h="31082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Blocked scheduling, cyclic scheduling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 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926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0243772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EFB46-763A-4DC4-B1A9-5951F67F2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Thread, Warp, and Block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0B31E-730E-F77F-FEB3-9FE649080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6"/>
            <a:ext cx="8226425" cy="1179444"/>
          </a:xfrm>
        </p:spPr>
        <p:txBody>
          <a:bodyPr/>
          <a:lstStyle/>
          <a:p>
            <a:r>
              <a:rPr lang="en-US" dirty="0"/>
              <a:t>Performance is highly correlated with the degree distribution of the input graph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81194-2C8B-145D-E6B1-DF1837402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7E1942-F59C-32F9-8DD3-F2DD0676D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A16B6D2-4267-0861-5D50-B446451B6FBA}"/>
              </a:ext>
            </a:extLst>
          </p:cNvPr>
          <p:cNvSpPr txBox="1">
            <a:spLocks/>
          </p:cNvSpPr>
          <p:nvPr/>
        </p:nvSpPr>
        <p:spPr bwMode="auto">
          <a:xfrm>
            <a:off x="455613" y="4344919"/>
            <a:ext cx="8226425" cy="1179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3000" dirty="0">
                <a:latin typeface="+mn-lt"/>
              </a:rPr>
              <a:t>Thread-based provides highest performance for low-degree and relatively uniform-degree distributions</a:t>
            </a:r>
          </a:p>
        </p:txBody>
      </p:sp>
      <p:pic>
        <p:nvPicPr>
          <p:cNvPr id="11" name="Picture 10" descr="A graph of different colored squares&#10;&#10;Description automatically generated with medium confidence">
            <a:extLst>
              <a:ext uri="{FF2B5EF4-FFF2-40B4-BE49-F238E27FC236}">
                <a16:creationId xmlns:a16="http://schemas.microsoft.com/office/drawing/2014/main" id="{96934964-1F07-ABD2-D91A-99536D9971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25" y="2300141"/>
            <a:ext cx="7772400" cy="204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447827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EFB46-763A-4DC4-B1A9-5951F67F2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Thread, Warp, and Block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0B31E-730E-F77F-FEB3-9FE649080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226425" cy="1050223"/>
          </a:xfrm>
        </p:spPr>
        <p:txBody>
          <a:bodyPr/>
          <a:lstStyle/>
          <a:p>
            <a:r>
              <a:rPr lang="en-US" dirty="0"/>
              <a:t>Performance is highly correlated with the degree distribution of the input graph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81194-2C8B-145D-E6B1-DF1837402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7E1942-F59C-32F9-8DD3-F2DD0676D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86471E-2950-E312-805F-488EA7A8639D}"/>
              </a:ext>
            </a:extLst>
          </p:cNvPr>
          <p:cNvSpPr txBox="1"/>
          <p:nvPr/>
        </p:nvSpPr>
        <p:spPr>
          <a:xfrm>
            <a:off x="6243796" y="2384029"/>
            <a:ext cx="29002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>
                <a:latin typeface="+mn-lt"/>
              </a:rPr>
              <a:t>Block is the slowest because none of our inputs have a significant number of vertices with a degree of over 512 (i.e., the number of threads per block)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8DA1322-8D78-2850-43AB-7D2116266BB8}"/>
              </a:ext>
            </a:extLst>
          </p:cNvPr>
          <p:cNvSpPr txBox="1">
            <a:spLocks/>
          </p:cNvSpPr>
          <p:nvPr/>
        </p:nvSpPr>
        <p:spPr bwMode="auto">
          <a:xfrm>
            <a:off x="455613" y="4068737"/>
            <a:ext cx="8226425" cy="1050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/>
            <a:r>
              <a:rPr lang="en-US" sz="3000" dirty="0">
                <a:latin typeface="+mn-lt"/>
              </a:rPr>
              <a:t>Warp-based yields best performance for scale-free graphs (high average degree or a few vertices have high degree)</a:t>
            </a:r>
          </a:p>
        </p:txBody>
      </p:sp>
      <p:pic>
        <p:nvPicPr>
          <p:cNvPr id="7" name="Picture 6" descr="A graph of different colored rectangles&#10;&#10;Description automatically generated">
            <a:extLst>
              <a:ext uri="{FF2B5EF4-FFF2-40B4-BE49-F238E27FC236}">
                <a16:creationId xmlns:a16="http://schemas.microsoft.com/office/drawing/2014/main" id="{6A420FD7-4FC8-CD5D-EA7E-8C738D7FC5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97" y="2489246"/>
            <a:ext cx="5764499" cy="151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5091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09C61-7C77-D5BB-A8A4-F45C2EC46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CD02B-22BD-058B-47FD-112883455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226425" cy="3101721"/>
          </a:xfrm>
        </p:spPr>
        <p:txBody>
          <a:bodyPr/>
          <a:lstStyle/>
          <a:p>
            <a:r>
              <a:rPr lang="en-US" dirty="0"/>
              <a:t>GPU reduction styles</a:t>
            </a:r>
          </a:p>
          <a:p>
            <a:pPr lvl="1"/>
            <a:r>
              <a:rPr lang="en-US" dirty="0"/>
              <a:t>Block-add tends to be the slowest and reduction-add is the fastest for PR</a:t>
            </a:r>
          </a:p>
          <a:p>
            <a:r>
              <a:rPr lang="en-US" dirty="0"/>
              <a:t>CPU reduction styles</a:t>
            </a:r>
          </a:p>
          <a:p>
            <a:pPr lvl="1"/>
            <a:r>
              <a:rPr lang="en-US" dirty="0"/>
              <a:t>Clause-reduction achieves the highest throughput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F015D-9CD1-A8FD-A1F7-6CC70F013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3E5E10-90DB-4282-D9A2-D6E2AA795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7" name="Picture 6" descr="Chart, box and whisker chart&#10;&#10;Description automatically generated">
            <a:extLst>
              <a:ext uri="{FF2B5EF4-FFF2-40B4-BE49-F238E27FC236}">
                <a16:creationId xmlns:a16="http://schemas.microsoft.com/office/drawing/2014/main" id="{57C26DD3-607C-57F5-B6A0-8A566A978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694" y="3774390"/>
            <a:ext cx="6374956" cy="2018032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67CECC9-FF1B-7FE8-4ED6-806D81B0D1A2}"/>
              </a:ext>
            </a:extLst>
          </p:cNvPr>
          <p:cNvSpPr/>
          <p:nvPr/>
        </p:nvSpPr>
        <p:spPr bwMode="auto">
          <a:xfrm>
            <a:off x="2144403" y="4395716"/>
            <a:ext cx="373743" cy="77538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9862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09C61-7C77-D5BB-A8A4-F45C2EC46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F015D-9CD1-A8FD-A1F7-6CC70F013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3E5E10-90DB-4282-D9A2-D6E2AA795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7" name="Picture 6" descr="Chart, box and whisker chart&#10;&#10;Description automatically generated">
            <a:extLst>
              <a:ext uri="{FF2B5EF4-FFF2-40B4-BE49-F238E27FC236}">
                <a16:creationId xmlns:a16="http://schemas.microsoft.com/office/drawing/2014/main" id="{57C26DD3-607C-57F5-B6A0-8A566A978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024" y="3774390"/>
            <a:ext cx="6374956" cy="2018032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2196D0B-9517-4C8D-38FB-E75AD8B50A0F}"/>
              </a:ext>
            </a:extLst>
          </p:cNvPr>
          <p:cNvSpPr/>
          <p:nvPr/>
        </p:nvSpPr>
        <p:spPr bwMode="auto">
          <a:xfrm>
            <a:off x="2553616" y="4034278"/>
            <a:ext cx="373743" cy="77538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57CDD7E-03A0-8AD7-2D72-8754CE42E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226425" cy="3101721"/>
          </a:xfrm>
        </p:spPr>
        <p:txBody>
          <a:bodyPr/>
          <a:lstStyle/>
          <a:p>
            <a:r>
              <a:rPr lang="en-US" dirty="0"/>
              <a:t>GPU reduction styles</a:t>
            </a:r>
          </a:p>
          <a:p>
            <a:pPr lvl="1"/>
            <a:r>
              <a:rPr lang="en-US" dirty="0"/>
              <a:t>Block-add tends to be the slowest and reduction-add is the fastest for PR</a:t>
            </a:r>
          </a:p>
          <a:p>
            <a:r>
              <a:rPr lang="en-US" dirty="0"/>
              <a:t>CPU reduction styles</a:t>
            </a:r>
          </a:p>
          <a:p>
            <a:pPr lvl="1"/>
            <a:r>
              <a:rPr lang="en-US" dirty="0"/>
              <a:t>Clause-reduction achieves the highest throughput</a:t>
            </a:r>
          </a:p>
        </p:txBody>
      </p:sp>
    </p:spTree>
    <p:extLst>
      <p:ext uri="{BB962C8B-B14F-4D97-AF65-F5344CB8AC3E}">
        <p14:creationId xmlns:p14="http://schemas.microsoft.com/office/powerpoint/2010/main" val="2416596079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09C61-7C77-D5BB-A8A4-F45C2EC46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F015D-9CD1-A8FD-A1F7-6CC70F013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3E5E10-90DB-4282-D9A2-D6E2AA795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7" name="Picture 6" descr="Chart, box and whisker chart&#10;&#10;Description automatically generated">
            <a:extLst>
              <a:ext uri="{FF2B5EF4-FFF2-40B4-BE49-F238E27FC236}">
                <a16:creationId xmlns:a16="http://schemas.microsoft.com/office/drawing/2014/main" id="{57C26DD3-607C-57F5-B6A0-8A566A978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697" y="3774390"/>
            <a:ext cx="6374956" cy="2018032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B2181A8-97F5-E709-7A3E-DFBF13D40DCE}"/>
              </a:ext>
            </a:extLst>
          </p:cNvPr>
          <p:cNvSpPr/>
          <p:nvPr/>
        </p:nvSpPr>
        <p:spPr bwMode="auto">
          <a:xfrm>
            <a:off x="6064134" y="4229987"/>
            <a:ext cx="373743" cy="77538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FAB8860-EA2D-8974-97E9-F0CDC8F1D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226425" cy="3101721"/>
          </a:xfrm>
        </p:spPr>
        <p:txBody>
          <a:bodyPr/>
          <a:lstStyle/>
          <a:p>
            <a:r>
              <a:rPr lang="en-US" dirty="0"/>
              <a:t>GPU reduction styles</a:t>
            </a:r>
          </a:p>
          <a:p>
            <a:pPr lvl="1"/>
            <a:r>
              <a:rPr lang="en-US" dirty="0"/>
              <a:t>Block-add tends to be the slowest and reduction-add is the fastest for PR</a:t>
            </a:r>
          </a:p>
          <a:p>
            <a:r>
              <a:rPr lang="en-US" dirty="0"/>
              <a:t>CPU reduction styles</a:t>
            </a:r>
          </a:p>
          <a:p>
            <a:pPr lvl="1"/>
            <a:r>
              <a:rPr lang="en-US" dirty="0"/>
              <a:t>Clause-reduction achieves the highest throughput</a:t>
            </a:r>
          </a:p>
        </p:txBody>
      </p:sp>
    </p:spTree>
    <p:extLst>
      <p:ext uri="{BB962C8B-B14F-4D97-AF65-F5344CB8AC3E}">
        <p14:creationId xmlns:p14="http://schemas.microsoft.com/office/powerpoint/2010/main" val="775104326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F3FDC-A8B7-0524-DE26-0EE0D039C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 and Dynamic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0D516-0842-5BCD-7A2F-703F94196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226425" cy="1455801"/>
          </a:xfrm>
        </p:spPr>
        <p:txBody>
          <a:bodyPr/>
          <a:lstStyle/>
          <a:p>
            <a:r>
              <a:rPr lang="en-US" dirty="0"/>
              <a:t>No difference for PR, BFS, and SSSP</a:t>
            </a:r>
          </a:p>
          <a:p>
            <a:r>
              <a:rPr lang="en-US" dirty="0"/>
              <a:t>MIS always faster with the default scheduling</a:t>
            </a:r>
          </a:p>
          <a:p>
            <a:r>
              <a:rPr lang="en-US" dirty="0"/>
              <a:t>Dynamic scheduling: load balancing, more overhead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04E6F-0CE5-F8C6-6A97-72CE78F08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25B3BC-8C55-2A14-77B0-0BAC6FCE1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12" name="Picture 11" descr="A diagram of different colored objects&#10;&#10;Description automatically generated">
            <a:extLst>
              <a:ext uri="{FF2B5EF4-FFF2-40B4-BE49-F238E27FC236}">
                <a16:creationId xmlns:a16="http://schemas.microsoft.com/office/drawing/2014/main" id="{85EBCA55-E775-E886-4EEE-C338A56F8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10689"/>
            <a:ext cx="5168900" cy="2448427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E8E9E62-2F4E-75AE-B099-942251BB0202}"/>
              </a:ext>
            </a:extLst>
          </p:cNvPr>
          <p:cNvSpPr/>
          <p:nvPr/>
        </p:nvSpPr>
        <p:spPr bwMode="auto">
          <a:xfrm>
            <a:off x="3233573" y="4584487"/>
            <a:ext cx="355264" cy="30149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3C87EFA-A573-6045-D318-5A5F1D8C83EB}"/>
              </a:ext>
            </a:extLst>
          </p:cNvPr>
          <p:cNvSpPr/>
          <p:nvPr/>
        </p:nvSpPr>
        <p:spPr bwMode="auto">
          <a:xfrm>
            <a:off x="4620336" y="4583767"/>
            <a:ext cx="355264" cy="30149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59F311A-57E6-90C6-E3B9-D5453E2099A6}"/>
              </a:ext>
            </a:extLst>
          </p:cNvPr>
          <p:cNvSpPr/>
          <p:nvPr/>
        </p:nvSpPr>
        <p:spPr bwMode="auto">
          <a:xfrm>
            <a:off x="5301186" y="4589650"/>
            <a:ext cx="355264" cy="30149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8146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F3FDC-A8B7-0524-DE26-0EE0D039C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 and Dynamic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0D516-0842-5BCD-7A2F-703F94196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226425" cy="1455801"/>
          </a:xfrm>
        </p:spPr>
        <p:txBody>
          <a:bodyPr/>
          <a:lstStyle/>
          <a:p>
            <a:r>
              <a:rPr lang="en-US" dirty="0"/>
              <a:t>No difference for PR, BFS, and SSSP</a:t>
            </a:r>
          </a:p>
          <a:p>
            <a:r>
              <a:rPr lang="en-US" dirty="0"/>
              <a:t>MIS always faster with the default scheduling</a:t>
            </a:r>
          </a:p>
          <a:p>
            <a:r>
              <a:rPr lang="en-US" dirty="0"/>
              <a:t>Dynamic scheduling: load balancing, more overhead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04E6F-0CE5-F8C6-6A97-72CE78F08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25B3BC-8C55-2A14-77B0-0BAC6FCE1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89419E-52F5-B17B-6AE5-57256E2C707C}"/>
              </a:ext>
            </a:extLst>
          </p:cNvPr>
          <p:cNvSpPr txBox="1"/>
          <p:nvPr/>
        </p:nvSpPr>
        <p:spPr>
          <a:xfrm>
            <a:off x="5928185" y="3429000"/>
            <a:ext cx="3053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/>
              <a:t>Load balancing is unnecessary, and the overhead makes the dynamic schedule slower</a:t>
            </a:r>
          </a:p>
        </p:txBody>
      </p:sp>
      <p:pic>
        <p:nvPicPr>
          <p:cNvPr id="9" name="Picture 8" descr="A diagram of different colored objects&#10;&#10;Description automatically generated">
            <a:extLst>
              <a:ext uri="{FF2B5EF4-FFF2-40B4-BE49-F238E27FC236}">
                <a16:creationId xmlns:a16="http://schemas.microsoft.com/office/drawing/2014/main" id="{A90DCE0D-D052-EB07-16D9-084146EC69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10689"/>
            <a:ext cx="5168900" cy="2448427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4BDCC88-E625-547B-2DD1-14D095094C67}"/>
              </a:ext>
            </a:extLst>
          </p:cNvPr>
          <p:cNvSpPr/>
          <p:nvPr/>
        </p:nvSpPr>
        <p:spPr bwMode="auto">
          <a:xfrm>
            <a:off x="2386940" y="3409152"/>
            <a:ext cx="724559" cy="135334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7374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3AB28-6A76-3396-8D26-3B151EE16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Blocked and Cyclic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F0D79-2530-2B81-48A4-BCB590330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6"/>
            <a:ext cx="8226425" cy="2624204"/>
          </a:xfrm>
        </p:spPr>
        <p:txBody>
          <a:bodyPr/>
          <a:lstStyle/>
          <a:p>
            <a:r>
              <a:rPr lang="en-US" dirty="0"/>
              <a:t>Does not affect CC, MIS, BFS, and SSSP</a:t>
            </a:r>
          </a:p>
          <a:p>
            <a:r>
              <a:rPr lang="en-US" dirty="0"/>
              <a:t>PR prefers a blocked schedule, TC prefers cyclic</a:t>
            </a:r>
          </a:p>
          <a:p>
            <a:r>
              <a:rPr lang="en-US" dirty="0"/>
              <a:t>Scheduling: important, depending on loop characteristics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DC05E-FB25-B449-67C6-6E0FB0A7A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9916A6-8A8D-3B6C-8EA7-BE492E15D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D10DBE-2968-3D77-451E-65C29D2FD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773" y="3322570"/>
            <a:ext cx="5454360" cy="2523868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30CBE14-2162-F9EE-4F6E-121D9D9591DE}"/>
              </a:ext>
            </a:extLst>
          </p:cNvPr>
          <p:cNvSpPr/>
          <p:nvPr/>
        </p:nvSpPr>
        <p:spPr bwMode="auto">
          <a:xfrm>
            <a:off x="2355708" y="4069997"/>
            <a:ext cx="526334" cy="100568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rgbClr val="808080"/>
              </a:solidFill>
              <a:effectLst/>
              <a:latin typeface="Arial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199A1A3-C7CC-0A3F-9787-FE56DFE048C0}"/>
              </a:ext>
            </a:extLst>
          </p:cNvPr>
          <p:cNvSpPr/>
          <p:nvPr/>
        </p:nvSpPr>
        <p:spPr bwMode="auto">
          <a:xfrm>
            <a:off x="3073400" y="4195571"/>
            <a:ext cx="526334" cy="79553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47FF493-3AE2-E56D-2A2C-CD477F859458}"/>
              </a:ext>
            </a:extLst>
          </p:cNvPr>
          <p:cNvSpPr/>
          <p:nvPr/>
        </p:nvSpPr>
        <p:spPr bwMode="auto">
          <a:xfrm>
            <a:off x="5186937" y="3611426"/>
            <a:ext cx="526335" cy="1295401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B4A2783-9739-D72E-4268-127891FE9994}"/>
              </a:ext>
            </a:extLst>
          </p:cNvPr>
          <p:cNvSpPr/>
          <p:nvPr/>
        </p:nvSpPr>
        <p:spPr bwMode="auto">
          <a:xfrm>
            <a:off x="5898497" y="4121354"/>
            <a:ext cx="526336" cy="785473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4314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3AB28-6A76-3396-8D26-3B151EE16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Blocked and Cyclic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F0D79-2530-2B81-48A4-BCB590330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6"/>
            <a:ext cx="8226425" cy="2624204"/>
          </a:xfrm>
        </p:spPr>
        <p:txBody>
          <a:bodyPr/>
          <a:lstStyle/>
          <a:p>
            <a:r>
              <a:rPr lang="en-US" dirty="0"/>
              <a:t>Does not affect CC, MIS, BFS, and SSSP</a:t>
            </a:r>
          </a:p>
          <a:p>
            <a:r>
              <a:rPr lang="en-US" dirty="0"/>
              <a:t>PR prefers a blocked schedule, TC prefers cyclic</a:t>
            </a:r>
          </a:p>
          <a:p>
            <a:r>
              <a:rPr lang="en-US" dirty="0"/>
              <a:t>Scheduling: important, depending on loop characteristics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DC05E-FB25-B449-67C6-6E0FB0A7A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9916A6-8A8D-3B6C-8EA7-BE492E15D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CEF22B-2E04-663E-7E32-6B4AC5513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773" y="3322570"/>
            <a:ext cx="5454360" cy="2523868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88DED70-04A1-CE95-CED7-FE1396070759}"/>
              </a:ext>
            </a:extLst>
          </p:cNvPr>
          <p:cNvSpPr/>
          <p:nvPr/>
        </p:nvSpPr>
        <p:spPr bwMode="auto">
          <a:xfrm>
            <a:off x="3748146" y="4267199"/>
            <a:ext cx="582554" cy="441893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462017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3AB28-6A76-3396-8D26-3B151EE16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Blocked and Cyclic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F0D79-2530-2B81-48A4-BCB590330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6"/>
            <a:ext cx="8226425" cy="2624204"/>
          </a:xfrm>
        </p:spPr>
        <p:txBody>
          <a:bodyPr/>
          <a:lstStyle/>
          <a:p>
            <a:r>
              <a:rPr lang="en-US" dirty="0"/>
              <a:t>Does not affect CC, MIS, BFS, and SSSP</a:t>
            </a:r>
          </a:p>
          <a:p>
            <a:r>
              <a:rPr lang="en-US" dirty="0"/>
              <a:t>PR prefers a blocked schedule, TC prefers cyclic</a:t>
            </a:r>
          </a:p>
          <a:p>
            <a:r>
              <a:rPr lang="en-US" dirty="0"/>
              <a:t>Scheduling: important, depending on loop characteristics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DC05E-FB25-B449-67C6-6E0FB0A7A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9916A6-8A8D-3B6C-8EA7-BE492E15D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8E3FF2-9FF9-D5E8-0C62-00BB4D2A0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773" y="3322570"/>
            <a:ext cx="5454360" cy="2523868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02B7F50-97E3-9EB6-E676-4ABFD863D5A5}"/>
              </a:ext>
            </a:extLst>
          </p:cNvPr>
          <p:cNvSpPr/>
          <p:nvPr/>
        </p:nvSpPr>
        <p:spPr bwMode="auto">
          <a:xfrm>
            <a:off x="4433946" y="4737643"/>
            <a:ext cx="582554" cy="441893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55605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9A372-E5C5-4807-AB72-537EF1D3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Parallelization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DD62-071B-4450-ACE2-9D56BB41F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430768" cy="44799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dirty="0">
                <a:sym typeface="Symbol" panose="05050102010706020507" pitchFamily="18" charset="2"/>
              </a:rPr>
              <a:t>Granularity at which computations are parallelized</a:t>
            </a:r>
          </a:p>
          <a:p>
            <a:pPr>
              <a:spcBef>
                <a:spcPts val="300"/>
              </a:spcBef>
            </a:pPr>
            <a:endParaRPr lang="en-US" dirty="0">
              <a:sym typeface="Symbol" panose="05050102010706020507" pitchFamily="18" charset="2"/>
            </a:endParaRPr>
          </a:p>
          <a:p>
            <a:pPr>
              <a:spcBef>
                <a:spcPts val="300"/>
              </a:spcBef>
            </a:pPr>
            <a:r>
              <a:rPr lang="en-US" dirty="0">
                <a:sym typeface="Symbol" panose="05050102010706020507" pitchFamily="18" charset="2"/>
              </a:rPr>
              <a:t>Example</a:t>
            </a:r>
          </a:p>
          <a:p>
            <a:pPr lvl="1">
              <a:spcBef>
                <a:spcPts val="300"/>
              </a:spcBef>
            </a:pPr>
            <a:r>
              <a:rPr lang="en-US" dirty="0">
                <a:sym typeface="Symbol" panose="05050102010706020507" pitchFamily="18" charset="2"/>
              </a:rPr>
              <a:t>GPUs expose multiple levels of hardware parallelism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183FCC-F038-118B-5E4F-E8AAE7CC2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2D74ADD-C94C-EFCA-6837-C09F7C60C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4DAD052-415B-1620-09BF-2B10FD1F72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155601"/>
              </p:ext>
            </p:extLst>
          </p:nvPr>
        </p:nvGraphicFramePr>
        <p:xfrm>
          <a:off x="866054" y="3522306"/>
          <a:ext cx="761306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8304">
                  <a:extLst>
                    <a:ext uri="{9D8B030D-6E8A-4147-A177-3AD203B41FA5}">
                      <a16:colId xmlns:a16="http://schemas.microsoft.com/office/drawing/2014/main" val="468147040"/>
                    </a:ext>
                  </a:extLst>
                </a:gridCol>
                <a:gridCol w="2367602">
                  <a:extLst>
                    <a:ext uri="{9D8B030D-6E8A-4147-A177-3AD203B41FA5}">
                      <a16:colId xmlns:a16="http://schemas.microsoft.com/office/drawing/2014/main" val="2153414145"/>
                    </a:ext>
                  </a:extLst>
                </a:gridCol>
                <a:gridCol w="3817154">
                  <a:extLst>
                    <a:ext uri="{9D8B030D-6E8A-4147-A177-3AD203B41FA5}">
                      <a16:colId xmlns:a16="http://schemas.microsoft.com/office/drawing/2014/main" val="2450775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Granularity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Benefits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Drawbacks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963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Easy to implement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May suffer from load imbalance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481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Warp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Warp-level primitives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May require complex synchronization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135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Shared 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May require complex synchronization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478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5438265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5DCE6-76C2-A877-D46A-55343481B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Performing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8E4D5-8747-180D-5913-E02EF9449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percentage of the best-performing codes use the style of the given column</a:t>
            </a:r>
          </a:p>
          <a:p>
            <a:r>
              <a:rPr lang="en-US" dirty="0"/>
              <a:t>Vertex-based, push, and non-deterministic dominate the best-performing styles</a:t>
            </a:r>
          </a:p>
          <a:p>
            <a:r>
              <a:rPr lang="en-US" dirty="0"/>
              <a:t>C++ prefers topo-driven, others prefer data-driven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A67A9-4DB2-C85E-950C-8A504711F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EDEE3E-0073-30B7-8419-DAD0F17DF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F895EBC-DB43-378F-0DA3-6088A9891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16" y="3454400"/>
            <a:ext cx="7393017" cy="336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777148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9E6E3-03B2-9467-3EE1-25CF8C022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Style Combinations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18B79-E7D2-A6CC-ABB9-2AA83BBCB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261193-CCC8-85B9-9F13-F47C7BEF1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DB8D6FC-4B42-FC49-7275-C5C50E6F55BA}"/>
              </a:ext>
            </a:extLst>
          </p:cNvPr>
          <p:cNvSpPr txBox="1">
            <a:spLocks/>
          </p:cNvSpPr>
          <p:nvPr/>
        </p:nvSpPr>
        <p:spPr bwMode="auto">
          <a:xfrm>
            <a:off x="457200" y="1323975"/>
            <a:ext cx="8226425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“Warmer” shading indicates a higher performance improvement</a:t>
            </a:r>
          </a:p>
        </p:txBody>
      </p:sp>
      <p:pic>
        <p:nvPicPr>
          <p:cNvPr id="16" name="Picture 15" descr="A screenshot of a data sheet&#10;&#10;Description automatically generated">
            <a:extLst>
              <a:ext uri="{FF2B5EF4-FFF2-40B4-BE49-F238E27FC236}">
                <a16:creationId xmlns:a16="http://schemas.microsoft.com/office/drawing/2014/main" id="{192065CA-024F-CF15-9600-9B020DBBF3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73" y="2298700"/>
            <a:ext cx="6769100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348714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9E6E3-03B2-9467-3EE1-25CF8C022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Style Combinations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18B79-E7D2-A6CC-ABB9-2AA83BBCB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261193-CCC8-85B9-9F13-F47C7BEF1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DB8D6FC-4B42-FC49-7275-C5C50E6F55BA}"/>
              </a:ext>
            </a:extLst>
          </p:cNvPr>
          <p:cNvSpPr txBox="1">
            <a:spLocks/>
          </p:cNvSpPr>
          <p:nvPr/>
        </p:nvSpPr>
        <p:spPr bwMode="auto">
          <a:xfrm>
            <a:off x="457200" y="1323975"/>
            <a:ext cx="8226425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Combining push, non-deterministic, and non-persistent </a:t>
            </a:r>
          </a:p>
        </p:txBody>
      </p:sp>
      <p:pic>
        <p:nvPicPr>
          <p:cNvPr id="16" name="Picture 15" descr="A screenshot of a data sheet&#10;&#10;Description automatically generated">
            <a:extLst>
              <a:ext uri="{FF2B5EF4-FFF2-40B4-BE49-F238E27FC236}">
                <a16:creationId xmlns:a16="http://schemas.microsoft.com/office/drawing/2014/main" id="{192065CA-024F-CF15-9600-9B020DBBF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73" y="2298700"/>
            <a:ext cx="6769100" cy="3517900"/>
          </a:xfrm>
          <a:prstGeom prst="rect">
            <a:avLst/>
          </a:prstGeom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42A38EE-BE48-845C-2D70-4D5F3207DF1E}"/>
              </a:ext>
            </a:extLst>
          </p:cNvPr>
          <p:cNvSpPr/>
          <p:nvPr/>
        </p:nvSpPr>
        <p:spPr bwMode="auto">
          <a:xfrm>
            <a:off x="3379846" y="2296668"/>
            <a:ext cx="315854" cy="291525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6FDA339-32DA-3F01-4F77-C0BAA7B98DAC}"/>
              </a:ext>
            </a:extLst>
          </p:cNvPr>
          <p:cNvSpPr/>
          <p:nvPr/>
        </p:nvSpPr>
        <p:spPr bwMode="auto">
          <a:xfrm>
            <a:off x="4878446" y="2296668"/>
            <a:ext cx="315854" cy="291525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8D1BC490-4583-D1CE-BD7B-D8FFD5D233A8}"/>
              </a:ext>
            </a:extLst>
          </p:cNvPr>
          <p:cNvSpPr/>
          <p:nvPr/>
        </p:nvSpPr>
        <p:spPr bwMode="auto">
          <a:xfrm>
            <a:off x="5478483" y="2283968"/>
            <a:ext cx="315854" cy="291525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654211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9E6E3-03B2-9467-3EE1-25CF8C022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Style Combinations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18B79-E7D2-A6CC-ABB9-2AA83BBCB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261193-CCC8-85B9-9F13-F47C7BEF1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DB8D6FC-4B42-FC49-7275-C5C50E6F55BA}"/>
              </a:ext>
            </a:extLst>
          </p:cNvPr>
          <p:cNvSpPr txBox="1">
            <a:spLocks/>
          </p:cNvSpPr>
          <p:nvPr/>
        </p:nvSpPr>
        <p:spPr bwMode="auto">
          <a:xfrm>
            <a:off x="457200" y="1323975"/>
            <a:ext cx="8226425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No general preference for the vertex/edge, topo/data, dup/non-dup, RW/RMW pairs</a:t>
            </a:r>
          </a:p>
        </p:txBody>
      </p:sp>
      <p:pic>
        <p:nvPicPr>
          <p:cNvPr id="16" name="Picture 15" descr="A screenshot of a data sheet&#10;&#10;Description automatically generated">
            <a:extLst>
              <a:ext uri="{FF2B5EF4-FFF2-40B4-BE49-F238E27FC236}">
                <a16:creationId xmlns:a16="http://schemas.microsoft.com/office/drawing/2014/main" id="{192065CA-024F-CF15-9600-9B020DBBF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73" y="2298700"/>
            <a:ext cx="6769100" cy="3517900"/>
          </a:xfrm>
          <a:prstGeom prst="rect">
            <a:avLst/>
          </a:prstGeom>
        </p:spPr>
      </p:pic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33154438-A881-E7BD-FBB3-EEA97447BF97}"/>
              </a:ext>
            </a:extLst>
          </p:cNvPr>
          <p:cNvSpPr/>
          <p:nvPr/>
        </p:nvSpPr>
        <p:spPr bwMode="auto">
          <a:xfrm>
            <a:off x="1551046" y="2296668"/>
            <a:ext cx="1828800" cy="291525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650B2A42-EAD2-43D3-A18D-8A5B5D83D8A4}"/>
              </a:ext>
            </a:extLst>
          </p:cNvPr>
          <p:cNvSpPr/>
          <p:nvPr/>
        </p:nvSpPr>
        <p:spPr bwMode="auto">
          <a:xfrm>
            <a:off x="3976746" y="2296668"/>
            <a:ext cx="595254" cy="291525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472395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1FCFA-24A0-57C8-4A24-CEDEAC786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with Baseline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37536-A289-A86F-BDB6-F0D6FD9F5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Baseline codes: Lonestar CPU and Gardenia</a:t>
            </a:r>
          </a:p>
          <a:p>
            <a:pPr lvl="4"/>
            <a:endParaRPr lang="en-US" dirty="0"/>
          </a:p>
          <a:p>
            <a:r>
              <a:rPr lang="en-US" dirty="0"/>
              <a:t>The optimized baseline codes do not outperform our codes in many cases</a:t>
            </a:r>
          </a:p>
          <a:p>
            <a:pPr lvl="4"/>
            <a:endParaRPr lang="en-US" dirty="0"/>
          </a:p>
          <a:p>
            <a:r>
              <a:rPr lang="en-US" dirty="0"/>
              <a:t>Speedup over baseline codes: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66A11-34BD-2FA8-855C-1C304D5A9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F44072-4860-F038-0E0D-83F7FFC18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54</a:t>
            </a:fld>
            <a:endParaRPr lang="en-US" dirty="0"/>
          </a:p>
        </p:txBody>
      </p:sp>
      <p:pic>
        <p:nvPicPr>
          <p:cNvPr id="7" name="Picture 6" descr="A table with numbers and letters&#10;&#10;Description automatically generated">
            <a:extLst>
              <a:ext uri="{FF2B5EF4-FFF2-40B4-BE49-F238E27FC236}">
                <a16:creationId xmlns:a16="http://schemas.microsoft.com/office/drawing/2014/main" id="{743829AC-999B-4E91-A144-03CD8AF123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98" y="3873474"/>
            <a:ext cx="7072619" cy="144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793258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28994-F800-4BBC-D04C-AB3911833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D22BB-B328-668F-3DD0-5F1904136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Graph analytics codes exhibit </a:t>
            </a:r>
            <a:r>
              <a:rPr lang="en-US" dirty="0">
                <a:solidFill>
                  <a:srgbClr val="0070C0"/>
                </a:solidFill>
              </a:rPr>
              <a:t>irregular</a:t>
            </a:r>
            <a:r>
              <a:rPr lang="en-US" dirty="0"/>
              <a:t> behavior</a:t>
            </a:r>
          </a:p>
          <a:p>
            <a:pPr lvl="1"/>
            <a:r>
              <a:rPr lang="en-US" dirty="0"/>
              <a:t>Makes efficient implementation challenging</a:t>
            </a:r>
          </a:p>
          <a:p>
            <a:pPr lvl="1"/>
            <a:endParaRPr lang="en-US" dirty="0"/>
          </a:p>
          <a:p>
            <a:r>
              <a:rPr lang="en-US" dirty="0"/>
              <a:t>Can be implemented in many different </a:t>
            </a:r>
            <a:r>
              <a:rPr lang="en-US" dirty="0">
                <a:solidFill>
                  <a:srgbClr val="FF0000"/>
                </a:solidFill>
              </a:rPr>
              <a:t>styles</a:t>
            </a:r>
          </a:p>
          <a:p>
            <a:pPr lvl="1"/>
            <a:endParaRPr lang="en-US" dirty="0"/>
          </a:p>
          <a:p>
            <a:r>
              <a:rPr lang="en-US" dirty="0"/>
              <a:t>In contrast to specific code optimizations, this work focuses on general </a:t>
            </a:r>
            <a:r>
              <a:rPr lang="en-US" dirty="0">
                <a:solidFill>
                  <a:srgbClr val="0070C0"/>
                </a:solidFill>
              </a:rPr>
              <a:t>parallelization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implementation</a:t>
            </a:r>
            <a:r>
              <a:rPr lang="en-US" dirty="0"/>
              <a:t> styles that are </a:t>
            </a:r>
            <a:r>
              <a:rPr lang="en-US" dirty="0">
                <a:solidFill>
                  <a:srgbClr val="FF0000"/>
                </a:solidFill>
              </a:rPr>
              <a:t>broadly applicable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3A2E5-5DF4-34C8-BC52-BF94E8350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9056A5-47D2-AF2D-DC2C-50AD0B652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262651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C694F-9A30-EF77-586B-718BF9258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0604C-3BAB-F993-D34C-92CD469C7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Extracted </a:t>
            </a:r>
            <a:r>
              <a:rPr lang="en-US" dirty="0">
                <a:solidFill>
                  <a:srgbClr val="0070C0"/>
                </a:solidFill>
              </a:rPr>
              <a:t>13 sets of styles </a:t>
            </a:r>
            <a:r>
              <a:rPr lang="en-US" dirty="0"/>
              <a:t>from various irregular codes and applied them to </a:t>
            </a:r>
            <a:r>
              <a:rPr lang="en-US" dirty="0">
                <a:solidFill>
                  <a:srgbClr val="0070C0"/>
                </a:solidFill>
              </a:rPr>
              <a:t>6</a:t>
            </a:r>
            <a:r>
              <a:rPr lang="en-US" dirty="0"/>
              <a:t> graph problems</a:t>
            </a:r>
          </a:p>
          <a:p>
            <a:pPr lvl="1"/>
            <a:r>
              <a:rPr lang="en-US" dirty="0"/>
              <a:t>Created benchmark suite with </a:t>
            </a:r>
            <a:r>
              <a:rPr lang="en-US" dirty="0">
                <a:solidFill>
                  <a:srgbClr val="FF0000"/>
                </a:solidFill>
              </a:rPr>
              <a:t>2212</a:t>
            </a:r>
            <a:r>
              <a:rPr lang="en-US" dirty="0"/>
              <a:t> codes</a:t>
            </a:r>
          </a:p>
          <a:p>
            <a:pPr lvl="2"/>
            <a:endParaRPr lang="en-US" dirty="0"/>
          </a:p>
          <a:p>
            <a:r>
              <a:rPr lang="en-US" dirty="0"/>
              <a:t>Evaluated 1106 codes (32-bit data-type) on</a:t>
            </a:r>
            <a:br>
              <a:rPr lang="en-US" dirty="0"/>
            </a:br>
            <a:r>
              <a:rPr lang="en-US" dirty="0">
                <a:solidFill>
                  <a:srgbClr val="0070C0"/>
                </a:solidFill>
              </a:rPr>
              <a:t>2 GPUs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2 CPUs </a:t>
            </a:r>
            <a:r>
              <a:rPr lang="en-US" dirty="0"/>
              <a:t>using </a:t>
            </a:r>
            <a:r>
              <a:rPr lang="en-US" dirty="0">
                <a:solidFill>
                  <a:srgbClr val="0070C0"/>
                </a:solidFill>
              </a:rPr>
              <a:t>5 input graphs</a:t>
            </a:r>
          </a:p>
          <a:p>
            <a:pPr lvl="2"/>
            <a:endParaRPr lang="en-US" dirty="0"/>
          </a:p>
          <a:p>
            <a:r>
              <a:rPr lang="en-US" dirty="0"/>
              <a:t>Selecting the wrong style can easily yield a </a:t>
            </a:r>
            <a:r>
              <a:rPr lang="en-US" dirty="0">
                <a:solidFill>
                  <a:srgbClr val="FF0000"/>
                </a:solidFill>
              </a:rPr>
              <a:t>10×</a:t>
            </a:r>
            <a:r>
              <a:rPr lang="en-US" dirty="0"/>
              <a:t> slowdown on average, especially on GPUs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D38D7-51FE-7D3D-B4ED-3FEF549F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D38868-3741-3049-F1FC-30488B1DF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080287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B5B0B-75DB-16ED-5915-05A3DF1C1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2AF92-E5CE-0E9C-883E-8F68EF884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686800" cy="4479925"/>
          </a:xfrm>
        </p:spPr>
        <p:txBody>
          <a:bodyPr/>
          <a:lstStyle/>
          <a:p>
            <a:r>
              <a:rPr lang="en-US" dirty="0"/>
              <a:t>Help programmers write efficient </a:t>
            </a:r>
            <a:r>
              <a:rPr lang="en-US" dirty="0">
                <a:solidFill>
                  <a:srgbClr val="0070C0"/>
                </a:solidFill>
              </a:rPr>
              <a:t>parallel codes</a:t>
            </a:r>
          </a:p>
          <a:p>
            <a:pPr lvl="1"/>
            <a:r>
              <a:rPr lang="en-US" dirty="0"/>
              <a:t>Outline what styles work well under what conditions</a:t>
            </a:r>
          </a:p>
          <a:p>
            <a:pPr lvl="2"/>
            <a:endParaRPr lang="en-US" dirty="0"/>
          </a:p>
          <a:p>
            <a:r>
              <a:rPr lang="en-US" dirty="0"/>
              <a:t>We recommend using </a:t>
            </a:r>
            <a:r>
              <a:rPr lang="en-US" dirty="0">
                <a:solidFill>
                  <a:srgbClr val="0070C0"/>
                </a:solidFill>
              </a:rPr>
              <a:t>non-deterministic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push</a:t>
            </a:r>
            <a:r>
              <a:rPr lang="en-US" dirty="0"/>
              <a:t> styles</a:t>
            </a:r>
            <a:endParaRPr lang="en-US" dirty="0">
              <a:solidFill>
                <a:srgbClr val="0070C0"/>
              </a:solidFill>
            </a:endParaRPr>
          </a:p>
          <a:p>
            <a:pPr lvl="3"/>
            <a:endParaRPr lang="en-US" dirty="0"/>
          </a:p>
          <a:p>
            <a:r>
              <a:rPr lang="en-US" dirty="0"/>
              <a:t>Some styles should be </a:t>
            </a:r>
            <a:r>
              <a:rPr lang="en-US" dirty="0">
                <a:solidFill>
                  <a:srgbClr val="FF0000"/>
                </a:solidFill>
              </a:rPr>
              <a:t>avoided</a:t>
            </a:r>
            <a:r>
              <a:rPr lang="en-US" dirty="0"/>
              <a:t>, if possible, e.g.,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critical sections </a:t>
            </a:r>
            <a:r>
              <a:rPr lang="en-US" dirty="0"/>
              <a:t>and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default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cudaAtomics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EC55D-7D2E-27C5-5A30-1308E448E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73DE17-BE3D-84A3-4686-EB0639E47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191808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BEFB5-D58A-1961-C858-E4385FD9F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Guidelines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1C077-F238-64A1-C98F-301E84A5A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Edge-based</a:t>
            </a:r>
            <a:r>
              <a:rPr lang="en-US" dirty="0"/>
              <a:t> tends to yield better performance when combined with</a:t>
            </a:r>
            <a:r>
              <a:rPr lang="en-US" dirty="0">
                <a:solidFill>
                  <a:srgbClr val="0070C0"/>
                </a:solidFill>
              </a:rPr>
              <a:t> topo-driven </a:t>
            </a:r>
            <a:r>
              <a:rPr lang="en-US" dirty="0"/>
              <a:t>in </a:t>
            </a:r>
            <a:r>
              <a:rPr lang="en-US" dirty="0">
                <a:solidFill>
                  <a:srgbClr val="FF0000"/>
                </a:solidFill>
              </a:rPr>
              <a:t>CUDA</a:t>
            </a:r>
          </a:p>
          <a:p>
            <a:endParaRPr lang="en-US" dirty="0"/>
          </a:p>
          <a:p>
            <a:r>
              <a:rPr lang="en-US" dirty="0"/>
              <a:t>We recommend </a:t>
            </a:r>
            <a:r>
              <a:rPr lang="en-US" dirty="0">
                <a:solidFill>
                  <a:srgbClr val="0070C0"/>
                </a:solidFill>
              </a:rPr>
              <a:t>non-persistent</a:t>
            </a:r>
            <a:r>
              <a:rPr lang="en-US" dirty="0"/>
              <a:t> for </a:t>
            </a:r>
            <a:r>
              <a:rPr lang="en-US" dirty="0">
                <a:solidFill>
                  <a:srgbClr val="FF0000"/>
                </a:solidFill>
              </a:rPr>
              <a:t>CUDA</a:t>
            </a:r>
            <a:r>
              <a:rPr lang="en-US" dirty="0"/>
              <a:t> since persistent does not always improve performance</a:t>
            </a:r>
          </a:p>
          <a:p>
            <a:endParaRPr lang="en-US" dirty="0"/>
          </a:p>
          <a:p>
            <a:r>
              <a:rPr lang="en-US" dirty="0"/>
              <a:t>We suggest using </a:t>
            </a:r>
            <a:r>
              <a:rPr lang="en-US" dirty="0">
                <a:solidFill>
                  <a:srgbClr val="0070C0"/>
                </a:solidFill>
              </a:rPr>
              <a:t>default/blocked </a:t>
            </a:r>
            <a:r>
              <a:rPr lang="en-US" dirty="0"/>
              <a:t>during development and then testing other </a:t>
            </a:r>
            <a:r>
              <a:rPr lang="en-US" dirty="0">
                <a:solidFill>
                  <a:srgbClr val="FF0000"/>
                </a:solidFill>
              </a:rPr>
              <a:t>schedules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26520-8865-A5C4-969E-2F94AF260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71A0A9-E6BE-7DEA-39E6-2A36BF7E9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905479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9A372-E5C5-4807-AB72-537EF1D3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DD62-071B-4450-ACE2-9D56BB41F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323976"/>
            <a:ext cx="8251675" cy="433504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Acknowledgments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NSF, NVIDIA, Ganesh Gopalakrishnan,                                 and John Jacobson</a:t>
            </a:r>
          </a:p>
          <a:p>
            <a:pPr lvl="1"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r>
              <a:rPr lang="en-US" dirty="0"/>
              <a:t>Contact information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0070C0"/>
                </a:solidFill>
              </a:rPr>
              <a:t>y_l120@txstate.edu</a:t>
            </a:r>
          </a:p>
          <a:p>
            <a:pPr lvl="1">
              <a:spcBef>
                <a:spcPts val="600"/>
              </a:spcBef>
            </a:pPr>
            <a:endParaRPr lang="en-US" dirty="0">
              <a:solidFill>
                <a:srgbClr val="0070C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7B7BD1"/>
              </a:buClr>
              <a:buSzPct val="95000"/>
              <a:buFont typeface="Wingdings" pitchFamily="2" charset="2"/>
              <a:buChar char="§"/>
            </a:pPr>
            <a:r>
              <a:rPr lang="en-US" sz="3000" dirty="0">
                <a:latin typeface="+mn-lt"/>
              </a:rPr>
              <a:t>Web page (link to paper and benchmark suite)</a:t>
            </a:r>
          </a:p>
          <a:p>
            <a:pPr marL="800100" lvl="1" indent="-342900">
              <a:spcBef>
                <a:spcPts val="600"/>
              </a:spcBef>
              <a:buClr>
                <a:srgbClr val="7B7BD1"/>
              </a:buClr>
              <a:buSzPct val="95000"/>
              <a:buFont typeface="Wingdings" pitchFamily="2" charset="2"/>
              <a:buChar char="§"/>
            </a:pPr>
            <a:r>
              <a:rPr lang="en-US" sz="2600" dirty="0">
                <a:solidFill>
                  <a:srgbClr val="00B050"/>
                </a:solidFill>
                <a:latin typeface="+mn-lt"/>
              </a:rPr>
              <a:t>https://</a:t>
            </a:r>
            <a:r>
              <a:rPr lang="en-US" sz="2600" dirty="0" err="1">
                <a:solidFill>
                  <a:srgbClr val="00B050"/>
                </a:solidFill>
                <a:latin typeface="+mn-lt"/>
              </a:rPr>
              <a:t>github.com</a:t>
            </a:r>
            <a:r>
              <a:rPr lang="en-US" sz="2600" dirty="0">
                <a:solidFill>
                  <a:srgbClr val="00B050"/>
                </a:solidFill>
                <a:latin typeface="+mn-lt"/>
              </a:rPr>
              <a:t>/</a:t>
            </a:r>
            <a:r>
              <a:rPr lang="en-US" sz="2600" dirty="0" err="1">
                <a:solidFill>
                  <a:srgbClr val="00B050"/>
                </a:solidFill>
                <a:latin typeface="+mn-lt"/>
              </a:rPr>
              <a:t>burtscher</a:t>
            </a:r>
            <a:r>
              <a:rPr lang="en-US" sz="2600">
                <a:solidFill>
                  <a:srgbClr val="00B050"/>
                </a:solidFill>
                <a:latin typeface="+mn-lt"/>
              </a:rPr>
              <a:t>/Indigo2Suite.git</a:t>
            </a:r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13D0180-E276-411D-B2E9-AD266175F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051" y="1438256"/>
            <a:ext cx="1710688" cy="1065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C36DEA-E8C3-1C56-4A85-C248E8E2D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2E61862C-90FD-C123-DEE1-17E4AA57A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The Indigo Program-Verification Microbenchmark Suite of Irregular Parallel Code Patterns</a:t>
            </a:r>
            <a:endParaRPr lang="en-US" dirty="0"/>
          </a:p>
        </p:txBody>
      </p:sp>
      <p:pic>
        <p:nvPicPr>
          <p:cNvPr id="5" name="Picture 4" descr="A blue circle with white text&#10;&#10;Description automatically generated">
            <a:extLst>
              <a:ext uri="{FF2B5EF4-FFF2-40B4-BE49-F238E27FC236}">
                <a16:creationId xmlns:a16="http://schemas.microsoft.com/office/drawing/2014/main" id="{3FC56C3E-BC9F-D6EE-1794-E1D703EE93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578" y="3867670"/>
            <a:ext cx="800134" cy="795713"/>
          </a:xfrm>
          <a:prstGeom prst="rect">
            <a:avLst/>
          </a:prstGeom>
        </p:spPr>
      </p:pic>
      <p:pic>
        <p:nvPicPr>
          <p:cNvPr id="11" name="Picture 10" descr="A red circle with white text&#10;&#10;Description automatically generated">
            <a:extLst>
              <a:ext uri="{FF2B5EF4-FFF2-40B4-BE49-F238E27FC236}">
                <a16:creationId xmlns:a16="http://schemas.microsoft.com/office/drawing/2014/main" id="{23F1A613-D7A2-7169-F065-2BE85D6C96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174" y="3856132"/>
            <a:ext cx="800134" cy="795713"/>
          </a:xfrm>
          <a:prstGeom prst="rect">
            <a:avLst/>
          </a:prstGeom>
        </p:spPr>
      </p:pic>
      <p:pic>
        <p:nvPicPr>
          <p:cNvPr id="13" name="Picture 12" descr="A green circle with white text and a white circle with a white circle and a white circle with a white circle with a white circle with a white circle with a white circle with a white circle with&#10;&#10;Description automatically generated">
            <a:extLst>
              <a:ext uri="{FF2B5EF4-FFF2-40B4-BE49-F238E27FC236}">
                <a16:creationId xmlns:a16="http://schemas.microsoft.com/office/drawing/2014/main" id="{A145ED60-348F-CFBB-15B2-22E193766E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771" y="3867670"/>
            <a:ext cx="800135" cy="795901"/>
          </a:xfrm>
          <a:prstGeom prst="rect">
            <a:avLst/>
          </a:prstGeom>
        </p:spPr>
      </p:pic>
      <p:pic>
        <p:nvPicPr>
          <p:cNvPr id="12" name="Picture 11" descr="A logo of a university&#10;&#10;Description automatically generated">
            <a:extLst>
              <a:ext uri="{FF2B5EF4-FFF2-40B4-BE49-F238E27FC236}">
                <a16:creationId xmlns:a16="http://schemas.microsoft.com/office/drawing/2014/main" id="{BC4DD050-0A89-835E-2438-681EB179E48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05" b="16558"/>
          <a:stretch/>
        </p:blipFill>
        <p:spPr>
          <a:xfrm>
            <a:off x="6290853" y="2650553"/>
            <a:ext cx="2753084" cy="100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86183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E39B8538-AC81-D24B-7B7B-C2A2154B376C}"/>
              </a:ext>
            </a:extLst>
          </p:cNvPr>
          <p:cNvGrpSpPr/>
          <p:nvPr/>
        </p:nvGrpSpPr>
        <p:grpSpPr>
          <a:xfrm>
            <a:off x="5299880" y="3740528"/>
            <a:ext cx="2108085" cy="1764818"/>
            <a:chOff x="5472157" y="4227423"/>
            <a:chExt cx="1780672" cy="1556218"/>
          </a:xfrm>
        </p:grpSpPr>
        <p:pic>
          <p:nvPicPr>
            <p:cNvPr id="7" name="Picture 6" descr="Diagram, schematic&#10;&#10;Description automatically generated">
              <a:extLst>
                <a:ext uri="{FF2B5EF4-FFF2-40B4-BE49-F238E27FC236}">
                  <a16:creationId xmlns:a16="http://schemas.microsoft.com/office/drawing/2014/main" id="{24112ED9-5F75-8BE7-5A77-BFA2105E5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2157" y="4227423"/>
              <a:ext cx="1780672" cy="1556218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56344DD-F86F-D0FC-5104-0971C2F0F31A}"/>
                </a:ext>
              </a:extLst>
            </p:cNvPr>
            <p:cNvSpPr/>
            <p:nvPr/>
          </p:nvSpPr>
          <p:spPr bwMode="auto">
            <a:xfrm>
              <a:off x="5738191" y="5539409"/>
              <a:ext cx="1043609" cy="24423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buChar char="n"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8AE179D-48C8-9DD9-CA6A-78C6F80B0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CDF18-F887-9FFC-62E8-7C9F56493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128" y="2050898"/>
            <a:ext cx="4852509" cy="4479925"/>
          </a:xfrm>
        </p:spPr>
        <p:txBody>
          <a:bodyPr/>
          <a:lstStyle/>
          <a:p>
            <a:r>
              <a:rPr lang="en-US" dirty="0"/>
              <a:t>Example</a:t>
            </a:r>
          </a:p>
          <a:p>
            <a:pPr lvl="1"/>
            <a:r>
              <a:rPr lang="en-US" dirty="0"/>
              <a:t>Push: updates a </a:t>
            </a:r>
            <a:r>
              <a:rPr lang="en-US" dirty="0">
                <a:solidFill>
                  <a:srgbClr val="FF0000"/>
                </a:solidFill>
              </a:rPr>
              <a:t>neighbor’s</a:t>
            </a:r>
            <a:r>
              <a:rPr lang="en-US" dirty="0"/>
              <a:t> data based on </a:t>
            </a:r>
            <a:r>
              <a:rPr lang="en-US" dirty="0">
                <a:solidFill>
                  <a:srgbClr val="00B050"/>
                </a:solidFill>
              </a:rPr>
              <a:t>private</a:t>
            </a:r>
            <a:r>
              <a:rPr lang="en-US" dirty="0"/>
              <a:t> data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Pull: updates a </a:t>
            </a:r>
            <a:r>
              <a:rPr lang="en-US" dirty="0">
                <a:solidFill>
                  <a:srgbClr val="0070C0"/>
                </a:solidFill>
              </a:rPr>
              <a:t>vertex’s private</a:t>
            </a:r>
            <a:r>
              <a:rPr lang="en-US" dirty="0"/>
              <a:t> data based on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neighbors</a:t>
            </a:r>
            <a:r>
              <a:rPr lang="en-US" dirty="0"/>
              <a:t>’ data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340A9-9000-C2EF-ECA3-E6E74E23C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BE4232-587C-977A-3B09-A6726B3A1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DF05C-9B7A-C63E-4D4F-019C10A5B998}"/>
              </a:ext>
            </a:extLst>
          </p:cNvPr>
          <p:cNvSpPr txBox="1"/>
          <p:nvPr/>
        </p:nvSpPr>
        <p:spPr>
          <a:xfrm>
            <a:off x="7252829" y="2170089"/>
            <a:ext cx="1869447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>
                <a:solidFill>
                  <a:srgbClr val="FF0000"/>
                </a:solidFill>
              </a:rPr>
              <a:t>Red: </a:t>
            </a:r>
            <a:r>
              <a:rPr lang="en-US" sz="1200" dirty="0"/>
              <a:t>shared write </a:t>
            </a:r>
            <a:br>
              <a:rPr lang="en-US" sz="1200" dirty="0"/>
            </a:br>
            <a:r>
              <a:rPr lang="en-US" sz="1200" dirty="0">
                <a:solidFill>
                  <a:srgbClr val="00B050"/>
                </a:solidFill>
              </a:rPr>
              <a:t>Green: </a:t>
            </a:r>
            <a:r>
              <a:rPr lang="en-US" sz="1200" dirty="0"/>
              <a:t>non-shared read</a:t>
            </a:r>
          </a:p>
          <a:p>
            <a:pPr>
              <a:buNone/>
            </a:pPr>
            <a:r>
              <a:rPr lang="en-US" sz="1200" dirty="0"/>
              <a:t>         : active vertex</a:t>
            </a:r>
          </a:p>
          <a:p>
            <a:pPr>
              <a:buNone/>
            </a:pPr>
            <a:r>
              <a:rPr lang="en-US" sz="1200" dirty="0"/>
              <a:t>         : data flow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FB1EA0-226D-426A-E1D7-9BA7C69F8AC5}"/>
              </a:ext>
            </a:extLst>
          </p:cNvPr>
          <p:cNvSpPr txBox="1"/>
          <p:nvPr/>
        </p:nvSpPr>
        <p:spPr>
          <a:xfrm>
            <a:off x="7282757" y="4224601"/>
            <a:ext cx="1986610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>
                <a:solidFill>
                  <a:srgbClr val="0070C0"/>
                </a:solidFill>
              </a:rPr>
              <a:t>Blue: </a:t>
            </a:r>
            <a:r>
              <a:rPr lang="en-US" sz="1200" dirty="0"/>
              <a:t>shared read </a:t>
            </a:r>
          </a:p>
          <a:p>
            <a:pPr>
              <a:buNone/>
            </a:pPr>
            <a:r>
              <a:rPr lang="en-US" sz="1200" dirty="0">
                <a:solidFill>
                  <a:srgbClr val="FFC000"/>
                </a:solidFill>
              </a:rPr>
              <a:t>Yellow: </a:t>
            </a:r>
            <a:r>
              <a:rPr lang="en-US" sz="1200" dirty="0"/>
              <a:t>non-shared write</a:t>
            </a:r>
          </a:p>
          <a:p>
            <a:pPr>
              <a:buNone/>
            </a:pPr>
            <a:r>
              <a:rPr lang="en-US" sz="1200" dirty="0"/>
              <a:t>           : active vertex</a:t>
            </a:r>
          </a:p>
          <a:p>
            <a:pPr>
              <a:buNone/>
            </a:pPr>
            <a:r>
              <a:rPr lang="en-US" sz="1200" dirty="0"/>
              <a:t>           : data flow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13D27B8-EA10-1699-20AC-4116AF7A1B0E}"/>
              </a:ext>
            </a:extLst>
          </p:cNvPr>
          <p:cNvSpPr txBox="1">
            <a:spLocks/>
          </p:cNvSpPr>
          <p:nvPr/>
        </p:nvSpPr>
        <p:spPr bwMode="auto">
          <a:xfrm>
            <a:off x="487128" y="1240256"/>
            <a:ext cx="8229600" cy="878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Style in which computations are implemented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F68A9B4-6AA2-65BE-0502-28D02570006D}"/>
              </a:ext>
            </a:extLst>
          </p:cNvPr>
          <p:cNvGrpSpPr/>
          <p:nvPr/>
        </p:nvGrpSpPr>
        <p:grpSpPr>
          <a:xfrm>
            <a:off x="5269953" y="2120877"/>
            <a:ext cx="1986610" cy="1662172"/>
            <a:chOff x="5442229" y="2120877"/>
            <a:chExt cx="1810600" cy="1536266"/>
          </a:xfrm>
        </p:grpSpPr>
        <p:pic>
          <p:nvPicPr>
            <p:cNvPr id="6" name="Picture 5" descr="Diagram, schematic&#10;&#10;Description automatically generated">
              <a:extLst>
                <a:ext uri="{FF2B5EF4-FFF2-40B4-BE49-F238E27FC236}">
                  <a16:creationId xmlns:a16="http://schemas.microsoft.com/office/drawing/2014/main" id="{543C6A8E-D29C-42BA-2167-A683FA03D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2229" y="2120877"/>
              <a:ext cx="1810600" cy="1536266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9E78493-C2D9-1E44-CFB3-97EFD0475E19}"/>
                </a:ext>
              </a:extLst>
            </p:cNvPr>
            <p:cNvSpPr/>
            <p:nvPr/>
          </p:nvSpPr>
          <p:spPr bwMode="auto">
            <a:xfrm>
              <a:off x="5711687" y="3429000"/>
              <a:ext cx="1179443" cy="18884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buChar char="n"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7A317A9-8E9B-4514-5718-7B362DB4CB64}"/>
              </a:ext>
            </a:extLst>
          </p:cNvPr>
          <p:cNvCxnSpPr>
            <a:cxnSpLocks/>
          </p:cNvCxnSpPr>
          <p:nvPr/>
        </p:nvCxnSpPr>
        <p:spPr bwMode="auto">
          <a:xfrm>
            <a:off x="7464663" y="2945046"/>
            <a:ext cx="214452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triangle"/>
          </a:ln>
          <a:effectLst/>
        </p:spPr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3A110A5E-BF6E-EC17-1603-7F4228444CEF}"/>
              </a:ext>
            </a:extLst>
          </p:cNvPr>
          <p:cNvSpPr/>
          <p:nvPr/>
        </p:nvSpPr>
        <p:spPr bwMode="auto">
          <a:xfrm>
            <a:off x="7416729" y="2607136"/>
            <a:ext cx="222069" cy="195624"/>
          </a:xfrm>
          <a:prstGeom prst="ellipse">
            <a:avLst/>
          </a:prstGeom>
          <a:noFill/>
          <a:ln w="22225" cap="flat" cmpd="dbl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98B8101-408F-BE18-3693-AEA0C199C5BC}"/>
              </a:ext>
            </a:extLst>
          </p:cNvPr>
          <p:cNvCxnSpPr>
            <a:cxnSpLocks/>
          </p:cNvCxnSpPr>
          <p:nvPr/>
        </p:nvCxnSpPr>
        <p:spPr bwMode="auto">
          <a:xfrm>
            <a:off x="7530923" y="5025640"/>
            <a:ext cx="214452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triangle"/>
          </a:ln>
          <a:effectLst/>
        </p:spPr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D2ACA0DE-0805-63A8-FB0F-03DC0DE5D64A}"/>
              </a:ext>
            </a:extLst>
          </p:cNvPr>
          <p:cNvSpPr/>
          <p:nvPr/>
        </p:nvSpPr>
        <p:spPr bwMode="auto">
          <a:xfrm>
            <a:off x="7482989" y="4687730"/>
            <a:ext cx="222069" cy="195624"/>
          </a:xfrm>
          <a:prstGeom prst="ellipse">
            <a:avLst/>
          </a:prstGeom>
          <a:noFill/>
          <a:ln w="22225" cap="flat" cmpd="dbl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22945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81E1B-8078-B895-0EBA-AB9E8BD28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5C854-8D9A-2F64-CA8F-B9A5FB943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2EC564-08C5-B934-C849-1481B9497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A5E81F2-1687-1648-AAAE-8E4E62CF6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266922" cy="4479925"/>
          </a:xfrm>
        </p:spPr>
        <p:txBody>
          <a:bodyPr/>
          <a:lstStyle/>
          <a:p>
            <a:pPr>
              <a:spcBef>
                <a:spcPts val="720"/>
              </a:spcBef>
            </a:pPr>
            <a:r>
              <a:rPr lang="en-US" dirty="0"/>
              <a:t>Parallelization/implementation styles</a:t>
            </a:r>
          </a:p>
          <a:p>
            <a:pPr lvl="1">
              <a:spcBef>
                <a:spcPts val="720"/>
              </a:spcBef>
            </a:pPr>
            <a:r>
              <a:rPr lang="en-US" dirty="0">
                <a:solidFill>
                  <a:srgbClr val="FF0000"/>
                </a:solidFill>
              </a:rPr>
              <a:t>13</a:t>
            </a:r>
            <a:r>
              <a:rPr lang="en-US" dirty="0"/>
              <a:t> sets of alternatives</a:t>
            </a:r>
          </a:p>
          <a:p>
            <a:pPr lvl="1">
              <a:spcBef>
                <a:spcPts val="720"/>
              </a:spcBef>
            </a:pPr>
            <a:r>
              <a:rPr lang="en-US" dirty="0"/>
              <a:t>Mostly </a:t>
            </a:r>
            <a:r>
              <a:rPr lang="en-US" dirty="0">
                <a:solidFill>
                  <a:srgbClr val="FF0000"/>
                </a:solidFill>
              </a:rPr>
              <a:t>orthogonal</a:t>
            </a:r>
            <a:r>
              <a:rPr lang="en-US" dirty="0"/>
              <a:t> and can be combined</a:t>
            </a:r>
          </a:p>
          <a:p>
            <a:pPr lvl="2">
              <a:spcBef>
                <a:spcPts val="720"/>
              </a:spcBef>
            </a:pPr>
            <a:r>
              <a:rPr lang="en-US" dirty="0"/>
              <a:t>Example</a:t>
            </a:r>
          </a:p>
          <a:p>
            <a:pPr lvl="3">
              <a:spcBef>
                <a:spcPts val="720"/>
              </a:spcBef>
            </a:pPr>
            <a:r>
              <a:rPr lang="en-US" dirty="0">
                <a:solidFill>
                  <a:srgbClr val="0070C0"/>
                </a:solidFill>
              </a:rPr>
              <a:t>2 sets</a:t>
            </a:r>
            <a:r>
              <a:rPr lang="en-US" dirty="0"/>
              <a:t>: {push, pull} and {thread, warp, block}</a:t>
            </a:r>
          </a:p>
          <a:p>
            <a:pPr lvl="3">
              <a:spcBef>
                <a:spcPts val="720"/>
              </a:spcBef>
            </a:pPr>
            <a:r>
              <a:rPr lang="en-US" dirty="0">
                <a:solidFill>
                  <a:srgbClr val="0070C0"/>
                </a:solidFill>
              </a:rPr>
              <a:t>6 combinations</a:t>
            </a:r>
            <a:r>
              <a:rPr lang="en-US" dirty="0"/>
              <a:t>: push-thread, push-warp, push-block, pull-thread, pull-warp, and pull-block</a:t>
            </a:r>
          </a:p>
          <a:p>
            <a:pPr lvl="1">
              <a:spcBef>
                <a:spcPts val="720"/>
              </a:spcBef>
            </a:pPr>
            <a:r>
              <a:rPr lang="en-US" dirty="0"/>
              <a:t>Most styles apply to </a:t>
            </a:r>
            <a:r>
              <a:rPr lang="en-US" dirty="0">
                <a:solidFill>
                  <a:srgbClr val="0070C0"/>
                </a:solidFill>
              </a:rPr>
              <a:t>CPU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GPU</a:t>
            </a:r>
            <a:r>
              <a:rPr lang="en-US" dirty="0"/>
              <a:t> codes</a:t>
            </a:r>
          </a:p>
          <a:p>
            <a:pPr lvl="1">
              <a:spcBef>
                <a:spcPts val="720"/>
              </a:spcBef>
            </a:pPr>
            <a:endParaRPr lang="en-US" dirty="0"/>
          </a:p>
          <a:p>
            <a:pPr>
              <a:spcBef>
                <a:spcPts val="720"/>
              </a:spcBef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F178DA-869B-C0F8-E4CE-D47F0263A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764" y="4727360"/>
            <a:ext cx="4538472" cy="98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00749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F12E2-91D1-91E4-8FB0-58493CAF9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55" y="2820001"/>
            <a:ext cx="8647289" cy="1467379"/>
          </a:xfrm>
        </p:spPr>
        <p:txBody>
          <a:bodyPr/>
          <a:lstStyle/>
          <a:p>
            <a:pPr algn="ctr"/>
            <a:r>
              <a:rPr lang="en-US" dirty="0"/>
              <a:t>13 Parallelization and Implementation Styles in Detail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55290-9B66-D8F9-EA01-4E71DD7E1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02E959-DFA4-9F6D-5628-B29684497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69457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CFC46-5B72-C019-0813-008B143AA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Single-Source Shortest Path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97BDA-A3E6-E1C6-2464-4E6A0B581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229600" cy="2362480"/>
          </a:xfrm>
        </p:spPr>
        <p:txBody>
          <a:bodyPr/>
          <a:lstStyle/>
          <a:p>
            <a:r>
              <a:rPr lang="en-US" dirty="0"/>
              <a:t>Bellman-Ford SSSP algorithm</a:t>
            </a:r>
          </a:p>
          <a:p>
            <a:pPr lvl="1"/>
            <a:r>
              <a:rPr lang="en-US" dirty="0"/>
              <a:t>Computes the shortest distance from the source to every vertex for a weighted graph</a:t>
            </a:r>
          </a:p>
          <a:p>
            <a:pPr lvl="1"/>
            <a:r>
              <a:rPr lang="en-US" dirty="0"/>
              <a:t>Edge (u, v)</a:t>
            </a:r>
          </a:p>
          <a:p>
            <a:pPr lvl="2"/>
            <a:r>
              <a:rPr lang="en-US" dirty="0"/>
              <a:t>distance[v] = min(distance[u] + weight(u, v), distance[v])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424EC6-6DF2-C799-FF37-CC84843A6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Parallelization and Implementation Styles for Graph Analytics Codes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AD106C-67EE-1BDF-7397-A0E806190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CBF5B41-E72B-7952-D13B-3E7EF0253596}"/>
              </a:ext>
            </a:extLst>
          </p:cNvPr>
          <p:cNvSpPr/>
          <p:nvPr/>
        </p:nvSpPr>
        <p:spPr bwMode="auto">
          <a:xfrm>
            <a:off x="1869151" y="3837297"/>
            <a:ext cx="397565" cy="34455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489B086-7A9C-EE6E-FB40-0619B505A11E}"/>
              </a:ext>
            </a:extLst>
          </p:cNvPr>
          <p:cNvSpPr/>
          <p:nvPr/>
        </p:nvSpPr>
        <p:spPr bwMode="auto">
          <a:xfrm>
            <a:off x="1292684" y="4525996"/>
            <a:ext cx="397565" cy="34455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598EAD1-A2F9-1C67-3B4C-031D64D0511C}"/>
              </a:ext>
            </a:extLst>
          </p:cNvPr>
          <p:cNvSpPr/>
          <p:nvPr/>
        </p:nvSpPr>
        <p:spPr bwMode="auto">
          <a:xfrm>
            <a:off x="1292684" y="5402205"/>
            <a:ext cx="397565" cy="34455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27767EB-9DD0-8338-7AA1-1330FF6B86C9}"/>
              </a:ext>
            </a:extLst>
          </p:cNvPr>
          <p:cNvSpPr/>
          <p:nvPr/>
        </p:nvSpPr>
        <p:spPr bwMode="auto">
          <a:xfrm>
            <a:off x="2419120" y="4525996"/>
            <a:ext cx="397565" cy="34455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95BE066-746F-D48F-E99E-EA0545773D1B}"/>
              </a:ext>
            </a:extLst>
          </p:cNvPr>
          <p:cNvSpPr/>
          <p:nvPr/>
        </p:nvSpPr>
        <p:spPr bwMode="auto">
          <a:xfrm>
            <a:off x="2419120" y="5388561"/>
            <a:ext cx="397565" cy="34455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6D9A4BB-8700-8785-5085-E0F046CE32BB}"/>
              </a:ext>
            </a:extLst>
          </p:cNvPr>
          <p:cNvCxnSpPr>
            <a:stCxn id="6" idx="2"/>
            <a:endCxn id="7" idx="0"/>
          </p:cNvCxnSpPr>
          <p:nvPr/>
        </p:nvCxnSpPr>
        <p:spPr bwMode="auto">
          <a:xfrm flipH="1">
            <a:off x="1491467" y="4009575"/>
            <a:ext cx="377684" cy="516421"/>
          </a:xfrm>
          <a:prstGeom prst="line">
            <a:avLst/>
          </a:prstGeom>
          <a:ln w="254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928E3C6-F048-F01C-6BCD-FB214A951038}"/>
              </a:ext>
            </a:extLst>
          </p:cNvPr>
          <p:cNvCxnSpPr>
            <a:cxnSpLocks/>
            <a:endCxn id="9" idx="0"/>
          </p:cNvCxnSpPr>
          <p:nvPr/>
        </p:nvCxnSpPr>
        <p:spPr bwMode="auto">
          <a:xfrm>
            <a:off x="2270023" y="4024896"/>
            <a:ext cx="347880" cy="501100"/>
          </a:xfrm>
          <a:prstGeom prst="line">
            <a:avLst/>
          </a:prstGeom>
          <a:ln w="254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E8784F-718A-B8DA-307E-8E9080054D4D}"/>
              </a:ext>
            </a:extLst>
          </p:cNvPr>
          <p:cNvCxnSpPr>
            <a:cxnSpLocks/>
            <a:stCxn id="7" idx="4"/>
            <a:endCxn id="8" idx="0"/>
          </p:cNvCxnSpPr>
          <p:nvPr/>
        </p:nvCxnSpPr>
        <p:spPr bwMode="auto">
          <a:xfrm>
            <a:off x="1491467" y="4870552"/>
            <a:ext cx="0" cy="531653"/>
          </a:xfrm>
          <a:prstGeom prst="line">
            <a:avLst/>
          </a:prstGeom>
          <a:ln w="254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64973DB-A474-6C46-2DE5-4C6BEC7DD566}"/>
              </a:ext>
            </a:extLst>
          </p:cNvPr>
          <p:cNvCxnSpPr>
            <a:cxnSpLocks/>
          </p:cNvCxnSpPr>
          <p:nvPr/>
        </p:nvCxnSpPr>
        <p:spPr bwMode="auto">
          <a:xfrm>
            <a:off x="2617903" y="4870552"/>
            <a:ext cx="0" cy="531653"/>
          </a:xfrm>
          <a:prstGeom prst="line">
            <a:avLst/>
          </a:prstGeom>
          <a:ln w="254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1">
                <a:extLst>
                  <a:ext uri="{FF2B5EF4-FFF2-40B4-BE49-F238E27FC236}">
                    <a16:creationId xmlns:a16="http://schemas.microsoft.com/office/drawing/2014/main" id="{9989F735-F312-588F-7C16-DC1FA27C54F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67274544"/>
                  </p:ext>
                </p:extLst>
              </p:nvPr>
            </p:nvGraphicFramePr>
            <p:xfrm>
              <a:off x="4183408" y="3673554"/>
              <a:ext cx="3749521" cy="21945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7053">
                      <a:extLst>
                        <a:ext uri="{9D8B030D-6E8A-4147-A177-3AD203B41FA5}">
                          <a16:colId xmlns:a16="http://schemas.microsoft.com/office/drawing/2014/main" val="4123329812"/>
                        </a:ext>
                      </a:extLst>
                    </a:gridCol>
                    <a:gridCol w="1457888">
                      <a:extLst>
                        <a:ext uri="{9D8B030D-6E8A-4147-A177-3AD203B41FA5}">
                          <a16:colId xmlns:a16="http://schemas.microsoft.com/office/drawing/2014/main" val="4290211329"/>
                        </a:ext>
                      </a:extLst>
                    </a:gridCol>
                    <a:gridCol w="694232">
                      <a:extLst>
                        <a:ext uri="{9D8B030D-6E8A-4147-A177-3AD203B41FA5}">
                          <a16:colId xmlns:a16="http://schemas.microsoft.com/office/drawing/2014/main" val="1994508844"/>
                        </a:ext>
                      </a:extLst>
                    </a:gridCol>
                    <a:gridCol w="680348">
                      <a:extLst>
                        <a:ext uri="{9D8B030D-6E8A-4147-A177-3AD203B41FA5}">
                          <a16:colId xmlns:a16="http://schemas.microsoft.com/office/drawing/2014/main" val="1275612467"/>
                        </a:ext>
                      </a:extLst>
                    </a:gridCol>
                  </a:tblGrid>
                  <a:tr h="347599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Vertex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Initialization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5652519"/>
                      </a:ext>
                    </a:extLst>
                  </a:tr>
                  <a:tr h="347599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83431969"/>
                      </a:ext>
                    </a:extLst>
                  </a:tr>
                  <a:tr h="347599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9399774"/>
                      </a:ext>
                    </a:extLst>
                  </a:tr>
                  <a:tr h="347599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9872963"/>
                      </a:ext>
                    </a:extLst>
                  </a:tr>
                  <a:tr h="347599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dirty="0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00131526"/>
                      </a:ext>
                    </a:extLst>
                  </a:tr>
                  <a:tr h="347599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dirty="0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707042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1">
                <a:extLst>
                  <a:ext uri="{FF2B5EF4-FFF2-40B4-BE49-F238E27FC236}">
                    <a16:creationId xmlns:a16="http://schemas.microsoft.com/office/drawing/2014/main" id="{9989F735-F312-588F-7C16-DC1FA27C54F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67274544"/>
                  </p:ext>
                </p:extLst>
              </p:nvPr>
            </p:nvGraphicFramePr>
            <p:xfrm>
              <a:off x="4183408" y="3673554"/>
              <a:ext cx="3749521" cy="21945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7053">
                      <a:extLst>
                        <a:ext uri="{9D8B030D-6E8A-4147-A177-3AD203B41FA5}">
                          <a16:colId xmlns:a16="http://schemas.microsoft.com/office/drawing/2014/main" val="4123329812"/>
                        </a:ext>
                      </a:extLst>
                    </a:gridCol>
                    <a:gridCol w="1457888">
                      <a:extLst>
                        <a:ext uri="{9D8B030D-6E8A-4147-A177-3AD203B41FA5}">
                          <a16:colId xmlns:a16="http://schemas.microsoft.com/office/drawing/2014/main" val="4290211329"/>
                        </a:ext>
                      </a:extLst>
                    </a:gridCol>
                    <a:gridCol w="694232">
                      <a:extLst>
                        <a:ext uri="{9D8B030D-6E8A-4147-A177-3AD203B41FA5}">
                          <a16:colId xmlns:a16="http://schemas.microsoft.com/office/drawing/2014/main" val="1994508844"/>
                        </a:ext>
                      </a:extLst>
                    </a:gridCol>
                    <a:gridCol w="680348">
                      <a:extLst>
                        <a:ext uri="{9D8B030D-6E8A-4147-A177-3AD203B41FA5}">
                          <a16:colId xmlns:a16="http://schemas.microsoft.com/office/drawing/2014/main" val="1275612467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Vertex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Initialization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565251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3478" t="-106897" r="-95652" b="-4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41818" t="-106897" r="-100000" b="-4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50000" t="-106897" r="-1852" b="-4241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343196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3478" t="-206897" r="-95652" b="-3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41818" t="-206897" r="-100000" b="-3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50000" t="-206897" r="-1852" b="-3241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939977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3478" t="-306897" r="-95652" b="-2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41818" t="-306897" r="-100000" b="-2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50000" t="-306897" r="-1852" b="-2241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0987296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3478" t="-406897" r="-95652" b="-1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41818" t="-406897" r="-100000" b="-1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50000" t="-406897" r="-1852" b="-1241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0013152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3478" t="-506897" r="-95652" b="-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41818" t="-506897" r="-100000" b="-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50000" t="-506897" r="-1852" b="-241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707042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6A7E3248-F6DB-8298-F6ED-7A4F7EA8CAE3}"/>
              </a:ext>
            </a:extLst>
          </p:cNvPr>
          <p:cNvSpPr txBox="1"/>
          <p:nvPr/>
        </p:nvSpPr>
        <p:spPr>
          <a:xfrm>
            <a:off x="1919144" y="3809899"/>
            <a:ext cx="198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/>
              <a:t>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A45D137-3C4E-63DD-8534-D2079EAA3B23}"/>
              </a:ext>
            </a:extLst>
          </p:cNvPr>
          <p:cNvSpPr txBox="1"/>
          <p:nvPr/>
        </p:nvSpPr>
        <p:spPr>
          <a:xfrm>
            <a:off x="1328228" y="4513608"/>
            <a:ext cx="198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/>
              <a:t>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E71B61-57D4-3574-7D52-38AAF2E2C557}"/>
              </a:ext>
            </a:extLst>
          </p:cNvPr>
          <p:cNvSpPr txBox="1"/>
          <p:nvPr/>
        </p:nvSpPr>
        <p:spPr>
          <a:xfrm>
            <a:off x="2457818" y="4515074"/>
            <a:ext cx="198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/>
              <a:t>B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F70AEA-9A7D-12E4-6755-7E7EBC0BF398}"/>
              </a:ext>
            </a:extLst>
          </p:cNvPr>
          <p:cNvSpPr txBox="1"/>
          <p:nvPr/>
        </p:nvSpPr>
        <p:spPr>
          <a:xfrm>
            <a:off x="1336052" y="5401607"/>
            <a:ext cx="198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/>
              <a:t>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626885A-F5D4-7220-99B0-E0BA34140915}"/>
              </a:ext>
            </a:extLst>
          </p:cNvPr>
          <p:cNvSpPr txBox="1"/>
          <p:nvPr/>
        </p:nvSpPr>
        <p:spPr>
          <a:xfrm>
            <a:off x="2461289" y="5389817"/>
            <a:ext cx="198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/>
              <a:t>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5300E5-7F7C-86BB-13B4-9BAEF4DAAB51}"/>
              </a:ext>
            </a:extLst>
          </p:cNvPr>
          <p:cNvSpPr txBox="1"/>
          <p:nvPr/>
        </p:nvSpPr>
        <p:spPr>
          <a:xfrm>
            <a:off x="1378821" y="4003608"/>
            <a:ext cx="198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/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595AABB-B4E5-D02C-7F0B-886921FD510B}"/>
              </a:ext>
            </a:extLst>
          </p:cNvPr>
          <p:cNvSpPr txBox="1"/>
          <p:nvPr/>
        </p:nvSpPr>
        <p:spPr>
          <a:xfrm>
            <a:off x="2427853" y="3977678"/>
            <a:ext cx="198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/>
              <a:t>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8CB015D-FF97-E9F9-8E4B-119DE1367234}"/>
              </a:ext>
            </a:extLst>
          </p:cNvPr>
          <p:cNvSpPr txBox="1"/>
          <p:nvPr/>
        </p:nvSpPr>
        <p:spPr>
          <a:xfrm>
            <a:off x="2574060" y="4992138"/>
            <a:ext cx="198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/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D450648-680A-8341-9CC6-5757D980CBF2}"/>
              </a:ext>
            </a:extLst>
          </p:cNvPr>
          <p:cNvSpPr txBox="1"/>
          <p:nvPr/>
        </p:nvSpPr>
        <p:spPr>
          <a:xfrm>
            <a:off x="1211066" y="4961488"/>
            <a:ext cx="198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/>
              <a:t>9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FC71302-0CFD-EBA9-8E5A-DBF45F4A1B78}"/>
              </a:ext>
            </a:extLst>
          </p:cNvPr>
          <p:cNvCxnSpPr>
            <a:cxnSpLocks/>
            <a:endCxn id="10" idx="2"/>
          </p:cNvCxnSpPr>
          <p:nvPr/>
        </p:nvCxnSpPr>
        <p:spPr bwMode="auto">
          <a:xfrm>
            <a:off x="2090819" y="4189469"/>
            <a:ext cx="328301" cy="1371370"/>
          </a:xfrm>
          <a:prstGeom prst="line">
            <a:avLst/>
          </a:prstGeom>
          <a:ln w="254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E013F5D1-7087-AFCB-DC75-D3F5E9647870}"/>
              </a:ext>
            </a:extLst>
          </p:cNvPr>
          <p:cNvSpPr txBox="1"/>
          <p:nvPr/>
        </p:nvSpPr>
        <p:spPr>
          <a:xfrm>
            <a:off x="1949869" y="4570412"/>
            <a:ext cx="198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65002694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55000"/>
          <a:buFont typeface="Wingdings" pitchFamily="2" charset="2"/>
          <a:buChar char="n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55000"/>
          <a:buFont typeface="Wingdings" pitchFamily="2" charset="2"/>
          <a:buChar char="n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49448</TotalTime>
  <Words>3744</Words>
  <Application>Microsoft Office PowerPoint</Application>
  <PresentationFormat>On-screen Show (4:3)</PresentationFormat>
  <Paragraphs>796</Paragraphs>
  <Slides>59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6" baseType="lpstr">
      <vt:lpstr>Arial</vt:lpstr>
      <vt:lpstr>Calibri</vt:lpstr>
      <vt:lpstr>Cambria Math</vt:lpstr>
      <vt:lpstr>Helvetica</vt:lpstr>
      <vt:lpstr>Tahoma</vt:lpstr>
      <vt:lpstr>Wingdings</vt:lpstr>
      <vt:lpstr>Blends</vt:lpstr>
      <vt:lpstr>Choosing the Best Parallelization and Implementation Styles for Graph Analytics Codes: Lessons learned from 1106 Programs</vt:lpstr>
      <vt:lpstr>Highlights</vt:lpstr>
      <vt:lpstr>Graph Analytics Codes</vt:lpstr>
      <vt:lpstr>Parallelization/Implementation Styles</vt:lpstr>
      <vt:lpstr>Parallelization Styles</vt:lpstr>
      <vt:lpstr>Implementation Styles</vt:lpstr>
      <vt:lpstr>Combinations</vt:lpstr>
      <vt:lpstr>13 Parallelization and Implementation Styles in Detail </vt:lpstr>
      <vt:lpstr>Example: Single-Source Shortest Path</vt:lpstr>
      <vt:lpstr>Vertex-based vs. Edge-based</vt:lpstr>
      <vt:lpstr>Topology-driven vs. Data-driven</vt:lpstr>
      <vt:lpstr>Duplicates vs. No Duplicates </vt:lpstr>
      <vt:lpstr>Push vs. Pull</vt:lpstr>
      <vt:lpstr>Read-write vs. Read-modify-write</vt:lpstr>
      <vt:lpstr>Non-deterministic vs. Deterministic</vt:lpstr>
      <vt:lpstr>Persistent vs. Non-persistent</vt:lpstr>
      <vt:lpstr>Thread vs. Warp vs. Block</vt:lpstr>
      <vt:lpstr>Atomic vs. CudaAtomic</vt:lpstr>
      <vt:lpstr>GPU Reduction Styles</vt:lpstr>
      <vt:lpstr>CPU Reduction Styles</vt:lpstr>
      <vt:lpstr>Default vs. Dynamic Schedule</vt:lpstr>
      <vt:lpstr>Blocked vs. Cyclic Scheduling</vt:lpstr>
      <vt:lpstr>Experimental Methodology</vt:lpstr>
      <vt:lpstr>Graph Analytics Codes</vt:lpstr>
      <vt:lpstr>Inputs</vt:lpstr>
      <vt:lpstr>Hardware</vt:lpstr>
      <vt:lpstr>Software</vt:lpstr>
      <vt:lpstr>Metrics</vt:lpstr>
      <vt:lpstr>Results</vt:lpstr>
      <vt:lpstr>Atomic and CudaAtomic</vt:lpstr>
      <vt:lpstr>Atomic and CudaAtomic</vt:lpstr>
      <vt:lpstr>Atomic and CudaAtomic</vt:lpstr>
      <vt:lpstr>Vertex-based and Edge-based</vt:lpstr>
      <vt:lpstr>Topology-driven and Data-driven (with duplicates on WL)</vt:lpstr>
      <vt:lpstr>Topology-driven and Data-driven (without Duplicates on WL)</vt:lpstr>
      <vt:lpstr>Push and Pull</vt:lpstr>
      <vt:lpstr>Read-write and Read-modify-write</vt:lpstr>
      <vt:lpstr>Deterministic and Non-deterministic</vt:lpstr>
      <vt:lpstr>Persistent and Non-persistent</vt:lpstr>
      <vt:lpstr>Thread, Warp, and Block</vt:lpstr>
      <vt:lpstr>Thread, Warp, and Block</vt:lpstr>
      <vt:lpstr>Reduction Styles</vt:lpstr>
      <vt:lpstr>Reduction Styles</vt:lpstr>
      <vt:lpstr>Reduction Styles</vt:lpstr>
      <vt:lpstr>Default and Dynamic Scheduling</vt:lpstr>
      <vt:lpstr>Default and Dynamic Scheduling</vt:lpstr>
      <vt:lpstr>Blocked and Cyclic Scheduling</vt:lpstr>
      <vt:lpstr>Blocked and Cyclic Scheduling</vt:lpstr>
      <vt:lpstr>Blocked and Cyclic Scheduling</vt:lpstr>
      <vt:lpstr>Best Performing Styles</vt:lpstr>
      <vt:lpstr>Style Combinations</vt:lpstr>
      <vt:lpstr>Style Combinations</vt:lpstr>
      <vt:lpstr>Style Combinations</vt:lpstr>
      <vt:lpstr>Comparison with Baseline</vt:lpstr>
      <vt:lpstr>Summary</vt:lpstr>
      <vt:lpstr>Summary and Conclusions</vt:lpstr>
      <vt:lpstr>Programming Guidelines</vt:lpstr>
      <vt:lpstr>Programming Guidelines (cont.)</vt:lpstr>
      <vt:lpstr>Thank you!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Data-Centric Computer Systems</dc:title>
  <dc:creator>Martin Burtscher</dc:creator>
  <cp:lastModifiedBy>Burtscher, Martin</cp:lastModifiedBy>
  <cp:revision>2873</cp:revision>
  <cp:lastPrinted>1601-01-01T00:00:00Z</cp:lastPrinted>
  <dcterms:created xsi:type="dcterms:W3CDTF">2004-05-06T20:27:51Z</dcterms:created>
  <dcterms:modified xsi:type="dcterms:W3CDTF">2023-11-28T15:44:57Z</dcterms:modified>
</cp:coreProperties>
</file>