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580" r:id="rId2"/>
    <p:sldId id="598" r:id="rId3"/>
    <p:sldId id="599" r:id="rId4"/>
    <p:sldId id="600" r:id="rId5"/>
    <p:sldId id="579" r:id="rId6"/>
    <p:sldId id="601" r:id="rId7"/>
    <p:sldId id="603" r:id="rId8"/>
    <p:sldId id="602" r:id="rId9"/>
    <p:sldId id="604" r:id="rId10"/>
    <p:sldId id="605" r:id="rId11"/>
    <p:sldId id="612" r:id="rId12"/>
    <p:sldId id="606" r:id="rId13"/>
    <p:sldId id="608" r:id="rId14"/>
    <p:sldId id="615" r:id="rId15"/>
    <p:sldId id="611" r:id="rId16"/>
    <p:sldId id="621" r:id="rId17"/>
    <p:sldId id="618" r:id="rId18"/>
    <p:sldId id="620" r:id="rId19"/>
    <p:sldId id="619" r:id="rId20"/>
    <p:sldId id="622" r:id="rId21"/>
    <p:sldId id="583" r:id="rId22"/>
    <p:sldId id="586" r:id="rId23"/>
    <p:sldId id="588" r:id="rId24"/>
    <p:sldId id="589" r:id="rId25"/>
    <p:sldId id="591" r:id="rId26"/>
    <p:sldId id="590" r:id="rId27"/>
    <p:sldId id="585" r:id="rId28"/>
    <p:sldId id="623" r:id="rId29"/>
    <p:sldId id="592" r:id="rId30"/>
    <p:sldId id="593" r:id="rId31"/>
    <p:sldId id="594" r:id="rId32"/>
    <p:sldId id="595" r:id="rId33"/>
    <p:sldId id="596" r:id="rId34"/>
    <p:sldId id="597" r:id="rId35"/>
    <p:sldId id="582" r:id="rId36"/>
    <p:sldId id="581" r:id="rId37"/>
  </p:sldIdLst>
  <p:sldSz cx="9144000" cy="6858000" type="screen4x3"/>
  <p:notesSz cx="6946900" cy="9207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333397"/>
    <a:srgbClr val="C0C0C0"/>
    <a:srgbClr val="B2B2B2"/>
    <a:srgbClr val="808080"/>
    <a:srgbClr val="777777"/>
    <a:srgbClr val="96969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1" autoAdjust="0"/>
    <p:restoredTop sz="95109" autoAdjust="0"/>
  </p:normalViewPr>
  <p:slideViewPr>
    <p:cSldViewPr snapToGrid="0">
      <p:cViewPr varScale="1">
        <p:scale>
          <a:sx n="84" d="100"/>
          <a:sy n="84" d="100"/>
        </p:scale>
        <p:origin x="5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88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DD978F5E-19E5-42A7-A065-E4EA71ECC8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22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63EA9836-303D-4056-B115-97A20F820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5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6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High-Performance Microprocessor Systems</a:t>
            </a:r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9491F1F5-4FD5-4701-8651-B6E66F9295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 userDrawn="1"/>
        </p:nvSpPr>
        <p:spPr bwMode="gray">
          <a:xfrm>
            <a:off x="547688" y="3325812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6497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D80475-FB4C-4631-B1F6-3BF1B3F77F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28C3A0-0B0F-41AE-8690-F6AFB346F1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A3A3E02-7133-44D2-A69A-0DB94D074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 userDrawn="1"/>
        </p:nvPicPr>
        <p:blipFill>
          <a:blip r:embed="rId16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 userDrawn="1"/>
        </p:nvPicPr>
        <p:blipFill>
          <a:blip r:embed="rId17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5969000"/>
            <a:ext cx="548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High-Performance Microprocessor Systems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/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1413"/>
            <a:ext cx="9143999" cy="1830387"/>
          </a:xfrm>
        </p:spPr>
        <p:txBody>
          <a:bodyPr/>
          <a:lstStyle/>
          <a:p>
            <a:r>
              <a:rPr lang="en-US" b="1" dirty="0"/>
              <a:t>A High-Performance Connected Components Implementation for GPUs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657600"/>
            <a:ext cx="8226425" cy="2192338"/>
          </a:xfrm>
        </p:spPr>
        <p:txBody>
          <a:bodyPr/>
          <a:lstStyle/>
          <a:p>
            <a:r>
              <a:rPr lang="en-US" sz="2800" dirty="0" err="1"/>
              <a:t>Jayadharini</a:t>
            </a:r>
            <a:r>
              <a:rPr lang="en-US" sz="2800" dirty="0"/>
              <a:t> </a:t>
            </a:r>
            <a:r>
              <a:rPr lang="en-US" sz="2800" dirty="0" err="1"/>
              <a:t>Jaiganesh</a:t>
            </a:r>
            <a:r>
              <a:rPr lang="en-US" sz="2800" dirty="0"/>
              <a:t> and Martin Burtscher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710688" cy="106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267200"/>
            <a:ext cx="2753084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674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Jumping (PJ)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49056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/>
              <a:t>Processes </a:t>
            </a:r>
            <a:r>
              <a:rPr lang="en-US" dirty="0">
                <a:solidFill>
                  <a:srgbClr val="0070C0"/>
                </a:solidFill>
              </a:rPr>
              <a:t>vertex labels </a:t>
            </a:r>
            <a:r>
              <a:rPr lang="en-US" dirty="0"/>
              <a:t>(edges of the trees)</a:t>
            </a:r>
          </a:p>
          <a:p>
            <a:pPr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Shortens path </a:t>
            </a:r>
            <a:r>
              <a:rPr lang="en-US" dirty="0"/>
              <a:t>to root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Replaces a vertex’s label with its parent’s label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Reduces depth of tree </a:t>
            </a:r>
            <a:r>
              <a:rPr lang="en-US" dirty="0">
                <a:solidFill>
                  <a:srgbClr val="FF0000"/>
                </a:solidFill>
              </a:rPr>
              <a:t>by one</a:t>
            </a:r>
          </a:p>
          <a:p>
            <a:pPr lvl="1">
              <a:spcBef>
                <a:spcPts val="720"/>
              </a:spcBef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2889BF-A0A3-4746-BE8D-421682577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48" y="3675890"/>
            <a:ext cx="1883950" cy="16559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DE52E6-2C86-4E26-A165-DC241C811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28" y="3486912"/>
            <a:ext cx="1959532" cy="213323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319ECD1-9462-406C-9BEB-4BEEAF1687A4}"/>
              </a:ext>
            </a:extLst>
          </p:cNvPr>
          <p:cNvGrpSpPr/>
          <p:nvPr/>
        </p:nvGrpSpPr>
        <p:grpSpPr>
          <a:xfrm>
            <a:off x="3905399" y="4137836"/>
            <a:ext cx="1203049" cy="738664"/>
            <a:chOff x="5562600" y="3959606"/>
            <a:chExt cx="1203049" cy="738664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3A06D0C-CF2A-4B14-911B-6901C8B9CD1C}"/>
                </a:ext>
              </a:extLst>
            </p:cNvPr>
            <p:cNvCxnSpPr/>
            <p:nvPr/>
          </p:nvCxnSpPr>
          <p:spPr bwMode="auto">
            <a:xfrm flipV="1">
              <a:off x="5676969" y="4360307"/>
              <a:ext cx="973253" cy="7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E5A21B-B54F-4102-BEA6-B687C93E7A40}"/>
                </a:ext>
              </a:extLst>
            </p:cNvPr>
            <p:cNvSpPr txBox="1"/>
            <p:nvPr/>
          </p:nvSpPr>
          <p:spPr>
            <a:xfrm>
              <a:off x="5562600" y="3959606"/>
              <a:ext cx="12030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/>
                <a:t>pointer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/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/>
                <a:t>jumping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888DE1A4-0549-40C2-8194-0EDF0898D812}"/>
              </a:ext>
            </a:extLst>
          </p:cNvPr>
          <p:cNvSpPr/>
          <p:nvPr/>
        </p:nvSpPr>
        <p:spPr bwMode="auto">
          <a:xfrm>
            <a:off x="3304494" y="4421225"/>
            <a:ext cx="526474" cy="508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626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(Single) PJ-based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0456" cy="4479925"/>
          </a:xfrm>
        </p:spPr>
        <p:txBody>
          <a:bodyPr/>
          <a:lstStyle/>
          <a:p>
            <a:pPr lvl="4">
              <a:spcBef>
                <a:spcPts val="1200"/>
              </a:spcBef>
            </a:pP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CRONO</a:t>
            </a:r>
            <a:r>
              <a:rPr lang="en-US" dirty="0"/>
              <a:t> (CPU)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Implements </a:t>
            </a:r>
            <a:r>
              <a:rPr lang="en-US" dirty="0" err="1"/>
              <a:t>Shiloach</a:t>
            </a:r>
            <a:r>
              <a:rPr lang="en-US" dirty="0"/>
              <a:t> and </a:t>
            </a:r>
            <a:r>
              <a:rPr lang="en-US" dirty="0" err="1"/>
              <a:t>Vishkin’s</a:t>
            </a:r>
            <a:r>
              <a:rPr lang="en-US" dirty="0"/>
              <a:t> algorithm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Stores graph in </a:t>
            </a:r>
            <a:r>
              <a:rPr lang="en-US" dirty="0">
                <a:solidFill>
                  <a:srgbClr val="0070C0"/>
                </a:solidFill>
              </a:rPr>
              <a:t>2D matrices </a:t>
            </a:r>
            <a:r>
              <a:rPr lang="en-US" dirty="0"/>
              <a:t>of size </a:t>
            </a:r>
            <a:r>
              <a:rPr lang="en-US" i="1" dirty="0"/>
              <a:t>n</a:t>
            </a:r>
            <a:r>
              <a:rPr lang="en-US" dirty="0"/>
              <a:t> * </a:t>
            </a:r>
            <a:r>
              <a:rPr lang="en-US" i="1" dirty="0" err="1"/>
              <a:t>d</a:t>
            </a:r>
            <a:r>
              <a:rPr lang="en-US" i="1" baseline="-25000" dirty="0" err="1"/>
              <a:t>max</a:t>
            </a:r>
            <a:endParaRPr lang="en-US" i="1" baseline="-25000" dirty="0"/>
          </a:p>
          <a:p>
            <a:pPr lvl="2">
              <a:spcBef>
                <a:spcPts val="1200"/>
              </a:spcBef>
            </a:pPr>
            <a:r>
              <a:rPr lang="en-US" i="1" dirty="0" err="1"/>
              <a:t>d</a:t>
            </a:r>
            <a:r>
              <a:rPr lang="en-US" i="1" baseline="-25000" dirty="0" err="1"/>
              <a:t>max</a:t>
            </a:r>
            <a:r>
              <a:rPr lang="en-US" dirty="0"/>
              <a:t> is the graph’s maximum degree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Simple and fast but inefficient memory usage for graphs with high-degree vertices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Runs </a:t>
            </a:r>
            <a:r>
              <a:rPr lang="en-US" dirty="0">
                <a:solidFill>
                  <a:srgbClr val="0070C0"/>
                </a:solidFill>
              </a:rPr>
              <a:t>out of memory </a:t>
            </a:r>
            <a:r>
              <a:rPr lang="en-US" dirty="0"/>
              <a:t>on some of our graphs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0986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Pointer Jumping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49056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 err="1">
                <a:solidFill>
                  <a:srgbClr val="FF0000"/>
                </a:solidFill>
              </a:rPr>
              <a:t>Soman’s</a:t>
            </a:r>
            <a:r>
              <a:rPr lang="en-US" dirty="0">
                <a:solidFill>
                  <a:srgbClr val="FF0000"/>
                </a:solidFill>
              </a:rPr>
              <a:t> implementation</a:t>
            </a:r>
            <a:r>
              <a:rPr lang="en-US" dirty="0"/>
              <a:t> (GPU)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720"/>
              </a:spcBef>
            </a:pPr>
            <a:r>
              <a:rPr lang="en-US" dirty="0"/>
              <a:t>Variant of </a:t>
            </a:r>
            <a:r>
              <a:rPr lang="en-US" dirty="0" err="1"/>
              <a:t>Shiloach-Vishkin’s</a:t>
            </a:r>
            <a:r>
              <a:rPr lang="en-US" dirty="0"/>
              <a:t> algorithm</a:t>
            </a:r>
          </a:p>
          <a:p>
            <a:pPr>
              <a:spcBef>
                <a:spcPts val="720"/>
              </a:spcBef>
            </a:pPr>
            <a:r>
              <a:rPr lang="en-US" dirty="0"/>
              <a:t>Uses </a:t>
            </a:r>
            <a:r>
              <a:rPr lang="en-US" dirty="0">
                <a:solidFill>
                  <a:srgbClr val="0070C0"/>
                </a:solidFill>
              </a:rPr>
              <a:t>multiple pointer jumping 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Replaces a vertex’s label with root’s label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Reduces depth of tree </a:t>
            </a:r>
            <a:r>
              <a:rPr lang="en-US" dirty="0">
                <a:solidFill>
                  <a:srgbClr val="FF0000"/>
                </a:solidFill>
              </a:rPr>
              <a:t>to one</a:t>
            </a:r>
          </a:p>
          <a:p>
            <a:pPr lvl="2">
              <a:spcBef>
                <a:spcPts val="720"/>
              </a:spcBef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2A1D26-1C9C-4AA2-AEB0-8AE26A5484C8}"/>
              </a:ext>
            </a:extLst>
          </p:cNvPr>
          <p:cNvGrpSpPr/>
          <p:nvPr/>
        </p:nvGrpSpPr>
        <p:grpSpPr>
          <a:xfrm>
            <a:off x="3962400" y="4329118"/>
            <a:ext cx="1601258" cy="599498"/>
            <a:chOff x="3733800" y="4353580"/>
            <a:chExt cx="1601258" cy="59949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929F5F1-D14D-469D-BE29-D26DF1938544}"/>
                </a:ext>
              </a:extLst>
            </p:cNvPr>
            <p:cNvCxnSpPr/>
            <p:nvPr/>
          </p:nvCxnSpPr>
          <p:spPr bwMode="auto">
            <a:xfrm flipV="1">
              <a:off x="3886200" y="4953000"/>
              <a:ext cx="1295400" cy="7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43D8FE-9CCA-4F74-8D7A-C31DD521D65A}"/>
                </a:ext>
              </a:extLst>
            </p:cNvPr>
            <p:cNvSpPr txBox="1"/>
            <p:nvPr/>
          </p:nvSpPr>
          <p:spPr>
            <a:xfrm>
              <a:off x="3733800" y="4353580"/>
              <a:ext cx="16012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/>
                <a:t>multiple pointer jumping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BD23E61-FD92-4728-AD3C-EBE545A4D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562" y="3892913"/>
            <a:ext cx="2090261" cy="17536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381ADD-5764-41B8-8B39-0AAD8879A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97" y="3953002"/>
            <a:ext cx="2654903" cy="17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75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Multiple PJ-based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330184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 err="1">
                <a:solidFill>
                  <a:srgbClr val="FF0000"/>
                </a:solidFill>
              </a:rPr>
              <a:t>IrGL</a:t>
            </a:r>
            <a:r>
              <a:rPr lang="en-US" dirty="0"/>
              <a:t> (GPU)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720"/>
              </a:spcBef>
            </a:pPr>
            <a:r>
              <a:rPr lang="en-US" dirty="0"/>
              <a:t>Automatically synthesized from high-level specification</a:t>
            </a:r>
          </a:p>
          <a:p>
            <a:pPr>
              <a:spcBef>
                <a:spcPts val="720"/>
              </a:spcBef>
            </a:pPr>
            <a:r>
              <a:rPr lang="en-US" dirty="0" err="1">
                <a:solidFill>
                  <a:srgbClr val="FF0000"/>
                </a:solidFill>
              </a:rPr>
              <a:t>Gunrock</a:t>
            </a:r>
            <a:r>
              <a:rPr lang="en-US" dirty="0"/>
              <a:t> (GPU)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720"/>
              </a:spcBef>
            </a:pPr>
            <a:r>
              <a:rPr lang="en-US" dirty="0"/>
              <a:t>Reduces workload after each iteration through filtering</a:t>
            </a:r>
          </a:p>
          <a:p>
            <a:pPr lvl="2">
              <a:spcBef>
                <a:spcPts val="720"/>
              </a:spcBef>
            </a:pPr>
            <a:r>
              <a:rPr lang="en-US" dirty="0"/>
              <a:t>Removes completed edges and vertices from consideration</a:t>
            </a:r>
          </a:p>
          <a:p>
            <a:pPr>
              <a:spcBef>
                <a:spcPts val="720"/>
              </a:spcBef>
            </a:pPr>
            <a:r>
              <a:rPr lang="en-US" dirty="0" err="1">
                <a:solidFill>
                  <a:srgbClr val="FF0000"/>
                </a:solidFill>
              </a:rPr>
              <a:t>Groute</a:t>
            </a:r>
            <a:r>
              <a:rPr lang="en-US" dirty="0"/>
              <a:t> (GPU)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720"/>
              </a:spcBef>
            </a:pPr>
            <a:r>
              <a:rPr lang="en-US" dirty="0"/>
              <a:t>Splits edge list of graph into multiple segments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Performs hooking and PJ one segment at a time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Uses atomic hooking, eliminates need for iteration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611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PJ-based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57032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Galois</a:t>
            </a:r>
            <a:r>
              <a:rPr lang="en-US" dirty="0"/>
              <a:t> (CPU)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720"/>
              </a:spcBef>
            </a:pPr>
            <a:r>
              <a:rPr lang="en-US" dirty="0"/>
              <a:t>Runs asynchronously using a </a:t>
            </a:r>
            <a:r>
              <a:rPr lang="en-US" dirty="0">
                <a:solidFill>
                  <a:srgbClr val="0070C0"/>
                </a:solidFill>
              </a:rPr>
              <a:t>restricted form of PJ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Visits each edge exactly once &amp; in one direction only</a:t>
            </a:r>
          </a:p>
          <a:p>
            <a:pPr>
              <a:spcBef>
                <a:spcPts val="720"/>
              </a:spcBef>
            </a:pPr>
            <a:r>
              <a:rPr lang="en-US" dirty="0" err="1">
                <a:solidFill>
                  <a:srgbClr val="FF0000"/>
                </a:solidFill>
              </a:rPr>
              <a:t>Patwary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Refsnes</a:t>
            </a:r>
            <a:r>
              <a:rPr lang="en-US" dirty="0">
                <a:solidFill>
                  <a:srgbClr val="FF0000"/>
                </a:solidFill>
              </a:rPr>
              <a:t>, and Manne’s approach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Employs </a:t>
            </a:r>
            <a:r>
              <a:rPr lang="en-US" dirty="0">
                <a:solidFill>
                  <a:srgbClr val="0070C0"/>
                </a:solidFill>
              </a:rPr>
              <a:t>intermediate pointer jumping</a:t>
            </a:r>
            <a:r>
              <a:rPr lang="en-US" dirty="0"/>
              <a:t> (path halving)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Skips next node, reduces depth of tree </a:t>
            </a:r>
            <a:r>
              <a:rPr lang="en-US" dirty="0">
                <a:solidFill>
                  <a:srgbClr val="FF0000"/>
                </a:solidFill>
              </a:rPr>
              <a:t>by factor of 2</a:t>
            </a:r>
          </a:p>
          <a:p>
            <a:pPr lvl="1">
              <a:spcBef>
                <a:spcPts val="720"/>
              </a:spcBef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076EE9-B873-4712-819B-EBAAAF03CFE5}"/>
              </a:ext>
            </a:extLst>
          </p:cNvPr>
          <p:cNvGrpSpPr/>
          <p:nvPr/>
        </p:nvGrpSpPr>
        <p:grpSpPr>
          <a:xfrm>
            <a:off x="3867912" y="4642021"/>
            <a:ext cx="1447800" cy="738664"/>
            <a:chOff x="4953000" y="3810000"/>
            <a:chExt cx="1447800" cy="7386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B40933-462C-4E14-B42A-54BEF9C422EA}"/>
                </a:ext>
              </a:extLst>
            </p:cNvPr>
            <p:cNvSpPr txBox="1"/>
            <p:nvPr/>
          </p:nvSpPr>
          <p:spPr>
            <a:xfrm>
              <a:off x="4953000" y="3810000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/>
                <a:t>intermediate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lang="en-US" sz="1400" dirty="0"/>
              </a:br>
              <a:r>
                <a:rPr lang="en-US" sz="1400" dirty="0"/>
                <a:t>pointer jumping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1EBF6CD-5B4B-4B4C-B67A-700B1FF4FEE4}"/>
                </a:ext>
              </a:extLst>
            </p:cNvPr>
            <p:cNvCxnSpPr/>
            <p:nvPr/>
          </p:nvCxnSpPr>
          <p:spPr bwMode="auto">
            <a:xfrm>
              <a:off x="5029200" y="4191000"/>
              <a:ext cx="12192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80E9DB5-E534-45BF-BA5B-118B8C88E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35" y="4401312"/>
            <a:ext cx="2256013" cy="12551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71588A-215C-499B-9F1B-F774911BA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48" y="4437889"/>
            <a:ext cx="218557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073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BFS-based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49056" cy="4479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err="1">
                <a:solidFill>
                  <a:srgbClr val="FF0000"/>
                </a:solidFill>
              </a:rPr>
              <a:t>Ligra</a:t>
            </a:r>
            <a:r>
              <a:rPr lang="en-US" dirty="0">
                <a:solidFill>
                  <a:srgbClr val="FF0000"/>
                </a:solidFill>
              </a:rPr>
              <a:t>+ BFSCC</a:t>
            </a:r>
            <a:r>
              <a:rPr lang="en-US" dirty="0"/>
              <a:t> (CPU)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/>
              <a:t>Based on </a:t>
            </a:r>
            <a:r>
              <a:rPr lang="en-US" dirty="0" err="1"/>
              <a:t>Ligra’s</a:t>
            </a:r>
            <a:r>
              <a:rPr lang="en-US" dirty="0"/>
              <a:t> parallel BFS implementation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Internally uses a compressed graph representation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Multistep</a:t>
            </a:r>
            <a:r>
              <a:rPr lang="en-US" dirty="0"/>
              <a:t> (CPU)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/>
              <a:t>Performs single BFS rooted in the vertex with </a:t>
            </a:r>
            <a:r>
              <a:rPr lang="en-US" i="1" dirty="0" err="1"/>
              <a:t>d</a:t>
            </a:r>
            <a:r>
              <a:rPr lang="en-US" i="1" baseline="-25000" dirty="0" err="1"/>
              <a:t>max</a:t>
            </a:r>
            <a:endParaRPr lang="en-US" i="1" baseline="-25000" dirty="0"/>
          </a:p>
          <a:p>
            <a:pPr lvl="1">
              <a:spcBef>
                <a:spcPts val="600"/>
              </a:spcBef>
            </a:pPr>
            <a:r>
              <a:rPr lang="en-US" dirty="0"/>
              <a:t>Performs label propagation on remaining subgraph</a:t>
            </a:r>
          </a:p>
          <a:p>
            <a:pPr>
              <a:spcBef>
                <a:spcPts val="600"/>
              </a:spcBef>
            </a:pPr>
            <a:r>
              <a:rPr lang="en-US" dirty="0" err="1">
                <a:solidFill>
                  <a:srgbClr val="FF0000"/>
                </a:solidFill>
              </a:rPr>
              <a:t>ndHybrid</a:t>
            </a:r>
            <a:r>
              <a:rPr lang="en-US" dirty="0"/>
              <a:t> (CPU)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/>
              <a:t>Runs concurrent BFSs to create low-diameter partitions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Contracts each partition into single vertex, then repeats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8043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endParaRPr lang="en-US" sz="32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32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6000" dirty="0">
                <a:solidFill>
                  <a:srgbClr val="0070C0"/>
                </a:solidFill>
              </a:rPr>
              <a:t>ECL-CC: Our Implementation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3097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47888" cy="4479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Combines prior ideas in new and unique way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Based on label propagation (with </a:t>
            </a:r>
            <a:r>
              <a:rPr lang="en-US" dirty="0">
                <a:solidFill>
                  <a:srgbClr val="0070C0"/>
                </a:solidFill>
              </a:rPr>
              <a:t>union-find</a:t>
            </a:r>
            <a:r>
              <a:rPr lang="en-US" dirty="0"/>
              <a:t>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Employs </a:t>
            </a:r>
            <a:r>
              <a:rPr lang="en-US" dirty="0">
                <a:solidFill>
                  <a:srgbClr val="0070C0"/>
                </a:solidFill>
              </a:rPr>
              <a:t>intermediate</a:t>
            </a:r>
            <a:r>
              <a:rPr lang="en-US" dirty="0"/>
              <a:t> pointer jumping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Visits each edge exactly once &amp; in one direction only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No iteration </a:t>
            </a:r>
            <a:r>
              <a:rPr lang="en-US" dirty="0"/>
              <a:t>(fully interleaves hooking and PJ)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Is asynchronous, lock-free, and recursion-free</a:t>
            </a:r>
          </a:p>
          <a:p>
            <a:pPr>
              <a:spcBef>
                <a:spcPts val="600"/>
              </a:spcBef>
            </a:pPr>
            <a:r>
              <a:rPr lang="en-US" dirty="0"/>
              <a:t>Other features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Does not need to mark or remove edges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CPU code requires </a:t>
            </a:r>
            <a:r>
              <a:rPr lang="en-US" dirty="0">
                <a:solidFill>
                  <a:srgbClr val="0070C0"/>
                </a:solidFill>
              </a:rPr>
              <a:t>no auxiliary data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4604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ECL-CC Implementation (3 Phases)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49056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Initialization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Determines initial label values</a:t>
            </a:r>
          </a:p>
          <a:p>
            <a:pPr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Computation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Performs hooking and pointer jumping</a:t>
            </a:r>
          </a:p>
          <a:p>
            <a:pPr lvl="2">
              <a:spcBef>
                <a:spcPts val="720"/>
              </a:spcBef>
            </a:pPr>
            <a:r>
              <a:rPr lang="en-US" dirty="0">
                <a:solidFill>
                  <a:srgbClr val="0070C0"/>
                </a:solidFill>
              </a:rPr>
              <a:t>Hooking code is lock-free </a:t>
            </a:r>
            <a:r>
              <a:rPr lang="en-US" dirty="0"/>
              <a:t>(may execute </a:t>
            </a:r>
            <a:r>
              <a:rPr lang="en-US" dirty="0" err="1"/>
              <a:t>atomicCAS</a:t>
            </a:r>
            <a:r>
              <a:rPr lang="en-US" dirty="0"/>
              <a:t>)</a:t>
            </a:r>
          </a:p>
          <a:p>
            <a:pPr lvl="2">
              <a:spcBef>
                <a:spcPts val="720"/>
              </a:spcBef>
            </a:pPr>
            <a:r>
              <a:rPr lang="en-US" dirty="0">
                <a:solidFill>
                  <a:srgbClr val="0070C0"/>
                </a:solidFill>
              </a:rPr>
              <a:t>PJ code is atomic-free, re-entrant, and has good locality</a:t>
            </a:r>
          </a:p>
          <a:p>
            <a:pPr lvl="3">
              <a:spcBef>
                <a:spcPts val="720"/>
              </a:spcBef>
            </a:pPr>
            <a:r>
              <a:rPr lang="en-US" dirty="0"/>
              <a:t>Also useful for other union-find-based GPU (and CPU) codes</a:t>
            </a:r>
          </a:p>
          <a:p>
            <a:pPr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Finalization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Computes final label values (shortens path lengths to 1)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2680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ECL-CC 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49056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GPU code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Uses </a:t>
            </a:r>
            <a:r>
              <a:rPr lang="en-US" dirty="0">
                <a:solidFill>
                  <a:srgbClr val="0070C0"/>
                </a:solidFill>
              </a:rPr>
              <a:t>3 compute kernels </a:t>
            </a:r>
            <a:r>
              <a:rPr lang="en-US" dirty="0"/>
              <a:t>for load balancing</a:t>
            </a:r>
          </a:p>
          <a:p>
            <a:pPr lvl="2">
              <a:spcBef>
                <a:spcPts val="720"/>
              </a:spcBef>
            </a:pPr>
            <a:r>
              <a:rPr lang="en-US" dirty="0"/>
              <a:t>K1: thread-based processing for </a:t>
            </a:r>
            <a:r>
              <a:rPr lang="en-US" i="1" dirty="0"/>
              <a:t>d(v)</a:t>
            </a:r>
            <a:r>
              <a:rPr lang="en-US" dirty="0"/>
              <a:t> ≤ 16</a:t>
            </a:r>
          </a:p>
          <a:p>
            <a:pPr lvl="3">
              <a:spcBef>
                <a:spcPts val="720"/>
              </a:spcBef>
            </a:pPr>
            <a:r>
              <a:rPr lang="en-US" dirty="0"/>
              <a:t>Puts larger vertices on double-sided worklist</a:t>
            </a:r>
          </a:p>
          <a:p>
            <a:pPr lvl="2">
              <a:spcBef>
                <a:spcPts val="720"/>
              </a:spcBef>
            </a:pPr>
            <a:r>
              <a:rPr lang="en-US" dirty="0"/>
              <a:t>K2: warp-based processing for 16 &lt; </a:t>
            </a:r>
            <a:r>
              <a:rPr lang="en-US" i="1" dirty="0"/>
              <a:t>d(v)</a:t>
            </a:r>
            <a:r>
              <a:rPr lang="en-US" dirty="0"/>
              <a:t> ≤ 352</a:t>
            </a:r>
          </a:p>
          <a:p>
            <a:pPr lvl="2">
              <a:spcBef>
                <a:spcPts val="720"/>
              </a:spcBef>
            </a:pPr>
            <a:r>
              <a:rPr lang="en-US" dirty="0"/>
              <a:t>K3: block-based processing for </a:t>
            </a:r>
            <a:r>
              <a:rPr lang="en-US" i="1" dirty="0"/>
              <a:t>d(v)</a:t>
            </a:r>
            <a:r>
              <a:rPr lang="en-US" dirty="0"/>
              <a:t> &gt; 352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http://cs.txstate.edu/~burtscher/research/ECL-CC/</a:t>
            </a:r>
            <a:endParaRPr lang="en-US" dirty="0">
              <a:highlight>
                <a:srgbClr val="FFFF00"/>
              </a:highlight>
            </a:endParaRPr>
          </a:p>
          <a:p>
            <a:pPr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CPU code </a:t>
            </a:r>
            <a:r>
              <a:rPr lang="en-US" dirty="0"/>
              <a:t>(ported from GPU code)</a:t>
            </a:r>
          </a:p>
          <a:p>
            <a:pPr lvl="1">
              <a:spcBef>
                <a:spcPts val="720"/>
              </a:spcBef>
            </a:pPr>
            <a:r>
              <a:rPr lang="en-US" dirty="0">
                <a:solidFill>
                  <a:srgbClr val="0070C0"/>
                </a:solidFill>
              </a:rPr>
              <a:t>OpenMP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serial</a:t>
            </a:r>
            <a:r>
              <a:rPr lang="en-US" dirty="0"/>
              <a:t>: no worklist &amp; other simplifications</a:t>
            </a:r>
          </a:p>
          <a:p>
            <a:pPr>
              <a:spcBef>
                <a:spcPts val="720"/>
              </a:spcBef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2A4BA4-2B0B-4673-B0AC-1E05521E80EB}"/>
              </a:ext>
            </a:extLst>
          </p:cNvPr>
          <p:cNvGrpSpPr/>
          <p:nvPr/>
        </p:nvGrpSpPr>
        <p:grpSpPr>
          <a:xfrm>
            <a:off x="6492240" y="2340154"/>
            <a:ext cx="2471928" cy="822600"/>
            <a:chOff x="6492240" y="2340154"/>
            <a:chExt cx="2471928" cy="822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9B89863-4AF7-46F2-A815-72607ECD343A}"/>
                    </a:ext>
                  </a:extLst>
                </p:cNvPr>
                <p:cNvSpPr txBox="1"/>
                <p:nvPr/>
              </p:nvSpPr>
              <p:spPr>
                <a:xfrm>
                  <a:off x="6599698" y="2945124"/>
                  <a:ext cx="1104478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800" dirty="0"/>
                    <a:t>16 &lt; </a:t>
                  </a:r>
                  <a:r>
                    <a:rPr lang="en-US" sz="800" i="1" dirty="0"/>
                    <a:t>d(v)</a:t>
                  </a:r>
                  <a:r>
                    <a:rPr lang="en-US" sz="800" dirty="0"/>
                    <a:t> </a:t>
                  </a:r>
                  <a14:m>
                    <m:oMath xmlns:m="http://schemas.openxmlformats.org/officeDocument/2006/math">
                      <m:r>
                        <a:rPr lang="en-US" sz="7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</m:oMath>
                  </a14:m>
                  <a:r>
                    <a:rPr lang="en-US" sz="800" dirty="0"/>
                    <a:t> 352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9B89863-4AF7-46F2-A815-72607ECD34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9698" y="2945124"/>
                  <a:ext cx="1104478" cy="215444"/>
                </a:xfrm>
                <a:prstGeom prst="rect">
                  <a:avLst/>
                </a:prstGeom>
                <a:blipFill>
                  <a:blip r:embed="rId2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8E3326-269A-40E0-992E-318FDE04156C}"/>
                </a:ext>
              </a:extLst>
            </p:cNvPr>
            <p:cNvSpPr txBox="1"/>
            <p:nvPr/>
          </p:nvSpPr>
          <p:spPr>
            <a:xfrm>
              <a:off x="8238745" y="2947310"/>
              <a:ext cx="6476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i="1" dirty="0"/>
                <a:t>d(v)</a:t>
              </a:r>
              <a:r>
                <a:rPr lang="en-US" sz="800" dirty="0"/>
                <a:t> &gt; 352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2C6B546-F1BA-415D-B855-B1F01C602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240" y="2340154"/>
              <a:ext cx="2471928" cy="657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77679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Components (CCs)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A CC of an undirected graph </a:t>
            </a:r>
            <a:r>
              <a:rPr lang="en-US" i="1" dirty="0"/>
              <a:t>G</a:t>
            </a:r>
            <a:r>
              <a:rPr lang="en-US" dirty="0"/>
              <a:t> = (</a:t>
            </a:r>
            <a:r>
              <a:rPr lang="en-US" i="1" dirty="0"/>
              <a:t>V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)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70C0"/>
                </a:solidFill>
              </a:rPr>
              <a:t>Subset</a:t>
            </a:r>
            <a:r>
              <a:rPr lang="en-US" dirty="0"/>
              <a:t>: </a:t>
            </a:r>
            <a:r>
              <a:rPr lang="en-US" i="1" dirty="0"/>
              <a:t>S</a:t>
            </a:r>
            <a:r>
              <a:rPr lang="en-US" dirty="0"/>
              <a:t> ⊆ </a:t>
            </a:r>
            <a:r>
              <a:rPr lang="en-US" i="1" dirty="0"/>
              <a:t>V</a:t>
            </a:r>
            <a:r>
              <a:rPr lang="en-US" dirty="0"/>
              <a:t> such that </a:t>
            </a:r>
            <a:r>
              <a:rPr lang="en-US" dirty="0">
                <a:sym typeface="Symbol" panose="05050102010706020507" pitchFamily="18" charset="2"/>
              </a:rPr>
              <a:t>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: ∃</a:t>
            </a:r>
            <a:r>
              <a:rPr lang="en-US" i="1" dirty="0" err="1"/>
              <a:t>a</a:t>
            </a:r>
            <a:r>
              <a:rPr lang="en-US" dirty="0" err="1"/>
              <a:t>↝</a:t>
            </a:r>
            <a:r>
              <a:rPr lang="en-US" i="1" dirty="0" err="1"/>
              <a:t>b</a:t>
            </a:r>
            <a:endParaRPr lang="en-US" i="1" dirty="0"/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70C0"/>
                </a:solidFill>
              </a:rPr>
              <a:t>Maximal</a:t>
            </a:r>
            <a:r>
              <a:rPr lang="en-US" dirty="0"/>
              <a:t>: </a:t>
            </a:r>
            <a:r>
              <a:rPr lang="en-US" dirty="0">
                <a:sym typeface="Symbol" panose="05050102010706020507" pitchFamily="18" charset="2"/>
              </a:rPr>
              <a:t>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</a:t>
            </a:r>
            <a:r>
              <a:rPr lang="en-US" i="1" dirty="0"/>
              <a:t>S, b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</a:t>
            </a:r>
            <a:r>
              <a:rPr lang="en-US" i="1" dirty="0"/>
              <a:t>V </a:t>
            </a:r>
            <a:r>
              <a:rPr lang="en-US" dirty="0"/>
              <a:t>\ </a:t>
            </a:r>
            <a:r>
              <a:rPr lang="en-US" i="1" dirty="0"/>
              <a:t>S</a:t>
            </a:r>
            <a:r>
              <a:rPr lang="en-US" dirty="0"/>
              <a:t>: ∄</a:t>
            </a:r>
            <a:r>
              <a:rPr lang="en-US" i="1" dirty="0" err="1"/>
              <a:t>a</a:t>
            </a:r>
            <a:r>
              <a:rPr lang="en-US" dirty="0" err="1"/>
              <a:t>↝</a:t>
            </a:r>
            <a:r>
              <a:rPr lang="en-US" i="1" dirty="0" err="1"/>
              <a:t>b</a:t>
            </a:r>
            <a:endParaRPr lang="en-US" dirty="0"/>
          </a:p>
          <a:p>
            <a:pPr>
              <a:spcBef>
                <a:spcPts val="300"/>
              </a:spcBef>
            </a:pPr>
            <a:r>
              <a:rPr lang="en-US" dirty="0"/>
              <a:t>Connected-components algorithm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Identifies all such subsets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FF0000"/>
                </a:solidFill>
              </a:rPr>
              <a:t>Labels</a:t>
            </a:r>
            <a:r>
              <a:rPr lang="en-US" dirty="0"/>
              <a:t> each vertex with unique ID of component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ABC725-2F45-4E7F-AD56-69ACCDA21AF2}"/>
              </a:ext>
            </a:extLst>
          </p:cNvPr>
          <p:cNvCxnSpPr>
            <a:stCxn id="44" idx="4"/>
            <a:endCxn id="45" idx="0"/>
          </p:cNvCxnSpPr>
          <p:nvPr/>
        </p:nvCxnSpPr>
        <p:spPr bwMode="auto">
          <a:xfrm>
            <a:off x="2633457" y="5023983"/>
            <a:ext cx="0" cy="26840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41216D-7F0B-460B-A6F3-28F9727CE026}"/>
              </a:ext>
            </a:extLst>
          </p:cNvPr>
          <p:cNvCxnSpPr>
            <a:cxnSpLocks/>
            <a:stCxn id="48" idx="1"/>
            <a:endCxn id="44" idx="6"/>
          </p:cNvCxnSpPr>
          <p:nvPr/>
        </p:nvCxnSpPr>
        <p:spPr bwMode="auto">
          <a:xfrm flipH="1" flipV="1">
            <a:off x="2831752" y="4825688"/>
            <a:ext cx="354829" cy="18626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3237961-BE16-4809-BC36-0E4180C4CF79}"/>
              </a:ext>
            </a:extLst>
          </p:cNvPr>
          <p:cNvCxnSpPr>
            <a:stCxn id="50" idx="3"/>
            <a:endCxn id="47" idx="7"/>
          </p:cNvCxnSpPr>
          <p:nvPr/>
        </p:nvCxnSpPr>
        <p:spPr bwMode="auto">
          <a:xfrm flipH="1">
            <a:off x="2107765" y="4438071"/>
            <a:ext cx="294036" cy="56744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021A7C6-CECB-4511-B22E-F4274D8BED0E}"/>
              </a:ext>
            </a:extLst>
          </p:cNvPr>
          <p:cNvCxnSpPr>
            <a:stCxn id="50" idx="2"/>
            <a:endCxn id="46" idx="7"/>
          </p:cNvCxnSpPr>
          <p:nvPr/>
        </p:nvCxnSpPr>
        <p:spPr bwMode="auto">
          <a:xfrm flipH="1">
            <a:off x="1661526" y="4297855"/>
            <a:ext cx="682196" cy="18626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B42A834-056F-4397-BCE7-E62FB3FAAE51}"/>
              </a:ext>
            </a:extLst>
          </p:cNvPr>
          <p:cNvCxnSpPr>
            <a:cxnSpLocks/>
            <a:stCxn id="50" idx="6"/>
            <a:endCxn id="49" idx="1"/>
          </p:cNvCxnSpPr>
          <p:nvPr/>
        </p:nvCxnSpPr>
        <p:spPr bwMode="auto">
          <a:xfrm>
            <a:off x="2740312" y="4297855"/>
            <a:ext cx="554393" cy="21691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E4AA28-01F4-494C-B6F2-E8B4BECD7D97}"/>
              </a:ext>
            </a:extLst>
          </p:cNvPr>
          <p:cNvCxnSpPr>
            <a:cxnSpLocks/>
            <a:stCxn id="48" idx="3"/>
            <a:endCxn id="45" idx="6"/>
          </p:cNvCxnSpPr>
          <p:nvPr/>
        </p:nvCxnSpPr>
        <p:spPr bwMode="auto">
          <a:xfrm flipH="1">
            <a:off x="2831752" y="5292386"/>
            <a:ext cx="354829" cy="19829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B9322EB5-504A-491C-A33E-DC6A843E89C0}"/>
              </a:ext>
            </a:extLst>
          </p:cNvPr>
          <p:cNvSpPr>
            <a:spLocks noChangeAspect="1"/>
          </p:cNvSpPr>
          <p:nvPr/>
        </p:nvSpPr>
        <p:spPr bwMode="auto">
          <a:xfrm>
            <a:off x="2435162" y="4627393"/>
            <a:ext cx="396590" cy="39659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1E34D0C-DBDA-45C0-A85B-04C3779283D4}"/>
              </a:ext>
            </a:extLst>
          </p:cNvPr>
          <p:cNvSpPr>
            <a:spLocks noChangeAspect="1"/>
          </p:cNvSpPr>
          <p:nvPr/>
        </p:nvSpPr>
        <p:spPr bwMode="auto">
          <a:xfrm>
            <a:off x="2435162" y="5292386"/>
            <a:ext cx="396590" cy="39659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2200" dirty="0"/>
              <a:t>g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CA48D56-2254-4386-88C2-6A6E4C82C23E}"/>
              </a:ext>
            </a:extLst>
          </p:cNvPr>
          <p:cNvSpPr>
            <a:spLocks noChangeAspect="1"/>
          </p:cNvSpPr>
          <p:nvPr/>
        </p:nvSpPr>
        <p:spPr bwMode="auto">
          <a:xfrm>
            <a:off x="1323015" y="4426042"/>
            <a:ext cx="396590" cy="39659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9F5DEF9-E3CE-4059-B83A-327DB93B44F6}"/>
              </a:ext>
            </a:extLst>
          </p:cNvPr>
          <p:cNvSpPr>
            <a:spLocks noChangeAspect="1"/>
          </p:cNvSpPr>
          <p:nvPr/>
        </p:nvSpPr>
        <p:spPr bwMode="auto">
          <a:xfrm>
            <a:off x="1769254" y="4947433"/>
            <a:ext cx="396590" cy="39659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DCF9EE8-B732-48F2-B4A4-631957F0D74D}"/>
              </a:ext>
            </a:extLst>
          </p:cNvPr>
          <p:cNvSpPr>
            <a:spLocks noChangeAspect="1"/>
          </p:cNvSpPr>
          <p:nvPr/>
        </p:nvSpPr>
        <p:spPr bwMode="auto">
          <a:xfrm>
            <a:off x="3128502" y="4953875"/>
            <a:ext cx="396590" cy="39659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ED2AF2D-8DC4-4440-B096-FFA287494FD0}"/>
              </a:ext>
            </a:extLst>
          </p:cNvPr>
          <p:cNvSpPr>
            <a:spLocks noChangeAspect="1"/>
          </p:cNvSpPr>
          <p:nvPr/>
        </p:nvSpPr>
        <p:spPr bwMode="auto">
          <a:xfrm>
            <a:off x="3236626" y="4456689"/>
            <a:ext cx="396590" cy="39659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8EF7AB6-0712-409E-A955-3854029FA1E3}"/>
              </a:ext>
            </a:extLst>
          </p:cNvPr>
          <p:cNvSpPr>
            <a:spLocks noChangeAspect="1"/>
          </p:cNvSpPr>
          <p:nvPr/>
        </p:nvSpPr>
        <p:spPr bwMode="auto">
          <a:xfrm>
            <a:off x="2343722" y="4099560"/>
            <a:ext cx="396590" cy="39659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2200" dirty="0"/>
              <a:t>b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00AA8E1-4F13-4327-9D36-61101197B9FB}"/>
              </a:ext>
            </a:extLst>
          </p:cNvPr>
          <p:cNvCxnSpPr>
            <a:stCxn id="73" idx="4"/>
            <a:endCxn id="74" idx="0"/>
          </p:cNvCxnSpPr>
          <p:nvPr/>
        </p:nvCxnSpPr>
        <p:spPr bwMode="auto">
          <a:xfrm>
            <a:off x="6379449" y="5020935"/>
            <a:ext cx="0" cy="26840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18C1ADC-12AF-4A99-8C0D-1A127B783B63}"/>
              </a:ext>
            </a:extLst>
          </p:cNvPr>
          <p:cNvCxnSpPr>
            <a:cxnSpLocks/>
            <a:stCxn id="77" idx="1"/>
            <a:endCxn id="73" idx="6"/>
          </p:cNvCxnSpPr>
          <p:nvPr/>
        </p:nvCxnSpPr>
        <p:spPr bwMode="auto">
          <a:xfrm flipH="1" flipV="1">
            <a:off x="6577744" y="4822640"/>
            <a:ext cx="354829" cy="18626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C3E0F91-61A2-43C4-AF34-15C98DFD3209}"/>
              </a:ext>
            </a:extLst>
          </p:cNvPr>
          <p:cNvCxnSpPr>
            <a:stCxn id="79" idx="3"/>
            <a:endCxn id="76" idx="7"/>
          </p:cNvCxnSpPr>
          <p:nvPr/>
        </p:nvCxnSpPr>
        <p:spPr bwMode="auto">
          <a:xfrm flipH="1">
            <a:off x="5853757" y="4435023"/>
            <a:ext cx="294036" cy="56744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10585F6-7319-4B77-B7FE-2970C7E14183}"/>
              </a:ext>
            </a:extLst>
          </p:cNvPr>
          <p:cNvCxnSpPr>
            <a:stCxn id="79" idx="2"/>
            <a:endCxn id="75" idx="7"/>
          </p:cNvCxnSpPr>
          <p:nvPr/>
        </p:nvCxnSpPr>
        <p:spPr bwMode="auto">
          <a:xfrm flipH="1">
            <a:off x="5407518" y="4294807"/>
            <a:ext cx="682196" cy="18626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2B41501-8402-4EE4-885F-0881DBC5639E}"/>
              </a:ext>
            </a:extLst>
          </p:cNvPr>
          <p:cNvCxnSpPr>
            <a:cxnSpLocks/>
            <a:stCxn id="79" idx="6"/>
            <a:endCxn id="78" idx="1"/>
          </p:cNvCxnSpPr>
          <p:nvPr/>
        </p:nvCxnSpPr>
        <p:spPr bwMode="auto">
          <a:xfrm>
            <a:off x="6486304" y="4294807"/>
            <a:ext cx="554393" cy="21691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251362A-7B1F-4BE9-8818-7683EFE86EA0}"/>
              </a:ext>
            </a:extLst>
          </p:cNvPr>
          <p:cNvCxnSpPr>
            <a:cxnSpLocks/>
            <a:stCxn id="77" idx="3"/>
            <a:endCxn id="74" idx="6"/>
          </p:cNvCxnSpPr>
          <p:nvPr/>
        </p:nvCxnSpPr>
        <p:spPr bwMode="auto">
          <a:xfrm flipH="1">
            <a:off x="6577744" y="5289338"/>
            <a:ext cx="354829" cy="19829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BBFB70A2-666C-4A7F-A343-4A00885B721E}"/>
              </a:ext>
            </a:extLst>
          </p:cNvPr>
          <p:cNvSpPr>
            <a:spLocks noChangeAspect="1"/>
          </p:cNvSpPr>
          <p:nvPr/>
        </p:nvSpPr>
        <p:spPr bwMode="auto">
          <a:xfrm>
            <a:off x="6181154" y="4624345"/>
            <a:ext cx="396590" cy="3965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8D18640-2DAC-4414-AFD6-4F8A37E6A256}"/>
              </a:ext>
            </a:extLst>
          </p:cNvPr>
          <p:cNvSpPr>
            <a:spLocks noChangeAspect="1"/>
          </p:cNvSpPr>
          <p:nvPr/>
        </p:nvSpPr>
        <p:spPr bwMode="auto">
          <a:xfrm>
            <a:off x="6181154" y="5289338"/>
            <a:ext cx="396590" cy="3965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2200" dirty="0"/>
              <a:t>g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06B5EF0-08C0-49C7-B0AF-6D731CB98577}"/>
              </a:ext>
            </a:extLst>
          </p:cNvPr>
          <p:cNvSpPr>
            <a:spLocks noChangeAspect="1"/>
          </p:cNvSpPr>
          <p:nvPr/>
        </p:nvSpPr>
        <p:spPr bwMode="auto">
          <a:xfrm>
            <a:off x="5069007" y="4422994"/>
            <a:ext cx="396590" cy="396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1E3F798-108E-44AB-9F66-1DF99E2C7F35}"/>
              </a:ext>
            </a:extLst>
          </p:cNvPr>
          <p:cNvSpPr>
            <a:spLocks noChangeAspect="1"/>
          </p:cNvSpPr>
          <p:nvPr/>
        </p:nvSpPr>
        <p:spPr bwMode="auto">
          <a:xfrm>
            <a:off x="5515246" y="4944385"/>
            <a:ext cx="396590" cy="396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2D2C3D8-3303-4985-9AAE-BE75CAF17BDF}"/>
              </a:ext>
            </a:extLst>
          </p:cNvPr>
          <p:cNvSpPr>
            <a:spLocks noChangeAspect="1"/>
          </p:cNvSpPr>
          <p:nvPr/>
        </p:nvSpPr>
        <p:spPr bwMode="auto">
          <a:xfrm>
            <a:off x="6874494" y="4950827"/>
            <a:ext cx="396590" cy="3965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32DD48D-8C79-48B4-98E3-1C241534BBB8}"/>
              </a:ext>
            </a:extLst>
          </p:cNvPr>
          <p:cNvSpPr>
            <a:spLocks noChangeAspect="1"/>
          </p:cNvSpPr>
          <p:nvPr/>
        </p:nvSpPr>
        <p:spPr bwMode="auto">
          <a:xfrm>
            <a:off x="6982618" y="4453641"/>
            <a:ext cx="396590" cy="396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EA576C2-9E3A-43E2-B448-9EF06D51C1D1}"/>
              </a:ext>
            </a:extLst>
          </p:cNvPr>
          <p:cNvSpPr>
            <a:spLocks noChangeAspect="1"/>
          </p:cNvSpPr>
          <p:nvPr/>
        </p:nvSpPr>
        <p:spPr bwMode="auto">
          <a:xfrm>
            <a:off x="6089714" y="4096512"/>
            <a:ext cx="396590" cy="3965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2200" dirty="0"/>
              <a:t>b</a:t>
            </a:r>
            <a:endParaRPr kumimoji="0" lang="en-US" sz="22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95C4FFAD-61BA-4543-AA59-9FAB8953BD04}"/>
              </a:ext>
            </a:extLst>
          </p:cNvPr>
          <p:cNvSpPr/>
          <p:nvPr/>
        </p:nvSpPr>
        <p:spPr bwMode="auto">
          <a:xfrm>
            <a:off x="4014216" y="4617720"/>
            <a:ext cx="740664" cy="36576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6551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endParaRPr lang="en-US" sz="44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44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6000" dirty="0">
                <a:solidFill>
                  <a:srgbClr val="0070C0"/>
                </a:solidFill>
              </a:rPr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3691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3CE1-D297-4590-82EA-63A1ADA2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688"/>
            <a:ext cx="8467344" cy="639762"/>
          </a:xfrm>
        </p:spPr>
        <p:txBody>
          <a:bodyPr/>
          <a:lstStyle/>
          <a:p>
            <a:r>
              <a:rPr lang="en-US" dirty="0"/>
              <a:t>Methodology: 2 Devices and 17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43097-4F32-4B85-A755-4515046AA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507992" cy="44799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1.1 GHz </a:t>
            </a:r>
            <a:r>
              <a:rPr lang="en-US" dirty="0">
                <a:solidFill>
                  <a:srgbClr val="0070C0"/>
                </a:solidFill>
              </a:rPr>
              <a:t>Titan X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GPU</a:t>
            </a:r>
          </a:p>
          <a:p>
            <a:pPr lvl="1">
              <a:spcBef>
                <a:spcPts val="0"/>
              </a:spcBef>
            </a:pPr>
            <a:r>
              <a:rPr lang="en-US" dirty="0"/>
              <a:t>3072 cores, 49152 threads</a:t>
            </a:r>
          </a:p>
          <a:p>
            <a:pPr lvl="1">
              <a:spcBef>
                <a:spcPts val="0"/>
              </a:spcBef>
            </a:pPr>
            <a:r>
              <a:rPr lang="en-US" dirty="0"/>
              <a:t>2 MB L2, 12 GB (336 GB/s)</a:t>
            </a:r>
          </a:p>
          <a:p>
            <a:pPr>
              <a:spcBef>
                <a:spcPts val="0"/>
              </a:spcBef>
            </a:pPr>
            <a:r>
              <a:rPr lang="en-US" dirty="0"/>
              <a:t>3.1 GHz dual </a:t>
            </a:r>
            <a:r>
              <a:rPr lang="en-US" dirty="0">
                <a:solidFill>
                  <a:srgbClr val="0070C0"/>
                </a:solidFill>
              </a:rPr>
              <a:t>Xeon CPU</a:t>
            </a:r>
          </a:p>
          <a:p>
            <a:pPr lvl="1">
              <a:spcBef>
                <a:spcPts val="0"/>
              </a:spcBef>
            </a:pPr>
            <a:r>
              <a:rPr lang="en-US" dirty="0"/>
              <a:t>20 cores, 40 threads</a:t>
            </a:r>
          </a:p>
          <a:p>
            <a:pPr lvl="1">
              <a:spcBef>
                <a:spcPts val="0"/>
              </a:spcBef>
            </a:pPr>
            <a:r>
              <a:rPr lang="en-US" dirty="0"/>
              <a:t>25 MB L3, 128 GB (68 GB/s)</a:t>
            </a:r>
          </a:p>
          <a:p>
            <a:pPr>
              <a:spcBef>
                <a:spcPts val="0"/>
              </a:spcBef>
            </a:pPr>
            <a:r>
              <a:rPr lang="en-US" dirty="0"/>
              <a:t>Two more devices in paper</a:t>
            </a:r>
          </a:p>
          <a:p>
            <a:pPr>
              <a:spcBef>
                <a:spcPts val="0"/>
              </a:spcBef>
            </a:pPr>
            <a:r>
              <a:rPr lang="en-US" dirty="0"/>
              <a:t>Comparison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5 GPU codes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7 parallel CPU codes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5 serial CPU codes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1BD46-DEE4-4251-BA1B-8A73C931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36B27-7D95-4112-A4AF-EB3422CD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55BFBA3-9481-4E04-9A0B-4C74A72F3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960660"/>
              </p:ext>
            </p:extLst>
          </p:nvPr>
        </p:nvGraphicFramePr>
        <p:xfrm>
          <a:off x="5212079" y="1571688"/>
          <a:ext cx="3223323" cy="3822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9989">
                  <a:extLst>
                    <a:ext uri="{9D8B030D-6E8A-4147-A177-3AD203B41FA5}">
                      <a16:colId xmlns:a16="http://schemas.microsoft.com/office/drawing/2014/main" val="286258103"/>
                    </a:ext>
                  </a:extLst>
                </a:gridCol>
                <a:gridCol w="731837">
                  <a:extLst>
                    <a:ext uri="{9D8B030D-6E8A-4147-A177-3AD203B41FA5}">
                      <a16:colId xmlns:a16="http://schemas.microsoft.com/office/drawing/2014/main" val="2920031580"/>
                    </a:ext>
                  </a:extLst>
                </a:gridCol>
                <a:gridCol w="1092708">
                  <a:extLst>
                    <a:ext uri="{9D8B030D-6E8A-4147-A177-3AD203B41FA5}">
                      <a16:colId xmlns:a16="http://schemas.microsoft.com/office/drawing/2014/main" val="3474762196"/>
                    </a:ext>
                  </a:extLst>
                </a:gridCol>
                <a:gridCol w="728789">
                  <a:extLst>
                    <a:ext uri="{9D8B030D-6E8A-4147-A177-3AD203B41FA5}">
                      <a16:colId xmlns:a16="http://schemas.microsoft.com/office/drawing/2014/main" val="4276861258"/>
                    </a:ext>
                  </a:extLst>
                </a:gridCol>
              </a:tblGrid>
              <a:tr h="37641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Device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Ser/Par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Name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Version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733586"/>
                  </a:ext>
                </a:extLst>
              </a:tr>
              <a:tr h="201168">
                <a:tc rowSpan="5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GPU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parallel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solidFill>
                            <a:srgbClr val="FF0000"/>
                          </a:solidFill>
                          <a:effectLst/>
                        </a:rPr>
                        <a:t>ECL-CC</a:t>
                      </a:r>
                      <a:endParaRPr lang="en-US" sz="2000" spc="-5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1.0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616412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 err="1">
                          <a:effectLst/>
                        </a:rPr>
                        <a:t>Groute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 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0375394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 err="1">
                          <a:effectLst/>
                        </a:rPr>
                        <a:t>Gunrock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 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0652035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 err="1">
                          <a:effectLst/>
                        </a:rPr>
                        <a:t>IrGL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 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3690899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 err="1">
                          <a:effectLst/>
                        </a:rPr>
                        <a:t>Soman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 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1276778"/>
                  </a:ext>
                </a:extLst>
              </a:tr>
              <a:tr h="201168">
                <a:tc rowSpan="7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CPU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7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parallel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CRONO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0.9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4364449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solidFill>
                            <a:srgbClr val="FF0000"/>
                          </a:solidFill>
                          <a:effectLst/>
                        </a:rPr>
                        <a:t>ECL-CC</a:t>
                      </a:r>
                      <a:r>
                        <a:rPr lang="en-US" sz="1400" spc="-5" baseline="-25000" dirty="0">
                          <a:solidFill>
                            <a:srgbClr val="FF0000"/>
                          </a:solidFill>
                          <a:effectLst/>
                        </a:rPr>
                        <a:t>OMP</a:t>
                      </a:r>
                      <a:endParaRPr lang="en-US" sz="2000" spc="-5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1.0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4436043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Galois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2.3.0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0022783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 err="1">
                          <a:effectLst/>
                        </a:rPr>
                        <a:t>Ligra</a:t>
                      </a:r>
                      <a:r>
                        <a:rPr lang="en-US" sz="1400" spc="-5" dirty="0">
                          <a:effectLst/>
                        </a:rPr>
                        <a:t>+ BFSCC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 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0186737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 err="1">
                          <a:effectLst/>
                        </a:rPr>
                        <a:t>Ligra</a:t>
                      </a:r>
                      <a:r>
                        <a:rPr lang="en-US" sz="1400" spc="-5" dirty="0">
                          <a:effectLst/>
                        </a:rPr>
                        <a:t>+ Comp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 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8626267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Multistep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 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2641620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 err="1">
                          <a:effectLst/>
                        </a:rPr>
                        <a:t>ndHybrid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 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2080321"/>
                  </a:ext>
                </a:extLst>
              </a:tr>
              <a:tr h="201168">
                <a:tc rowSpan="5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CPU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serial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Boost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1.62.0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7434820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solidFill>
                            <a:srgbClr val="FF0000"/>
                          </a:solidFill>
                          <a:effectLst/>
                        </a:rPr>
                        <a:t>ECL-CC</a:t>
                      </a:r>
                      <a:r>
                        <a:rPr lang="en-US" sz="1400" spc="-5" baseline="-25000" dirty="0">
                          <a:solidFill>
                            <a:srgbClr val="FF0000"/>
                          </a:solidFill>
                          <a:effectLst/>
                        </a:rPr>
                        <a:t>SER</a:t>
                      </a:r>
                      <a:endParaRPr lang="en-US" sz="2000" spc="-5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1.0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4311121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Galois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2.3.0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490449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 err="1">
                          <a:effectLst/>
                        </a:rPr>
                        <a:t>igraph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 </a:t>
                      </a:r>
                      <a:endParaRPr lang="en-US" sz="20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7466144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Lemon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1.3.1</a:t>
                      </a:r>
                      <a:endParaRPr lang="en-US" sz="2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1375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54820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3CE1-D297-4590-82EA-63A1ADA28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Methodology: 18 Input Graphs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1BD46-DEE4-4251-BA1B-8A73C931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36B27-7D95-4112-A4AF-EB3422CD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2F6B6AE-37D2-4BF4-87D0-F00EAE06D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340071"/>
              </p:ext>
            </p:extLst>
          </p:nvPr>
        </p:nvGraphicFramePr>
        <p:xfrm>
          <a:off x="969265" y="1390486"/>
          <a:ext cx="7172137" cy="4214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4369">
                  <a:extLst>
                    <a:ext uri="{9D8B030D-6E8A-4147-A177-3AD203B41FA5}">
                      <a16:colId xmlns:a16="http://schemas.microsoft.com/office/drawing/2014/main" val="1319678233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3363515263"/>
                    </a:ext>
                  </a:extLst>
                </a:gridCol>
                <a:gridCol w="616903">
                  <a:extLst>
                    <a:ext uri="{9D8B030D-6E8A-4147-A177-3AD203B41FA5}">
                      <a16:colId xmlns:a16="http://schemas.microsoft.com/office/drawing/2014/main" val="1633079169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542919310"/>
                    </a:ext>
                  </a:extLst>
                </a:gridCol>
                <a:gridCol w="994728">
                  <a:extLst>
                    <a:ext uri="{9D8B030D-6E8A-4147-A177-3AD203B41FA5}">
                      <a16:colId xmlns:a16="http://schemas.microsoft.com/office/drawing/2014/main" val="1846068263"/>
                    </a:ext>
                  </a:extLst>
                </a:gridCol>
                <a:gridCol w="380619">
                  <a:extLst>
                    <a:ext uri="{9D8B030D-6E8A-4147-A177-3AD203B41FA5}">
                      <a16:colId xmlns:a16="http://schemas.microsoft.com/office/drawing/2014/main" val="1406892660"/>
                    </a:ext>
                  </a:extLst>
                </a:gridCol>
                <a:gridCol w="411798">
                  <a:extLst>
                    <a:ext uri="{9D8B030D-6E8A-4147-A177-3AD203B41FA5}">
                      <a16:colId xmlns:a16="http://schemas.microsoft.com/office/drawing/2014/main" val="4287175307"/>
                    </a:ext>
                  </a:extLst>
                </a:gridCol>
                <a:gridCol w="681355">
                  <a:extLst>
                    <a:ext uri="{9D8B030D-6E8A-4147-A177-3AD203B41FA5}">
                      <a16:colId xmlns:a16="http://schemas.microsoft.com/office/drawing/2014/main" val="2029217718"/>
                    </a:ext>
                  </a:extLst>
                </a:gridCol>
                <a:gridCol w="681355">
                  <a:extLst>
                    <a:ext uri="{9D8B030D-6E8A-4147-A177-3AD203B41FA5}">
                      <a16:colId xmlns:a16="http://schemas.microsoft.com/office/drawing/2014/main" val="38489742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Graph </a:t>
                      </a:r>
                      <a:r>
                        <a:rPr lang="x-none" sz="1400" spc="-5" dirty="0">
                          <a:effectLst/>
                        </a:rPr>
                        <a:t>name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Type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O</a:t>
                      </a:r>
                      <a:r>
                        <a:rPr lang="x-none" sz="1400" spc="-5">
                          <a:effectLst/>
                        </a:rPr>
                        <a:t>rigin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Vertices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Edges</a:t>
                      </a:r>
                      <a:r>
                        <a:rPr lang="en-US" sz="1400" spc="-5">
                          <a:effectLst/>
                        </a:rPr>
                        <a:t>*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d</a:t>
                      </a:r>
                      <a:r>
                        <a:rPr lang="x-none" sz="1400" spc="-5" baseline="-25000">
                          <a:effectLst/>
                        </a:rPr>
                        <a:t>min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d</a:t>
                      </a:r>
                      <a:r>
                        <a:rPr lang="x-none" sz="1400" spc="-5" baseline="-25000">
                          <a:effectLst/>
                        </a:rPr>
                        <a:t>avg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d</a:t>
                      </a:r>
                      <a:r>
                        <a:rPr lang="x-none" sz="1400" spc="-5" baseline="-25000">
                          <a:effectLst/>
                        </a:rPr>
                        <a:t>max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CCs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3237531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2d-2e20.sym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grid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Galois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1,048,576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4,190,208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4.0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1645297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amazon0601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co-purchases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SNAP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403,394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4,886,816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12.1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2,752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7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150602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as-skitter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Int</a:t>
                      </a:r>
                      <a:r>
                        <a:rPr lang="en-US" sz="1400" spc="-5">
                          <a:effectLst/>
                        </a:rPr>
                        <a:t>.</a:t>
                      </a:r>
                      <a:r>
                        <a:rPr lang="x-none" sz="1400" spc="-5">
                          <a:effectLst/>
                        </a:rPr>
                        <a:t> topology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SNAP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1,696,415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22,190,596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13.1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35,455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756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1680639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citationCiteseer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pub</a:t>
                      </a:r>
                      <a:r>
                        <a:rPr lang="en-US" sz="1400" spc="-5">
                          <a:effectLst/>
                        </a:rPr>
                        <a:t>.</a:t>
                      </a:r>
                      <a:r>
                        <a:rPr lang="x-none" sz="1400" spc="-5">
                          <a:effectLst/>
                        </a:rPr>
                        <a:t> citations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268,495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2,313,294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8.6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1,318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3958727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cit-Patents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pat</a:t>
                      </a:r>
                      <a:r>
                        <a:rPr lang="en-US" sz="1400" spc="-5">
                          <a:effectLst/>
                        </a:rPr>
                        <a:t>.</a:t>
                      </a:r>
                      <a:r>
                        <a:rPr lang="x-none" sz="1400" spc="-5">
                          <a:effectLst/>
                        </a:rPr>
                        <a:t> citations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3,774,768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33,037,894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8.8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793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3,627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3334285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coPapersDBLP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pub</a:t>
                      </a:r>
                      <a:r>
                        <a:rPr lang="en-US" sz="1400" spc="-5">
                          <a:effectLst/>
                        </a:rPr>
                        <a:t>.</a:t>
                      </a:r>
                      <a:r>
                        <a:rPr lang="x-none" sz="1400" spc="-5">
                          <a:effectLst/>
                        </a:rPr>
                        <a:t> citations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540,486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30,491,458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56.4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3,299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4058088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delaunay_n24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triangulation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16,777,216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100,663,202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6.0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2257453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europe_osm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road map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solidFill>
                            <a:srgbClr val="FF0000"/>
                          </a:solidFill>
                          <a:effectLst/>
                        </a:rPr>
                        <a:t>50,912,018</a:t>
                      </a:r>
                      <a:endParaRPr lang="en-US" sz="2400" spc="-5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108,109,320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2.1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13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3097841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in-2004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web links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1,382,908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27,182,946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19.7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21,869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134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3850159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internet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Int</a:t>
                      </a:r>
                      <a:r>
                        <a:rPr lang="en-US" sz="1400" spc="-5">
                          <a:effectLst/>
                        </a:rPr>
                        <a:t>.</a:t>
                      </a:r>
                      <a:r>
                        <a:rPr lang="x-none" sz="1400" spc="-5">
                          <a:effectLst/>
                        </a:rPr>
                        <a:t> topology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124,651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solidFill>
                            <a:srgbClr val="0070C0"/>
                          </a:solidFill>
                          <a:effectLst/>
                        </a:rPr>
                        <a:t>387,240</a:t>
                      </a:r>
                      <a:endParaRPr lang="en-US" sz="2400" spc="-5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3.1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151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4052558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kron_g500-logn21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Kronecker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2,097,152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182,081,864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86.8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213,904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553,159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2277676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r4-2e23.sym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random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Galois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8,388,608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67,108,846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8.0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2686569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rmat16.sym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RMAT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Galois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solidFill>
                            <a:srgbClr val="0070C0"/>
                          </a:solidFill>
                          <a:effectLst/>
                        </a:rPr>
                        <a:t>65,536</a:t>
                      </a:r>
                      <a:endParaRPr lang="en-US" sz="2400" spc="-5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967,866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14.8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569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3,900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1221524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rmat22.sym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RMAT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Galois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4,194,304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65,660,814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15.7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3,687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428,640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733223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soc-LiveJournal1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j</a:t>
                      </a:r>
                      <a:r>
                        <a:rPr lang="en-US" sz="1400" spc="-5">
                          <a:effectLst/>
                        </a:rPr>
                        <a:t>.</a:t>
                      </a:r>
                      <a:r>
                        <a:rPr lang="x-none" sz="1400" spc="-5">
                          <a:effectLst/>
                        </a:rPr>
                        <a:t> community 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SNAP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4,847,571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85,702,474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17.7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20,333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1,876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1454083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uk-2002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web links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SMC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18,520,486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solidFill>
                            <a:srgbClr val="FF0000"/>
                          </a:solidFill>
                          <a:effectLst/>
                        </a:rPr>
                        <a:t>523,574,516</a:t>
                      </a:r>
                      <a:endParaRPr lang="en-US" sz="2400" spc="-5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28.3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194,955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38,359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1311437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USA-road-d.NY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road map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Dimacs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264,346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730,100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2.8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8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1693611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USA-road-d.USA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road map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Dimacs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23,947,347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57,708,624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1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2.4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>
                          <a:effectLst/>
                        </a:rPr>
                        <a:t>9</a:t>
                      </a:r>
                      <a:endParaRPr lang="en-US" sz="2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x-none" sz="1400" spc="-5" dirty="0">
                          <a:effectLst/>
                        </a:rPr>
                        <a:t>1</a:t>
                      </a:r>
                      <a:endParaRPr lang="en-US" sz="2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7305" marR="27305" marT="0" marB="0" anchor="ctr"/>
                </a:tc>
                <a:extLst>
                  <a:ext uri="{0D108BD9-81ED-4DB2-BD59-A6C34878D82A}">
                    <a16:rowId xmlns:a16="http://schemas.microsoft.com/office/drawing/2014/main" val="4162152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93461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ECL-CC Initialization (1</a:t>
            </a:r>
            <a:r>
              <a:rPr lang="en-US" baseline="30000" dirty="0"/>
              <a:t>st</a:t>
            </a:r>
            <a:r>
              <a:rPr lang="en-US" dirty="0"/>
              <a:t> Label Values)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E277A8-C02C-45BA-8F19-73E80B7E9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34440"/>
            <a:ext cx="7315200" cy="4461160"/>
          </a:xfrm>
          <a:prstGeom prst="rect">
            <a:avLst/>
          </a:prstGeom>
        </p:spPr>
      </p:pic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865F81EB-A5F2-4AB5-9234-3E95A0F82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3289" y="1609609"/>
            <a:ext cx="2883408" cy="609600"/>
          </a:xfrm>
          <a:prstGeom prst="wedgeRoundRectCallout">
            <a:avLst>
              <a:gd name="adj1" fmla="val 27057"/>
              <a:gd name="adj2" fmla="val 1871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Determining smallest neighbor ID is too costly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FD9C9D78-85B3-434E-BFBA-2037EEC3E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024" y="5398273"/>
            <a:ext cx="1688592" cy="316727"/>
          </a:xfrm>
          <a:prstGeom prst="wedgeRoundRectCallout">
            <a:avLst>
              <a:gd name="adj1" fmla="val 60724"/>
              <a:gd name="adj2" fmla="val -25313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Vertex’ own ID</a:t>
            </a:r>
          </a:p>
        </p:txBody>
      </p:sp>
      <p:sp>
        <p:nvSpPr>
          <p:cNvPr id="10" name="Rounded Rectangular Callout 6">
            <a:extLst>
              <a:ext uri="{FF2B5EF4-FFF2-40B4-BE49-F238E27FC236}">
                <a16:creationId xmlns:a16="http://schemas.microsoft.com/office/drawing/2014/main" id="{13E1F362-21D8-4119-8CD4-31EFA0F94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671" y="5386081"/>
            <a:ext cx="2712721" cy="316727"/>
          </a:xfrm>
          <a:prstGeom prst="wedgeRoundRectCallout">
            <a:avLst>
              <a:gd name="adj1" fmla="val -56628"/>
              <a:gd name="adj2" fmla="val -25313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First smaller neighbor ID</a:t>
            </a:r>
          </a:p>
        </p:txBody>
      </p:sp>
      <p:sp>
        <p:nvSpPr>
          <p:cNvPr id="11" name="Rounded Rectangular Callout 6">
            <a:extLst>
              <a:ext uri="{FF2B5EF4-FFF2-40B4-BE49-F238E27FC236}">
                <a16:creationId xmlns:a16="http://schemas.microsoft.com/office/drawing/2014/main" id="{397B61EA-BCC7-4478-B297-3B9D9B4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560" y="4971553"/>
            <a:ext cx="2368296" cy="316727"/>
          </a:xfrm>
          <a:prstGeom prst="wedgeRoundRectCallout">
            <a:avLst>
              <a:gd name="adj1" fmla="val -17955"/>
              <a:gd name="adj2" fmla="val 93055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Smallest neighbor ID</a:t>
            </a:r>
          </a:p>
        </p:txBody>
      </p:sp>
      <p:sp>
        <p:nvSpPr>
          <p:cNvPr id="12" name="Rounded Rectangular Callout 6">
            <a:extLst>
              <a:ext uri="{FF2B5EF4-FFF2-40B4-BE49-F238E27FC236}">
                <a16:creationId xmlns:a16="http://schemas.microsoft.com/office/drawing/2014/main" id="{E2F77198-E850-4636-B206-1E71FA885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913" y="1158505"/>
            <a:ext cx="2883408" cy="609600"/>
          </a:xfrm>
          <a:prstGeom prst="wedgeRoundRectCallout">
            <a:avLst>
              <a:gd name="adj1" fmla="val 24520"/>
              <a:gd name="adj2" fmla="val 1286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Vertex’s own ID may be poor starting value</a:t>
            </a:r>
          </a:p>
        </p:txBody>
      </p:sp>
      <p:sp>
        <p:nvSpPr>
          <p:cNvPr id="13" name="Rounded Rectangular Callout 6">
            <a:extLst>
              <a:ext uri="{FF2B5EF4-FFF2-40B4-BE49-F238E27FC236}">
                <a16:creationId xmlns:a16="http://schemas.microsoft.com/office/drawing/2014/main" id="{EBA2905E-4AB0-426F-9163-E3881DE3F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97" y="2691649"/>
            <a:ext cx="2883408" cy="609600"/>
          </a:xfrm>
          <a:prstGeom prst="wedgeRoundRectCallout">
            <a:avLst>
              <a:gd name="adj1" fmla="val 4541"/>
              <a:gd name="adj2" fmla="val 1331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Using vertex’s own ID requires no mem access</a:t>
            </a:r>
          </a:p>
        </p:txBody>
      </p:sp>
      <p:sp>
        <p:nvSpPr>
          <p:cNvPr id="14" name="Rounded Rectangular Callout 6">
            <a:extLst>
              <a:ext uri="{FF2B5EF4-FFF2-40B4-BE49-F238E27FC236}">
                <a16:creationId xmlns:a16="http://schemas.microsoft.com/office/drawing/2014/main" id="{4AE5BDBE-6EEE-4536-91EC-1C03D2621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120" y="2639833"/>
            <a:ext cx="1773936" cy="609600"/>
          </a:xfrm>
          <a:prstGeom prst="wedgeRoundRectCallout">
            <a:avLst>
              <a:gd name="adj1" fmla="val 39797"/>
              <a:gd name="adj2" fmla="val 1172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Use 1</a:t>
            </a:r>
            <a:r>
              <a:rPr lang="en-US" sz="1800" baseline="30000" dirty="0"/>
              <a:t>st</a:t>
            </a:r>
            <a:r>
              <a:rPr lang="en-US" sz="1800" dirty="0"/>
              <a:t> smaller neighbor</a:t>
            </a:r>
          </a:p>
        </p:txBody>
      </p:sp>
      <p:sp>
        <p:nvSpPr>
          <p:cNvPr id="15" name="Rounded Rectangular Callout 6">
            <a:extLst>
              <a:ext uri="{FF2B5EF4-FFF2-40B4-BE49-F238E27FC236}">
                <a16:creationId xmlns:a16="http://schemas.microsoft.com/office/drawing/2014/main" id="{AE76C616-8221-4080-AA16-5CEBCD1FB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928" y="4310137"/>
            <a:ext cx="2292096" cy="609600"/>
          </a:xfrm>
          <a:prstGeom prst="wedgeRoundRectCallout">
            <a:avLst>
              <a:gd name="adj1" fmla="val 39797"/>
              <a:gd name="adj2" fmla="val 1172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Little extra work and better starting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3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ECL-CC Computation (PJ)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CF94F0-8B9C-4803-B776-95BDBCB05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34440"/>
            <a:ext cx="7315200" cy="4484391"/>
          </a:xfrm>
          <a:prstGeom prst="rect">
            <a:avLst/>
          </a:prstGeom>
        </p:spPr>
      </p:pic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0C9A041F-3EDB-4647-8634-2BB24219A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" y="5328169"/>
            <a:ext cx="1362456" cy="316727"/>
          </a:xfrm>
          <a:prstGeom prst="wedgeRoundRectCallout">
            <a:avLst>
              <a:gd name="adj1" fmla="val 57884"/>
              <a:gd name="adj2" fmla="val 670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Multiple PJ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705A19F-52EF-4FAE-A730-07E9A7623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736" y="4968505"/>
            <a:ext cx="1219200" cy="316727"/>
          </a:xfrm>
          <a:prstGeom prst="wedgeRoundRectCallout">
            <a:avLst>
              <a:gd name="adj1" fmla="val 9045"/>
              <a:gd name="adj2" fmla="val 98829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Single PJ</a:t>
            </a:r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330EEDA2-48A8-4271-9B19-2FA32E512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5280" y="4965457"/>
            <a:ext cx="1219200" cy="316727"/>
          </a:xfrm>
          <a:prstGeom prst="wedgeRoundRectCallout">
            <a:avLst>
              <a:gd name="adj1" fmla="val -21705"/>
              <a:gd name="adj2" fmla="val 95942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No PJ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EB353183-A1FC-4968-A81E-64144065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856" y="5331217"/>
            <a:ext cx="1840992" cy="316727"/>
          </a:xfrm>
          <a:prstGeom prst="wedgeRoundRectCallout">
            <a:avLst>
              <a:gd name="adj1" fmla="val -59180"/>
              <a:gd name="adj2" fmla="val 670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Intermediate PJ</a:t>
            </a:r>
          </a:p>
        </p:txBody>
      </p:sp>
      <p:sp>
        <p:nvSpPr>
          <p:cNvPr id="10" name="Rounded Rectangular Callout 6">
            <a:extLst>
              <a:ext uri="{FF2B5EF4-FFF2-40B4-BE49-F238E27FC236}">
                <a16:creationId xmlns:a16="http://schemas.microsoft.com/office/drawing/2014/main" id="{7B4D5F4B-57A8-4059-9255-0940BE9EA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7536" y="1527313"/>
            <a:ext cx="1231391" cy="609600"/>
          </a:xfrm>
          <a:prstGeom prst="wedgeRoundRectCallout">
            <a:avLst>
              <a:gd name="adj1" fmla="val -24088"/>
              <a:gd name="adj2" fmla="val 1061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PJ is important</a:t>
            </a:r>
          </a:p>
        </p:txBody>
      </p:sp>
      <p:sp>
        <p:nvSpPr>
          <p:cNvPr id="12" name="Rounded Rectangular Callout 6">
            <a:extLst>
              <a:ext uri="{FF2B5EF4-FFF2-40B4-BE49-F238E27FC236}">
                <a16:creationId xmlns:a16="http://schemas.microsoft.com/office/drawing/2014/main" id="{8C22BB14-BE3C-4659-9AC7-3A1F2F620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888" y="2100337"/>
            <a:ext cx="1786127" cy="609600"/>
          </a:xfrm>
          <a:prstGeom prst="wedgeRoundRectCallout">
            <a:avLst>
              <a:gd name="adj1" fmla="val 57311"/>
              <a:gd name="adj2" fmla="val 1961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Two traversals are expensive</a:t>
            </a:r>
          </a:p>
        </p:txBody>
      </p:sp>
      <p:sp>
        <p:nvSpPr>
          <p:cNvPr id="13" name="Rounded Rectangular Callout 6">
            <a:extLst>
              <a:ext uri="{FF2B5EF4-FFF2-40B4-BE49-F238E27FC236}">
                <a16:creationId xmlns:a16="http://schemas.microsoft.com/office/drawing/2014/main" id="{924B5C4D-A4A1-4EEC-973B-A76987AFD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160" y="2975113"/>
            <a:ext cx="2377440" cy="609600"/>
          </a:xfrm>
          <a:prstGeom prst="wedgeRoundRectCallout">
            <a:avLst>
              <a:gd name="adj1" fmla="val 87311"/>
              <a:gd name="adj2" fmla="val 1061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Only shortening one element isn’t enough</a:t>
            </a:r>
          </a:p>
        </p:txBody>
      </p:sp>
      <p:sp>
        <p:nvSpPr>
          <p:cNvPr id="14" name="Rounded Rectangular Callout 6">
            <a:extLst>
              <a:ext uri="{FF2B5EF4-FFF2-40B4-BE49-F238E27FC236}">
                <a16:creationId xmlns:a16="http://schemas.microsoft.com/office/drawing/2014/main" id="{67CED5C0-4952-4D36-A7EA-B91AA30EC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008" y="1451113"/>
            <a:ext cx="1773936" cy="609600"/>
          </a:xfrm>
          <a:prstGeom prst="wedgeRoundRectCallout">
            <a:avLst>
              <a:gd name="adj1" fmla="val 39797"/>
              <a:gd name="adj2" fmla="val 1172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Intermediate PJ is superior</a:t>
            </a:r>
          </a:p>
        </p:txBody>
      </p:sp>
      <p:sp>
        <p:nvSpPr>
          <p:cNvPr id="15" name="Rounded Rectangular Callout 6">
            <a:extLst>
              <a:ext uri="{FF2B5EF4-FFF2-40B4-BE49-F238E27FC236}">
                <a16:creationId xmlns:a16="http://schemas.microsoft.com/office/drawing/2014/main" id="{381EE8FA-482D-4288-8FB3-DE3893A3F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4832" y="2426473"/>
            <a:ext cx="2313432" cy="609600"/>
          </a:xfrm>
          <a:prstGeom prst="wedgeRoundRectCallout">
            <a:avLst>
              <a:gd name="adj1" fmla="val 39797"/>
              <a:gd name="adj2" fmla="val 1172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Shortens entire path in just one traversal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748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50BF9D9-0B12-4C7D-940F-599208C95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34441"/>
            <a:ext cx="7315200" cy="4519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ECL-CC L2 Cache Accesses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99479E35-D8B7-48C6-93C4-FD9E6FADE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552" y="1313953"/>
            <a:ext cx="2258568" cy="609600"/>
          </a:xfrm>
          <a:prstGeom prst="wedgeRoundRectCallout">
            <a:avLst>
              <a:gd name="adj1" fmla="val 39797"/>
              <a:gd name="adj2" fmla="val 1172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Runtime correlates with read accesses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2F46729B-E889-4ED9-8C81-60A8609A8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880" y="4788673"/>
            <a:ext cx="1362456" cy="316727"/>
          </a:xfrm>
          <a:prstGeom prst="wedgeRoundRectCallout">
            <a:avLst>
              <a:gd name="adj1" fmla="val 20300"/>
              <a:gd name="adj2" fmla="val -103263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Multiple PJ</a:t>
            </a:r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B2A8BAB5-E4FC-4FAA-ACE5-830AEF8F1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440" y="4785625"/>
            <a:ext cx="1219200" cy="316727"/>
          </a:xfrm>
          <a:prstGeom prst="wedgeRoundRectCallout">
            <a:avLst>
              <a:gd name="adj1" fmla="val -705"/>
              <a:gd name="adj2" fmla="val -97489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Single PJ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70E4DD27-878F-4BA6-84FA-850E0E8F4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984" y="4782577"/>
            <a:ext cx="1219200" cy="316727"/>
          </a:xfrm>
          <a:prstGeom prst="wedgeRoundRectCallout">
            <a:avLst>
              <a:gd name="adj1" fmla="val -20955"/>
              <a:gd name="adj2" fmla="val -100376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No PJ</a:t>
            </a:r>
          </a:p>
        </p:txBody>
      </p:sp>
      <p:sp>
        <p:nvSpPr>
          <p:cNvPr id="11" name="Rounded Rectangular Callout 6">
            <a:extLst>
              <a:ext uri="{FF2B5EF4-FFF2-40B4-BE49-F238E27FC236}">
                <a16:creationId xmlns:a16="http://schemas.microsoft.com/office/drawing/2014/main" id="{ECED1FEF-2AE2-412A-B0DD-6757CFC53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" y="3340873"/>
            <a:ext cx="2179320" cy="609600"/>
          </a:xfrm>
          <a:prstGeom prst="wedgeRoundRectCallout">
            <a:avLst>
              <a:gd name="adj1" fmla="val 41448"/>
              <a:gd name="adj2" fmla="val 746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Multiple PJ causes many L1 misses</a:t>
            </a:r>
          </a:p>
        </p:txBody>
      </p:sp>
      <p:sp>
        <p:nvSpPr>
          <p:cNvPr id="12" name="Rounded Rectangular Callout 6">
            <a:extLst>
              <a:ext uri="{FF2B5EF4-FFF2-40B4-BE49-F238E27FC236}">
                <a16:creationId xmlns:a16="http://schemas.microsoft.com/office/drawing/2014/main" id="{538455E4-B613-4080-A208-07E37F9A3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957081"/>
            <a:ext cx="1789176" cy="609600"/>
          </a:xfrm>
          <a:prstGeom prst="wedgeRoundRectCallout">
            <a:avLst>
              <a:gd name="adj1" fmla="val 14216"/>
              <a:gd name="adj2" fmla="val 731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No PJ requires long traversals</a:t>
            </a:r>
          </a:p>
        </p:txBody>
      </p:sp>
      <p:sp>
        <p:nvSpPr>
          <p:cNvPr id="13" name="Rounded Rectangular Callout 6">
            <a:extLst>
              <a:ext uri="{FF2B5EF4-FFF2-40B4-BE49-F238E27FC236}">
                <a16:creationId xmlns:a16="http://schemas.microsoft.com/office/drawing/2014/main" id="{C096B0E2-474A-46C5-956C-62E0B4201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072" y="1188985"/>
            <a:ext cx="2179320" cy="609600"/>
          </a:xfrm>
          <a:prstGeom prst="wedgeRoundRectCallout">
            <a:avLst>
              <a:gd name="adj1" fmla="val -63866"/>
              <a:gd name="adj2" fmla="val 371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Multiple PJ causes many L1 misses</a:t>
            </a:r>
          </a:p>
        </p:txBody>
      </p:sp>
      <p:sp>
        <p:nvSpPr>
          <p:cNvPr id="14" name="Rounded Rectangular Callout 6">
            <a:extLst>
              <a:ext uri="{FF2B5EF4-FFF2-40B4-BE49-F238E27FC236}">
                <a16:creationId xmlns:a16="http://schemas.microsoft.com/office/drawing/2014/main" id="{8A248AE2-4E44-443A-A52B-0D17E9C0B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248" y="2645929"/>
            <a:ext cx="2036064" cy="609600"/>
          </a:xfrm>
          <a:prstGeom prst="wedgeRoundRectCallout">
            <a:avLst>
              <a:gd name="adj1" fmla="val 14845"/>
              <a:gd name="adj2" fmla="val 1991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Single PJ has good read locality</a:t>
            </a:r>
          </a:p>
        </p:txBody>
      </p:sp>
      <p:sp>
        <p:nvSpPr>
          <p:cNvPr id="15" name="Rounded Rectangular Callout 6">
            <a:extLst>
              <a:ext uri="{FF2B5EF4-FFF2-40B4-BE49-F238E27FC236}">
                <a16:creationId xmlns:a16="http://schemas.microsoft.com/office/drawing/2014/main" id="{55683C53-9F38-48BC-AFBE-DA310B250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0944" y="2002801"/>
            <a:ext cx="2036064" cy="609600"/>
          </a:xfrm>
          <a:prstGeom prst="wedgeRoundRectCallout">
            <a:avLst>
              <a:gd name="adj1" fmla="val -57012"/>
              <a:gd name="adj2" fmla="val -19828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Single PJ has bad write locality</a:t>
            </a:r>
          </a:p>
        </p:txBody>
      </p:sp>
      <p:sp>
        <p:nvSpPr>
          <p:cNvPr id="16" name="Rounded Rectangular Callout 6">
            <a:extLst>
              <a:ext uri="{FF2B5EF4-FFF2-40B4-BE49-F238E27FC236}">
                <a16:creationId xmlns:a16="http://schemas.microsoft.com/office/drawing/2014/main" id="{0218D0B5-0AB4-4227-BAB1-34136D4EF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248" y="3407929"/>
            <a:ext cx="1850136" cy="609600"/>
          </a:xfrm>
          <a:prstGeom prst="wedgeRoundRectCallout">
            <a:avLst>
              <a:gd name="adj1" fmla="val -16393"/>
              <a:gd name="adj2" fmla="val 971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No PJ performs fewest writes</a:t>
            </a:r>
          </a:p>
        </p:txBody>
      </p:sp>
      <p:sp>
        <p:nvSpPr>
          <p:cNvPr id="17" name="Rounded Rectangular Callout 6">
            <a:extLst>
              <a:ext uri="{FF2B5EF4-FFF2-40B4-BE49-F238E27FC236}">
                <a16:creationId xmlns:a16="http://schemas.microsoft.com/office/drawing/2014/main" id="{D5D2FDA9-20D2-455E-B1CE-104ED7AFB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" y="1941841"/>
            <a:ext cx="1898904" cy="609600"/>
          </a:xfrm>
          <a:prstGeom prst="wedgeRoundRectCallout">
            <a:avLst>
              <a:gd name="adj1" fmla="val 39797"/>
              <a:gd name="adj2" fmla="val 1172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800" dirty="0"/>
              <a:t>Intermediate PJ has best locality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377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ECL-CC Finalization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D71780-6EB1-4C09-B261-B7A942A89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34440"/>
            <a:ext cx="7315200" cy="4526095"/>
          </a:xfrm>
          <a:prstGeom prst="rect">
            <a:avLst/>
          </a:prstGeom>
        </p:spPr>
      </p:pic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7A6C6112-21AC-45FB-967B-5FCF024B7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8184" y="5035561"/>
            <a:ext cx="1362456" cy="316727"/>
          </a:xfrm>
          <a:prstGeom prst="wedgeRoundRectCallout">
            <a:avLst>
              <a:gd name="adj1" fmla="val -26680"/>
              <a:gd name="adj2" fmla="val 90168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Multiple PJ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623026F-614E-488F-BFE1-8A608D22E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584" y="5389129"/>
            <a:ext cx="1219200" cy="316727"/>
          </a:xfrm>
          <a:prstGeom prst="wedgeRoundRectCallout">
            <a:avLst>
              <a:gd name="adj1" fmla="val -65955"/>
              <a:gd name="adj2" fmla="val 670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Single PJ</a:t>
            </a:r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44D6DAE3-3173-40E8-8344-6711D1435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5358649"/>
            <a:ext cx="1840992" cy="316727"/>
          </a:xfrm>
          <a:prstGeom prst="wedgeRoundRectCallout">
            <a:avLst>
              <a:gd name="adj1" fmla="val 61515"/>
              <a:gd name="adj2" fmla="val 670"/>
              <a:gd name="adj3" fmla="val 16667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Intermediate PJ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7709DB58-66EB-4F1A-85FC-35D64E633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856" y="2655073"/>
            <a:ext cx="2950463" cy="609600"/>
          </a:xfrm>
          <a:prstGeom prst="wedgeRoundRectCallout">
            <a:avLst>
              <a:gd name="adj1" fmla="val 52578"/>
              <a:gd name="adj2" fmla="val 1676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Little difference between intermediate and single PJ</a:t>
            </a:r>
          </a:p>
        </p:txBody>
      </p:sp>
      <p:sp>
        <p:nvSpPr>
          <p:cNvPr id="10" name="Rounded Rectangular Callout 6">
            <a:extLst>
              <a:ext uri="{FF2B5EF4-FFF2-40B4-BE49-F238E27FC236}">
                <a16:creationId xmlns:a16="http://schemas.microsoft.com/office/drawing/2014/main" id="{E2A42091-E0ED-4B1C-92A2-BF040BDC9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240" y="1545601"/>
            <a:ext cx="2950463" cy="609600"/>
          </a:xfrm>
          <a:prstGeom prst="wedgeRoundRectCallout">
            <a:avLst>
              <a:gd name="adj1" fmla="val 55367"/>
              <a:gd name="adj2" fmla="val 416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Multiple PJ performs too many memory accesses</a:t>
            </a:r>
          </a:p>
        </p:txBody>
      </p:sp>
      <p:sp>
        <p:nvSpPr>
          <p:cNvPr id="11" name="Rounded Rectangular Callout 6">
            <a:extLst>
              <a:ext uri="{FF2B5EF4-FFF2-40B4-BE49-F238E27FC236}">
                <a16:creationId xmlns:a16="http://schemas.microsoft.com/office/drawing/2014/main" id="{CC168D57-F3EF-4D8E-B337-AF2436DFA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224" y="2630689"/>
            <a:ext cx="1773936" cy="609600"/>
          </a:xfrm>
          <a:prstGeom prst="wedgeRoundRectCallout">
            <a:avLst>
              <a:gd name="adj1" fmla="val 39797"/>
              <a:gd name="adj2" fmla="val 1172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Use single PJ for simplicity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749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ECL-CC Kernel Runtime Distribution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D2F54-93EE-414A-B61C-66F18730D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34440"/>
            <a:ext cx="7315200" cy="4518440"/>
          </a:xfrm>
          <a:prstGeom prst="rect">
            <a:avLst/>
          </a:prstGeom>
        </p:spPr>
      </p:pic>
      <p:sp>
        <p:nvSpPr>
          <p:cNvPr id="13" name="Rounded Rectangular Callout 6">
            <a:extLst>
              <a:ext uri="{FF2B5EF4-FFF2-40B4-BE49-F238E27FC236}">
                <a16:creationId xmlns:a16="http://schemas.microsoft.com/office/drawing/2014/main" id="{B2367566-F1CC-4602-A1F3-EB8ACB05E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151" y="1588273"/>
            <a:ext cx="2834641" cy="322823"/>
          </a:xfrm>
          <a:prstGeom prst="wedgeRoundRectCallout">
            <a:avLst>
              <a:gd name="adj1" fmla="val 66024"/>
              <a:gd name="adj2" fmla="val -83163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Finalization takes 5.7%</a:t>
            </a:r>
          </a:p>
        </p:txBody>
      </p:sp>
      <p:sp>
        <p:nvSpPr>
          <p:cNvPr id="14" name="Rounded Rectangular Callout 6">
            <a:extLst>
              <a:ext uri="{FF2B5EF4-FFF2-40B4-BE49-F238E27FC236}">
                <a16:creationId xmlns:a16="http://schemas.microsoft.com/office/drawing/2014/main" id="{E57C54D9-576F-4FB8-B4FF-288AAA3BC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391" y="3871225"/>
            <a:ext cx="2834641" cy="316727"/>
          </a:xfrm>
          <a:prstGeom prst="wedgeRoundRectCallout">
            <a:avLst>
              <a:gd name="adj1" fmla="val 65057"/>
              <a:gd name="adj2" fmla="val 32427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Initialization takes 9.8%</a:t>
            </a:r>
          </a:p>
        </p:txBody>
      </p:sp>
      <p:sp>
        <p:nvSpPr>
          <p:cNvPr id="15" name="Rounded Rectangular Callout 6">
            <a:extLst>
              <a:ext uri="{FF2B5EF4-FFF2-40B4-BE49-F238E27FC236}">
                <a16:creationId xmlns:a16="http://schemas.microsoft.com/office/drawing/2014/main" id="{B965E84F-F04B-4D2E-B0D2-95409617B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6009" y="2386849"/>
            <a:ext cx="2883408" cy="609600"/>
          </a:xfrm>
          <a:prstGeom prst="wedgeRoundRectCallout">
            <a:avLst>
              <a:gd name="adj1" fmla="val 64478"/>
              <a:gd name="adj2" fmla="val -9328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Computation takes 84.5% (47.1%, 26.5%, 10.9%)</a:t>
            </a:r>
          </a:p>
        </p:txBody>
      </p:sp>
      <p:sp>
        <p:nvSpPr>
          <p:cNvPr id="16" name="Rounded Rectangular Callout 6">
            <a:extLst>
              <a:ext uri="{FF2B5EF4-FFF2-40B4-BE49-F238E27FC236}">
                <a16:creationId xmlns:a16="http://schemas.microsoft.com/office/drawing/2014/main" id="{FF0EC086-0FAF-4DB7-AE90-ECF7ABE52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799" y="2402089"/>
            <a:ext cx="2148841" cy="609600"/>
          </a:xfrm>
          <a:prstGeom prst="wedgeRoundRectCallout">
            <a:avLst>
              <a:gd name="adj1" fmla="val 39797"/>
              <a:gd name="adj2" fmla="val 1172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Speeding up the computation is key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07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endParaRPr lang="en-US" sz="44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44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6000" dirty="0">
                <a:solidFill>
                  <a:srgbClr val="0070C0"/>
                </a:solidFill>
              </a:rPr>
              <a:t>Performance Comparison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6110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Runtime Comparison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E1043-E5DD-4662-ADD8-A6B2608A8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1234441"/>
            <a:ext cx="7132320" cy="4553129"/>
          </a:xfrm>
          <a:prstGeom prst="rect">
            <a:avLst/>
          </a:prstGeom>
        </p:spPr>
      </p:pic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A5011A61-96BA-4501-A35D-D09A68AF9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368" y="4639321"/>
            <a:ext cx="2179320" cy="609600"/>
          </a:xfrm>
          <a:prstGeom prst="wedgeRoundRectCallout">
            <a:avLst>
              <a:gd name="adj1" fmla="val -35335"/>
              <a:gd name="adj2" fmla="val -84328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 err="1"/>
              <a:t>Groute</a:t>
            </a:r>
            <a:r>
              <a:rPr lang="en-US" sz="1800" dirty="0"/>
              <a:t> is faster in two cases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E3EE9D80-98ED-45D4-ABC0-1032B95DC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04" y="1542553"/>
            <a:ext cx="2258568" cy="609600"/>
          </a:xfrm>
          <a:prstGeom prst="wedgeRoundRectCallout">
            <a:avLst>
              <a:gd name="adj1" fmla="val 39797"/>
              <a:gd name="adj2" fmla="val 1172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ECL-CC performs very well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773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and 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Important graph algorithm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Medicine</a:t>
            </a:r>
            <a:r>
              <a:rPr lang="en-US" dirty="0"/>
              <a:t>: cancer and tumor detection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Computer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vision</a:t>
            </a:r>
            <a:r>
              <a:rPr lang="en-US" dirty="0"/>
              <a:t>: object detection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Biochemistry</a:t>
            </a:r>
            <a:r>
              <a:rPr lang="en-US" dirty="0"/>
              <a:t>: drug discovery and protein genomics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Also used in other graph algorithms, e.g., partitioning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Fast (parallel) CC implementation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Can speed up these and other important computations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368ACBD-603D-4D04-A676-C455B1BBC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427" y="1399032"/>
            <a:ext cx="2019407" cy="13441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FFE28D-3C91-4431-819E-C1DA40CD0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824" y="3797595"/>
            <a:ext cx="2036176" cy="92985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A2EBEFE-AF90-4810-84C8-331337A0D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20" y="3813048"/>
            <a:ext cx="1868145" cy="14074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1823AA-58F6-4E96-A4E7-6E4E0F92E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87" y="3699129"/>
            <a:ext cx="2103121" cy="107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691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Runtimes in Milliseconds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C6C4A1-6F0F-4CE6-9D87-E0964D43A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98898"/>
              </p:ext>
            </p:extLst>
          </p:nvPr>
        </p:nvGraphicFramePr>
        <p:xfrm>
          <a:off x="2587752" y="1389888"/>
          <a:ext cx="4937632" cy="4209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951">
                  <a:extLst>
                    <a:ext uri="{9D8B030D-6E8A-4147-A177-3AD203B41FA5}">
                      <a16:colId xmlns:a16="http://schemas.microsoft.com/office/drawing/2014/main" val="4569458"/>
                    </a:ext>
                  </a:extLst>
                </a:gridCol>
                <a:gridCol w="671132">
                  <a:extLst>
                    <a:ext uri="{9D8B030D-6E8A-4147-A177-3AD203B41FA5}">
                      <a16:colId xmlns:a16="http://schemas.microsoft.com/office/drawing/2014/main" val="1850827014"/>
                    </a:ext>
                  </a:extLst>
                </a:gridCol>
                <a:gridCol w="690054">
                  <a:extLst>
                    <a:ext uri="{9D8B030D-6E8A-4147-A177-3AD203B41FA5}">
                      <a16:colId xmlns:a16="http://schemas.microsoft.com/office/drawing/2014/main" val="2840126308"/>
                    </a:ext>
                  </a:extLst>
                </a:gridCol>
                <a:gridCol w="796988">
                  <a:extLst>
                    <a:ext uri="{9D8B030D-6E8A-4147-A177-3AD203B41FA5}">
                      <a16:colId xmlns:a16="http://schemas.microsoft.com/office/drawing/2014/main" val="1729215116"/>
                    </a:ext>
                  </a:extLst>
                </a:gridCol>
                <a:gridCol w="583247">
                  <a:extLst>
                    <a:ext uri="{9D8B030D-6E8A-4147-A177-3AD203B41FA5}">
                      <a16:colId xmlns:a16="http://schemas.microsoft.com/office/drawing/2014/main" val="390189739"/>
                    </a:ext>
                  </a:extLst>
                </a:gridCol>
                <a:gridCol w="683260">
                  <a:extLst>
                    <a:ext uri="{9D8B030D-6E8A-4147-A177-3AD203B41FA5}">
                      <a16:colId xmlns:a16="http://schemas.microsoft.com/office/drawing/2014/main" val="758443512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Graph name</a:t>
                      </a:r>
                      <a:endParaRPr lang="en-US" sz="1800" dirty="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ECL-CC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Groute</a:t>
                      </a:r>
                      <a:endParaRPr lang="en-US" sz="1800" dirty="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Gunrock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IrGL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Soman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329672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2d-2e20.sym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1.2</a:t>
                      </a:r>
                      <a:endParaRPr lang="en-US" sz="1800" dirty="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1.9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12.2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6.9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2782996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amazon0601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6.5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4509396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as-skitter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2.5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2.0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5.4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3.7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594083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citationCiteseer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</a:t>
                      </a:r>
                      <a:endParaRPr lang="en-US" sz="1800" dirty="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4.2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4.4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6.9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120268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cit-Patents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104.6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70.9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67.6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0380348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coPapersDBLP</a:t>
                      </a:r>
                      <a:endParaRPr lang="en-US" sz="1800" dirty="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2.5</a:t>
                      </a:r>
                      <a:endParaRPr lang="en-US" sz="1800" dirty="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2.8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11.9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7.3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7648093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delaunay_n24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22.1</a:t>
                      </a:r>
                      <a:endParaRPr lang="en-US" sz="1800" dirty="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170.6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62.2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66.7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2672010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europe_osm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29.0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21.7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256.9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99.5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116.8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8452055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in-2004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7.3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75.7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15.4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8052583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internet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5.2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5914199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kron_g500-logn21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20.9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191.8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141.0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134.5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662775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r4-2e23.sym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23.8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67.6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54.6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53.8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6554141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rmat16.sym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1.7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1.8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9163359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rmat22.sym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20.5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126.1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129.9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109.5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102.4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7522564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soc-LiveJournal1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12.7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14.0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60.4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43.1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41.3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8470736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uk-2002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45.8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108.5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1,389.1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243.8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229.7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4502090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USA-road-d.NY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2.7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7466383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USA-road-d.USA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14.1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15.3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168.0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60.4</a:t>
                      </a:r>
                      <a:endParaRPr lang="en-US" sz="180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67.1</a:t>
                      </a:r>
                      <a:endParaRPr lang="en-US" sz="1800" dirty="0">
                        <a:effectLst/>
                        <a:latin typeface="Linux Libertin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1348375"/>
                  </a:ext>
                </a:extLst>
              </a:tr>
            </a:tbl>
          </a:graphicData>
        </a:graphic>
      </p:graphicFrame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44514A7F-74B7-4B91-838A-10E05C51B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744" y="1950985"/>
            <a:ext cx="2148840" cy="609600"/>
          </a:xfrm>
          <a:prstGeom prst="wedgeRoundRectCallout">
            <a:avLst>
              <a:gd name="adj1" fmla="val 146191"/>
              <a:gd name="adj2" fmla="val 2336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Shortest ECL-CC time is 1/5000 sec.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BCFEB4DD-2DBE-4C99-BD95-59CE262FB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36" y="3301249"/>
            <a:ext cx="1978152" cy="609600"/>
          </a:xfrm>
          <a:prstGeom prst="wedgeRoundRectCallout">
            <a:avLst>
              <a:gd name="adj1" fmla="val 153092"/>
              <a:gd name="adj2" fmla="val 2291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800" dirty="0"/>
              <a:t>Longest ECL-CC time is 1/22 sec.</a:t>
            </a:r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7637FBC7-8E30-4B69-A841-FAC6F8B75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48" y="4678945"/>
            <a:ext cx="2081784" cy="609600"/>
          </a:xfrm>
          <a:prstGeom prst="wedgeRoundRectCallout">
            <a:avLst>
              <a:gd name="adj1" fmla="val 147960"/>
              <a:gd name="adj2" fmla="val 161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800" dirty="0"/>
              <a:t>Over 11 billion edges per second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36F2C1AF-7A8C-47F0-A81F-959E69BCB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6680" y="2091193"/>
            <a:ext cx="1216152" cy="609600"/>
          </a:xfrm>
          <a:prstGeom prst="wedgeRoundRectCallout">
            <a:avLst>
              <a:gd name="adj1" fmla="val 39797"/>
              <a:gd name="adj2" fmla="val 1172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10 edges per clock</a:t>
            </a:r>
          </a:p>
        </p:txBody>
      </p:sp>
      <p:sp>
        <p:nvSpPr>
          <p:cNvPr id="10" name="Rounded Rectangular Callout 6">
            <a:extLst>
              <a:ext uri="{FF2B5EF4-FFF2-40B4-BE49-F238E27FC236}">
                <a16:creationId xmlns:a16="http://schemas.microsoft.com/office/drawing/2014/main" id="{4338466B-6265-434D-87E6-BEA0867D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672" y="3670057"/>
            <a:ext cx="1322832" cy="609600"/>
          </a:xfrm>
          <a:prstGeom prst="wedgeRoundRectCallout">
            <a:avLst>
              <a:gd name="adj1" fmla="val 39797"/>
              <a:gd name="adj2" fmla="val 1172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295 cycles per edge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5065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CPU Runtime Comparison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2ED6EA-36C2-411F-B8AA-0D779B559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1234441"/>
            <a:ext cx="7132320" cy="4575363"/>
          </a:xfrm>
          <a:prstGeom prst="rect">
            <a:avLst/>
          </a:prstGeom>
        </p:spPr>
      </p:pic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9CA8DF36-C694-463B-91A2-882841471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056" y="4785625"/>
            <a:ext cx="2526792" cy="609600"/>
          </a:xfrm>
          <a:prstGeom prst="wedgeRoundRectCallout">
            <a:avLst>
              <a:gd name="adj1" fmla="val 1577"/>
              <a:gd name="adj2" fmla="val -210328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On average, </a:t>
            </a:r>
            <a:r>
              <a:rPr lang="en-US" sz="1800" dirty="0" err="1"/>
              <a:t>ndHybrid</a:t>
            </a:r>
            <a:r>
              <a:rPr lang="en-US" sz="1800" dirty="0"/>
              <a:t> performs on par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098DB0B2-9EEF-4D9D-8645-08C9B2DEE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68" y="4782577"/>
            <a:ext cx="2228088" cy="609600"/>
          </a:xfrm>
          <a:prstGeom prst="wedgeRoundRectCallout">
            <a:avLst>
              <a:gd name="adj1" fmla="val 72575"/>
              <a:gd name="adj2" fmla="val -120328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Many cases where ECL-CC</a:t>
            </a:r>
            <a:r>
              <a:rPr lang="en-US" sz="1800" baseline="-25000" dirty="0"/>
              <a:t>OMP</a:t>
            </a:r>
            <a:r>
              <a:rPr lang="en-US" sz="1800" dirty="0"/>
              <a:t> is beat</a:t>
            </a:r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6E33D869-FE89-4A0A-82C4-002E49FA8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9232" y="1606561"/>
            <a:ext cx="2228088" cy="609600"/>
          </a:xfrm>
          <a:prstGeom prst="wedgeRoundRectCallout">
            <a:avLst>
              <a:gd name="adj1" fmla="val -886"/>
              <a:gd name="adj2" fmla="val 2111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ECL-CC</a:t>
            </a:r>
            <a:r>
              <a:rPr lang="en-US" sz="1800" baseline="-25000" dirty="0"/>
              <a:t>OMP</a:t>
            </a:r>
            <a:r>
              <a:rPr lang="en-US" sz="1800" dirty="0"/>
              <a:t> faster than most on avg.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9BB3BBE7-00B2-4801-9EB9-3B1DADC8A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248" y="1551697"/>
            <a:ext cx="1801368" cy="609600"/>
          </a:xfrm>
          <a:prstGeom prst="wedgeRoundRectCallout">
            <a:avLst>
              <a:gd name="adj1" fmla="val 39797"/>
              <a:gd name="adj2" fmla="val 1172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endParaRPr lang="en-US" sz="400" dirty="0"/>
          </a:p>
          <a:p>
            <a:pPr algn="ctr">
              <a:buNone/>
            </a:pPr>
            <a:r>
              <a:rPr lang="en-US" sz="1800" dirty="0"/>
              <a:t>However…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935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Runtime Sorted by Graph Size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BEEDDE-7814-46FA-8301-B19887A33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1234440"/>
            <a:ext cx="7132320" cy="4575363"/>
          </a:xfrm>
          <a:prstGeom prst="rect">
            <a:avLst/>
          </a:prstGeom>
        </p:spPr>
      </p:pic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DC56317D-B22D-4A9A-9A30-6D56B30F1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808" y="2149105"/>
            <a:ext cx="2706624" cy="609600"/>
          </a:xfrm>
          <a:prstGeom prst="wedgeRoundRectCallout">
            <a:avLst>
              <a:gd name="adj1" fmla="val -11510"/>
              <a:gd name="adj2" fmla="val 2336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Other codes mostly faster on smaller graphs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4F9FE36-DDA5-4693-998D-9A04FCE4C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8920" y="4788673"/>
            <a:ext cx="2228088" cy="609600"/>
          </a:xfrm>
          <a:prstGeom prst="wedgeRoundRectCallout">
            <a:avLst>
              <a:gd name="adj1" fmla="val -23047"/>
              <a:gd name="adj2" fmla="val -207328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Clr>
                <a:schemeClr val="hlink"/>
              </a:buClr>
              <a:buSzPct val="55000"/>
              <a:buNone/>
            </a:pPr>
            <a:r>
              <a:rPr lang="en-US" sz="1800" dirty="0"/>
              <a:t>ECL-CC</a:t>
            </a:r>
            <a:r>
              <a:rPr lang="en-US" sz="1800" baseline="-25000" dirty="0"/>
              <a:t>OMP</a:t>
            </a:r>
            <a:r>
              <a:rPr lang="en-US" sz="1800" dirty="0"/>
              <a:t> faster on larger graphs</a:t>
            </a:r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144EA331-E02C-41D6-9253-495983934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616" y="1240801"/>
            <a:ext cx="1801368" cy="609600"/>
          </a:xfrm>
          <a:prstGeom prst="wedgeRoundRectCallout">
            <a:avLst>
              <a:gd name="adj1" fmla="val 39797"/>
              <a:gd name="adj2" fmla="val 1172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800" dirty="0"/>
              <a:t>ECL-CC</a:t>
            </a:r>
            <a:r>
              <a:rPr lang="en-US" sz="1800" baseline="-25000" dirty="0"/>
              <a:t>OMP</a:t>
            </a:r>
            <a:r>
              <a:rPr lang="en-US" sz="1800" dirty="0"/>
              <a:t> performs well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781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CPU Runtime Comparison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832D2E-7934-475C-BC64-7CF8F2D61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1234441"/>
            <a:ext cx="7132320" cy="4551684"/>
          </a:xfrm>
          <a:prstGeom prst="rect">
            <a:avLst/>
          </a:prstGeom>
        </p:spPr>
      </p:pic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FDC52794-BC19-4B2D-9FED-A23851206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704" y="4803913"/>
            <a:ext cx="2289048" cy="609600"/>
          </a:xfrm>
          <a:prstGeom prst="wedgeRoundRectCallout">
            <a:avLst>
              <a:gd name="adj1" fmla="val -50914"/>
              <a:gd name="adj2" fmla="val -109828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800" dirty="0"/>
              <a:t>ECL-CC</a:t>
            </a:r>
            <a:r>
              <a:rPr lang="en-US" sz="1800" baseline="-25000" dirty="0"/>
              <a:t>SER</a:t>
            </a:r>
            <a:r>
              <a:rPr lang="en-US" sz="1800" dirty="0"/>
              <a:t> slower on two small graphs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E13796C3-60B7-48BA-80B5-65CCD839E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216" y="1533409"/>
            <a:ext cx="2130552" cy="609600"/>
          </a:xfrm>
          <a:prstGeom prst="wedgeRoundRectCallout">
            <a:avLst>
              <a:gd name="adj1" fmla="val 39797"/>
              <a:gd name="adj2" fmla="val 1172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800" dirty="0"/>
              <a:t>ECL-CC</a:t>
            </a:r>
            <a:r>
              <a:rPr lang="en-US" sz="1800" baseline="-25000" dirty="0"/>
              <a:t>SER</a:t>
            </a:r>
            <a:r>
              <a:rPr lang="en-US" sz="1800" dirty="0"/>
              <a:t> also performs very well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673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Relative to ECL-CC (GPU)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AC4AF-3125-407C-8B96-2DE351A8B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1234440"/>
            <a:ext cx="7132320" cy="4511345"/>
          </a:xfrm>
          <a:prstGeom prst="rect">
            <a:avLst/>
          </a:prstGeom>
        </p:spPr>
      </p:pic>
      <p:sp>
        <p:nvSpPr>
          <p:cNvPr id="6" name="Rounded Rectangular Callout 6">
            <a:extLst>
              <a:ext uri="{FF2B5EF4-FFF2-40B4-BE49-F238E27FC236}">
                <a16:creationId xmlns:a16="http://schemas.microsoft.com/office/drawing/2014/main" id="{48A25C66-237E-477F-9FEC-A0F729C36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704" y="1548649"/>
            <a:ext cx="2289048" cy="609600"/>
          </a:xfrm>
          <a:prstGeom prst="wedgeRoundRectCallout">
            <a:avLst>
              <a:gd name="adj1" fmla="val -48518"/>
              <a:gd name="adj2" fmla="val 2006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800" dirty="0"/>
              <a:t>Parallel CPU codes are 19x slower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F7ED04D2-1ACF-4FCF-8143-36EAD331A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736" y="5245873"/>
            <a:ext cx="2450592" cy="609600"/>
          </a:xfrm>
          <a:prstGeom prst="wedgeRoundRectCallout">
            <a:avLst>
              <a:gd name="adj1" fmla="val 11961"/>
              <a:gd name="adj2" fmla="val -124828"/>
              <a:gd name="adj3" fmla="val 16667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800" dirty="0"/>
              <a:t>ECL-CC is the fastest tested CC code</a:t>
            </a:r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E5A16043-121E-4C72-AD95-537448047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392" y="2880625"/>
            <a:ext cx="2072640" cy="609600"/>
          </a:xfrm>
          <a:prstGeom prst="wedgeRoundRectCallout">
            <a:avLst>
              <a:gd name="adj1" fmla="val -39330"/>
              <a:gd name="adj2" fmla="val -111328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800" dirty="0"/>
              <a:t>Serial CPU codes are 77x slower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B1BE30B6-BADB-41CB-B941-3F9342CF6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672" y="2807473"/>
            <a:ext cx="1972056" cy="609600"/>
          </a:xfrm>
          <a:prstGeom prst="wedgeRoundRectCallout">
            <a:avLst>
              <a:gd name="adj1" fmla="val -32289"/>
              <a:gd name="adj2" fmla="val 191672"/>
              <a:gd name="adj3" fmla="val 16667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 algn="ctr">
              <a:buNone/>
            </a:pPr>
            <a:r>
              <a:rPr lang="en-US" sz="1800" dirty="0"/>
              <a:t>GPU codes are almost 2x slower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42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ECL-CC performance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FF0000"/>
                </a:solidFill>
              </a:rPr>
              <a:t>Outperforms </a:t>
            </a:r>
            <a:r>
              <a:rPr lang="en-US" dirty="0"/>
              <a:t>all other tested codes by large margin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On most tested graphs and especially on large graphs</a:t>
            </a:r>
          </a:p>
          <a:p>
            <a:pPr>
              <a:spcBef>
                <a:spcPts val="300"/>
              </a:spcBef>
            </a:pPr>
            <a:r>
              <a:rPr lang="en-US" dirty="0"/>
              <a:t>Intermediate pointer jumping implementation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Path compression in union-find data structures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70C0"/>
                </a:solidFill>
              </a:rPr>
              <a:t>Parallelism friendly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good locality</a:t>
            </a:r>
          </a:p>
          <a:p>
            <a:pPr>
              <a:spcBef>
                <a:spcPts val="300"/>
              </a:spcBef>
            </a:pPr>
            <a:r>
              <a:rPr lang="en-US" dirty="0"/>
              <a:t>Conclusion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FF0000"/>
                </a:solidFill>
              </a:rPr>
              <a:t>ECL-CC can speed up important CC &amp; union-find codes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May lead to faster tumor detection, drug discovery,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0010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Acknowledgments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Sahar </a:t>
            </a:r>
            <a:r>
              <a:rPr lang="en-US" dirty="0" err="1"/>
              <a:t>Azimi</a:t>
            </a:r>
            <a:r>
              <a:rPr lang="en-US" dirty="0"/>
              <a:t>, NSF, Nvidia, reviewers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Contact information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burtscher@txstate.edu</a:t>
            </a:r>
          </a:p>
          <a:p>
            <a:pPr lvl="1"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pPr lvl="3"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Web page (link to paper and source code)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http://cs.txstate.edu/~burtscher/research/ECL-CC/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13D0180-E276-411D-B2E9-AD266175F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51" y="1517566"/>
            <a:ext cx="1710688" cy="106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E138EF-444D-4FA0-A21F-0434F0BDC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92" y="2868168"/>
            <a:ext cx="2753084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6183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49056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/>
              <a:t>Our </a:t>
            </a:r>
            <a:r>
              <a:rPr lang="en-US" dirty="0">
                <a:solidFill>
                  <a:srgbClr val="FF0000"/>
                </a:solidFill>
              </a:rPr>
              <a:t>ECL-CC</a:t>
            </a:r>
            <a:r>
              <a:rPr lang="en-US" dirty="0"/>
              <a:t> GPU Implementation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Builds upon the best ideas from prior work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Combines them with key GPU optimizations</a:t>
            </a:r>
          </a:p>
          <a:p>
            <a:pPr lvl="1">
              <a:spcBef>
                <a:spcPts val="720"/>
              </a:spcBef>
            </a:pPr>
            <a:r>
              <a:rPr lang="en-US" dirty="0">
                <a:solidFill>
                  <a:srgbClr val="0070C0"/>
                </a:solidFill>
              </a:rPr>
              <a:t>Asynchronous, lock free, employs load balancing, visits each edge once, only processes edges in one direction</a:t>
            </a:r>
          </a:p>
          <a:p>
            <a:pPr lvl="4">
              <a:spcBef>
                <a:spcPts val="720"/>
              </a:spcBef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Faster</a:t>
            </a:r>
            <a:r>
              <a:rPr lang="en-US" dirty="0"/>
              <a:t> than fastest prior GPU and CPU codes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1.8x over GPU code, 19x over multicore CPU code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Faster on most tested graphs, especially on large graphs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9EAF765-E744-4B0A-8F62-0C0E66624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4939" y="1374648"/>
            <a:ext cx="1742831" cy="135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49528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endParaRPr lang="en-US" sz="44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44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6000" dirty="0">
                <a:solidFill>
                  <a:srgbClr val="0070C0"/>
                </a:solidFill>
              </a:rPr>
              <a:t>Prior CC Algorithms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713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CC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49056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/>
              <a:t>Unmark all vertices</a:t>
            </a:r>
          </a:p>
          <a:p>
            <a:pPr>
              <a:spcBef>
                <a:spcPts val="720"/>
              </a:spcBef>
            </a:pPr>
            <a:r>
              <a:rPr lang="en-US" dirty="0"/>
              <a:t>Visit them in any order</a:t>
            </a:r>
          </a:p>
          <a:p>
            <a:pPr>
              <a:spcBef>
                <a:spcPts val="720"/>
              </a:spcBef>
            </a:pPr>
            <a:r>
              <a:rPr lang="en-US" dirty="0"/>
              <a:t>If visited vertex is unmarked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Use it as source of DFS or BFS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Mark all reached vertices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Set their labels to ID of source</a:t>
            </a:r>
          </a:p>
          <a:p>
            <a:pPr lvl="2">
              <a:spcBef>
                <a:spcPts val="720"/>
              </a:spcBef>
            </a:pPr>
            <a:endParaRPr lang="en-US" dirty="0"/>
          </a:p>
          <a:p>
            <a:pPr>
              <a:spcBef>
                <a:spcPts val="720"/>
              </a:spcBef>
            </a:pPr>
            <a:r>
              <a:rPr lang="en-US" dirty="0"/>
              <a:t>Takes O(|</a:t>
            </a:r>
            <a:r>
              <a:rPr lang="en-US" i="1" dirty="0"/>
              <a:t>V</a:t>
            </a:r>
            <a:r>
              <a:rPr lang="en-US" dirty="0"/>
              <a:t>|</a:t>
            </a:r>
            <a:r>
              <a:rPr lang="en-US" i="1" dirty="0"/>
              <a:t>+</a:t>
            </a:r>
            <a:r>
              <a:rPr lang="en-US" dirty="0"/>
              <a:t>|</a:t>
            </a:r>
            <a:r>
              <a:rPr lang="en-US" i="1" dirty="0"/>
              <a:t>E</a:t>
            </a:r>
            <a:r>
              <a:rPr lang="en-US" dirty="0"/>
              <a:t>|) 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600D00-CC26-4F3E-A97E-FBDE50339BBC}"/>
              </a:ext>
            </a:extLst>
          </p:cNvPr>
          <p:cNvGrpSpPr>
            <a:grpSpLocks noChangeAspect="1"/>
          </p:cNvGrpSpPr>
          <p:nvPr/>
        </p:nvGrpSpPr>
        <p:grpSpPr>
          <a:xfrm>
            <a:off x="5218358" y="1318477"/>
            <a:ext cx="1848160" cy="1271533"/>
            <a:chOff x="5126919" y="1374648"/>
            <a:chExt cx="2310201" cy="15894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8D8E1CF-077E-4660-8DF6-084A9601E355}"/>
                </a:ext>
              </a:extLst>
            </p:cNvPr>
            <p:cNvCxnSpPr>
              <a:stCxn id="12" idx="4"/>
              <a:endCxn id="13" idx="0"/>
            </p:cNvCxnSpPr>
            <p:nvPr/>
          </p:nvCxnSpPr>
          <p:spPr bwMode="auto">
            <a:xfrm>
              <a:off x="6437361" y="2299071"/>
              <a:ext cx="0" cy="26840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B31D551-E84C-40EF-8CC2-A049AD168BF7}"/>
                </a:ext>
              </a:extLst>
            </p:cNvPr>
            <p:cNvCxnSpPr>
              <a:cxnSpLocks/>
              <a:stCxn id="16" idx="1"/>
              <a:endCxn id="12" idx="6"/>
            </p:cNvCxnSpPr>
            <p:nvPr/>
          </p:nvCxnSpPr>
          <p:spPr bwMode="auto">
            <a:xfrm flipH="1" flipV="1">
              <a:off x="6635656" y="2100776"/>
              <a:ext cx="354829" cy="186266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6A92AE9-4EC0-4E79-A57B-3190CB807C50}"/>
                </a:ext>
              </a:extLst>
            </p:cNvPr>
            <p:cNvCxnSpPr>
              <a:stCxn id="18" idx="3"/>
              <a:endCxn id="15" idx="7"/>
            </p:cNvCxnSpPr>
            <p:nvPr/>
          </p:nvCxnSpPr>
          <p:spPr bwMode="auto">
            <a:xfrm flipH="1">
              <a:off x="5911669" y="1713159"/>
              <a:ext cx="294036" cy="567441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C3FA0DB-9CAD-4857-B675-FAF146183B3B}"/>
                </a:ext>
              </a:extLst>
            </p:cNvPr>
            <p:cNvCxnSpPr>
              <a:stCxn id="18" idx="2"/>
              <a:endCxn id="14" idx="7"/>
            </p:cNvCxnSpPr>
            <p:nvPr/>
          </p:nvCxnSpPr>
          <p:spPr bwMode="auto">
            <a:xfrm flipH="1">
              <a:off x="5465430" y="1572943"/>
              <a:ext cx="682196" cy="186266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D96A15-5173-4437-84C9-B570F6C0D899}"/>
                </a:ext>
              </a:extLst>
            </p:cNvPr>
            <p:cNvCxnSpPr>
              <a:cxnSpLocks/>
              <a:stCxn id="18" idx="6"/>
              <a:endCxn id="17" idx="1"/>
            </p:cNvCxnSpPr>
            <p:nvPr/>
          </p:nvCxnSpPr>
          <p:spPr bwMode="auto">
            <a:xfrm>
              <a:off x="6544216" y="1572943"/>
              <a:ext cx="554393" cy="21691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1EC26F-1851-4014-9634-A5B2842A6696}"/>
                </a:ext>
              </a:extLst>
            </p:cNvPr>
            <p:cNvCxnSpPr>
              <a:cxnSpLocks/>
              <a:stCxn id="16" idx="3"/>
              <a:endCxn id="13" idx="6"/>
            </p:cNvCxnSpPr>
            <p:nvPr/>
          </p:nvCxnSpPr>
          <p:spPr bwMode="auto">
            <a:xfrm flipH="1">
              <a:off x="6635656" y="2567474"/>
              <a:ext cx="354829" cy="198295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EE6C3B8-55F1-496C-9F45-867128A662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9066" y="1902481"/>
              <a:ext cx="396590" cy="39659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112D734-E017-459A-A5E9-8836A39BE5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9066" y="2567474"/>
              <a:ext cx="396590" cy="39659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sz="2000" dirty="0"/>
                <a:t>g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0D4718-2603-4B57-8BCB-6FD9AB497B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6919" y="1701130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39EB0E0-3784-4A75-8EC4-3178A6F729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73158" y="2222521"/>
              <a:ext cx="396590" cy="39659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4C964E1-9BA8-48FF-B899-F0AF1B0561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406" y="2228963"/>
              <a:ext cx="396590" cy="39659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BD168D6-57A0-4F6A-8421-A2A6C0BC7D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40530" y="1731777"/>
              <a:ext cx="396590" cy="39659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6B1AFE7-5C84-4E04-8BDD-C4106B565C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47626" y="1374648"/>
              <a:ext cx="396590" cy="39659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sz="2000" dirty="0"/>
                <a:t>b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04A0A6-3643-4368-A87A-6ABFB7F1A063}"/>
              </a:ext>
            </a:extLst>
          </p:cNvPr>
          <p:cNvGrpSpPr>
            <a:grpSpLocks noChangeAspect="1"/>
          </p:cNvGrpSpPr>
          <p:nvPr/>
        </p:nvGrpSpPr>
        <p:grpSpPr>
          <a:xfrm>
            <a:off x="7071542" y="2366989"/>
            <a:ext cx="1848160" cy="1271533"/>
            <a:chOff x="5126919" y="1374648"/>
            <a:chExt cx="2310201" cy="158941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79B0D15-66A3-4C98-AA82-E44960C29F9B}"/>
                </a:ext>
              </a:extLst>
            </p:cNvPr>
            <p:cNvCxnSpPr>
              <a:stCxn id="41" idx="4"/>
              <a:endCxn id="42" idx="0"/>
            </p:cNvCxnSpPr>
            <p:nvPr/>
          </p:nvCxnSpPr>
          <p:spPr bwMode="auto">
            <a:xfrm>
              <a:off x="6437361" y="2299071"/>
              <a:ext cx="0" cy="26840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6B9BAA-FD90-4708-8468-E299A28D9042}"/>
                </a:ext>
              </a:extLst>
            </p:cNvPr>
            <p:cNvCxnSpPr>
              <a:cxnSpLocks/>
              <a:stCxn id="45" idx="1"/>
              <a:endCxn id="41" idx="6"/>
            </p:cNvCxnSpPr>
            <p:nvPr/>
          </p:nvCxnSpPr>
          <p:spPr bwMode="auto">
            <a:xfrm flipH="1" flipV="1">
              <a:off x="6635656" y="2100776"/>
              <a:ext cx="354829" cy="186266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D84FBCC-05A6-41A3-9601-4F78B7BA08CF}"/>
                </a:ext>
              </a:extLst>
            </p:cNvPr>
            <p:cNvCxnSpPr>
              <a:stCxn id="47" idx="3"/>
              <a:endCxn id="44" idx="7"/>
            </p:cNvCxnSpPr>
            <p:nvPr/>
          </p:nvCxnSpPr>
          <p:spPr bwMode="auto">
            <a:xfrm flipH="1">
              <a:off x="5911669" y="1713159"/>
              <a:ext cx="294036" cy="567441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3EC7BCE-AF96-42AA-8C17-9942ACEBB1A9}"/>
                </a:ext>
              </a:extLst>
            </p:cNvPr>
            <p:cNvCxnSpPr>
              <a:stCxn id="47" idx="2"/>
              <a:endCxn id="43" idx="7"/>
            </p:cNvCxnSpPr>
            <p:nvPr/>
          </p:nvCxnSpPr>
          <p:spPr bwMode="auto">
            <a:xfrm flipH="1">
              <a:off x="5465430" y="1572943"/>
              <a:ext cx="682196" cy="186266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95A9AB4-F592-4076-8148-5903DF333592}"/>
                </a:ext>
              </a:extLst>
            </p:cNvPr>
            <p:cNvCxnSpPr>
              <a:cxnSpLocks/>
              <a:stCxn id="47" idx="6"/>
              <a:endCxn id="46" idx="1"/>
            </p:cNvCxnSpPr>
            <p:nvPr/>
          </p:nvCxnSpPr>
          <p:spPr bwMode="auto">
            <a:xfrm>
              <a:off x="6544216" y="1572943"/>
              <a:ext cx="554393" cy="21691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FEFD70-D6FC-4657-A268-8A92FB09A642}"/>
                </a:ext>
              </a:extLst>
            </p:cNvPr>
            <p:cNvCxnSpPr>
              <a:cxnSpLocks/>
              <a:stCxn id="45" idx="3"/>
              <a:endCxn id="42" idx="6"/>
            </p:cNvCxnSpPr>
            <p:nvPr/>
          </p:nvCxnSpPr>
          <p:spPr bwMode="auto">
            <a:xfrm flipH="1">
              <a:off x="6635656" y="2567474"/>
              <a:ext cx="354829" cy="198295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7B515F-A2E7-41A4-B9CC-C94C1C405F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9066" y="1902481"/>
              <a:ext cx="396590" cy="39659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BFA901A-8BA1-4B17-B760-A7A74002D8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9066" y="2567474"/>
              <a:ext cx="396590" cy="39659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sz="2000" dirty="0"/>
                <a:t>g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01C290F-5F59-4EA0-A928-1A5EEA63F9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6919" y="1701130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E7F4ED7-2B64-4A3B-910D-29AA2796C5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73158" y="2222521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AF02986-D632-4BBA-8286-89867E0995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406" y="2228963"/>
              <a:ext cx="396590" cy="39659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16B0592-9FD9-4239-ADD8-6786D9A2BC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40530" y="1731777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2A3D8BF-6FFC-49AD-9CB7-88321776873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47626" y="1374648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sz="2000" dirty="0"/>
                <a:t>b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6BA4175-5873-4555-B49B-10EC2E6184E3}"/>
              </a:ext>
            </a:extLst>
          </p:cNvPr>
          <p:cNvGrpSpPr>
            <a:grpSpLocks noChangeAspect="1"/>
          </p:cNvGrpSpPr>
          <p:nvPr/>
        </p:nvGrpSpPr>
        <p:grpSpPr>
          <a:xfrm>
            <a:off x="5276270" y="3288793"/>
            <a:ext cx="1848160" cy="1271533"/>
            <a:chOff x="5126919" y="1374648"/>
            <a:chExt cx="2310201" cy="1589416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841733-4396-449D-AD80-977A60F500EA}"/>
                </a:ext>
              </a:extLst>
            </p:cNvPr>
            <p:cNvCxnSpPr>
              <a:stCxn id="55" idx="4"/>
              <a:endCxn id="56" idx="0"/>
            </p:cNvCxnSpPr>
            <p:nvPr/>
          </p:nvCxnSpPr>
          <p:spPr bwMode="auto">
            <a:xfrm>
              <a:off x="6437361" y="2299071"/>
              <a:ext cx="0" cy="26840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2CC46C-5071-4FFC-98C8-4E27DB2A99BF}"/>
                </a:ext>
              </a:extLst>
            </p:cNvPr>
            <p:cNvCxnSpPr>
              <a:cxnSpLocks/>
              <a:stCxn id="59" idx="1"/>
              <a:endCxn id="55" idx="6"/>
            </p:cNvCxnSpPr>
            <p:nvPr/>
          </p:nvCxnSpPr>
          <p:spPr bwMode="auto">
            <a:xfrm flipH="1" flipV="1">
              <a:off x="6635656" y="2100776"/>
              <a:ext cx="354829" cy="186266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9EBCD93-DB3E-4342-9F36-799C93379BA3}"/>
                </a:ext>
              </a:extLst>
            </p:cNvPr>
            <p:cNvCxnSpPr>
              <a:stCxn id="61" idx="3"/>
              <a:endCxn id="58" idx="7"/>
            </p:cNvCxnSpPr>
            <p:nvPr/>
          </p:nvCxnSpPr>
          <p:spPr bwMode="auto">
            <a:xfrm flipH="1">
              <a:off x="5911669" y="1713159"/>
              <a:ext cx="294036" cy="567441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71CDB50-E4A4-4F0B-830B-C8B9C066C55B}"/>
                </a:ext>
              </a:extLst>
            </p:cNvPr>
            <p:cNvCxnSpPr>
              <a:stCxn id="61" idx="2"/>
              <a:endCxn id="57" idx="7"/>
            </p:cNvCxnSpPr>
            <p:nvPr/>
          </p:nvCxnSpPr>
          <p:spPr bwMode="auto">
            <a:xfrm flipH="1">
              <a:off x="5465430" y="1572943"/>
              <a:ext cx="682196" cy="186266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15AD946-C768-43DF-9AAB-417CB11D1CE4}"/>
                </a:ext>
              </a:extLst>
            </p:cNvPr>
            <p:cNvCxnSpPr>
              <a:cxnSpLocks/>
              <a:stCxn id="61" idx="6"/>
              <a:endCxn id="60" idx="1"/>
            </p:cNvCxnSpPr>
            <p:nvPr/>
          </p:nvCxnSpPr>
          <p:spPr bwMode="auto">
            <a:xfrm>
              <a:off x="6544216" y="1572943"/>
              <a:ext cx="554393" cy="21691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984FE35-8B84-4C22-9F12-E6B6F4BC73AD}"/>
                </a:ext>
              </a:extLst>
            </p:cNvPr>
            <p:cNvCxnSpPr>
              <a:cxnSpLocks/>
              <a:stCxn id="59" idx="3"/>
              <a:endCxn id="56" idx="6"/>
            </p:cNvCxnSpPr>
            <p:nvPr/>
          </p:nvCxnSpPr>
          <p:spPr bwMode="auto">
            <a:xfrm flipH="1">
              <a:off x="6635656" y="2567474"/>
              <a:ext cx="354829" cy="198295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CBA9259-EE6F-4310-B3FC-85FEE5FCEB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9066" y="1902481"/>
              <a:ext cx="396590" cy="3965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7DE7BDE-507E-4E6E-8727-2A583401AF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9066" y="2567474"/>
              <a:ext cx="396590" cy="39659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sz="2000" dirty="0"/>
                <a:t>g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40F2B8F-4BD0-4905-95BD-456EC1B914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6919" y="1701130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5175CE4-8C84-4969-8336-985DC87EC23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73158" y="2222521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B338B7E-95A6-40EB-93E2-25F24B636D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406" y="2228963"/>
              <a:ext cx="396590" cy="39659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3007945-2D19-46F8-84E8-1B7046EEB3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40530" y="1731777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4CABDCF-6B13-4C9B-A536-646D1CBB05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47626" y="1374648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sz="2000" dirty="0"/>
                <a:t>b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62793B5-A2DC-4479-AF95-BC0E08C6ACF3}"/>
              </a:ext>
            </a:extLst>
          </p:cNvPr>
          <p:cNvGrpSpPr>
            <a:grpSpLocks noChangeAspect="1"/>
          </p:cNvGrpSpPr>
          <p:nvPr/>
        </p:nvGrpSpPr>
        <p:grpSpPr>
          <a:xfrm>
            <a:off x="7065446" y="4355593"/>
            <a:ext cx="1848160" cy="1271533"/>
            <a:chOff x="5126919" y="1374648"/>
            <a:chExt cx="2310201" cy="158941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8AB6210-F4B8-49D6-B874-AA20058B962A}"/>
                </a:ext>
              </a:extLst>
            </p:cNvPr>
            <p:cNvCxnSpPr>
              <a:stCxn id="69" idx="4"/>
              <a:endCxn id="70" idx="0"/>
            </p:cNvCxnSpPr>
            <p:nvPr/>
          </p:nvCxnSpPr>
          <p:spPr bwMode="auto">
            <a:xfrm>
              <a:off x="6437361" y="2299071"/>
              <a:ext cx="0" cy="26840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77786D5-4CAD-4C55-97FC-37A36674B474}"/>
                </a:ext>
              </a:extLst>
            </p:cNvPr>
            <p:cNvCxnSpPr>
              <a:cxnSpLocks/>
              <a:stCxn id="73" idx="1"/>
              <a:endCxn id="69" idx="6"/>
            </p:cNvCxnSpPr>
            <p:nvPr/>
          </p:nvCxnSpPr>
          <p:spPr bwMode="auto">
            <a:xfrm flipH="1" flipV="1">
              <a:off x="6635656" y="2100776"/>
              <a:ext cx="354829" cy="186266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7D0B15D-6CC4-4AB5-8BF5-FEE45F8C8E39}"/>
                </a:ext>
              </a:extLst>
            </p:cNvPr>
            <p:cNvCxnSpPr>
              <a:stCxn id="75" idx="3"/>
              <a:endCxn id="72" idx="7"/>
            </p:cNvCxnSpPr>
            <p:nvPr/>
          </p:nvCxnSpPr>
          <p:spPr bwMode="auto">
            <a:xfrm flipH="1">
              <a:off x="5911669" y="1713159"/>
              <a:ext cx="294036" cy="567441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5C4928F-BF73-4DBB-B659-9DD7E8E921C1}"/>
                </a:ext>
              </a:extLst>
            </p:cNvPr>
            <p:cNvCxnSpPr>
              <a:stCxn id="75" idx="2"/>
              <a:endCxn id="71" idx="7"/>
            </p:cNvCxnSpPr>
            <p:nvPr/>
          </p:nvCxnSpPr>
          <p:spPr bwMode="auto">
            <a:xfrm flipH="1">
              <a:off x="5465430" y="1572943"/>
              <a:ext cx="682196" cy="186266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8112701-104E-49D4-8BC6-3D878B26F0DA}"/>
                </a:ext>
              </a:extLst>
            </p:cNvPr>
            <p:cNvCxnSpPr>
              <a:cxnSpLocks/>
              <a:stCxn id="75" idx="6"/>
              <a:endCxn id="74" idx="1"/>
            </p:cNvCxnSpPr>
            <p:nvPr/>
          </p:nvCxnSpPr>
          <p:spPr bwMode="auto">
            <a:xfrm>
              <a:off x="6544216" y="1572943"/>
              <a:ext cx="554393" cy="21691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AFED995-B448-4F9A-B3A9-FF2211416BB8}"/>
                </a:ext>
              </a:extLst>
            </p:cNvPr>
            <p:cNvCxnSpPr>
              <a:cxnSpLocks/>
              <a:stCxn id="73" idx="3"/>
              <a:endCxn id="70" idx="6"/>
            </p:cNvCxnSpPr>
            <p:nvPr/>
          </p:nvCxnSpPr>
          <p:spPr bwMode="auto">
            <a:xfrm flipH="1">
              <a:off x="6635656" y="2567474"/>
              <a:ext cx="354829" cy="198295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884B431-0EDD-4D0D-8F53-C81805968F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9066" y="1902481"/>
              <a:ext cx="396590" cy="3965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C4D80E6-0DE6-4C3F-94F0-7E8559131A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9066" y="2567474"/>
              <a:ext cx="396590" cy="3965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sz="2000" dirty="0"/>
                <a:t>g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3EFDED1-C11A-4497-9729-38E3A65821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6919" y="1701130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2E2E1CB-16D2-40C7-86F5-53E173B4D7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73158" y="2222521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A788B94-1DB1-41C7-95D2-6340D8C6C4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406" y="2228963"/>
              <a:ext cx="396590" cy="39659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E2DB1A8-9B33-4CCF-BA87-F281D3E7A9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40530" y="1731777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2D5F782-6453-4E05-BDA7-06B2E93363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47626" y="1374648"/>
              <a:ext cx="396590" cy="39659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None/>
                <a:tabLst/>
              </a:pPr>
              <a:r>
                <a:rPr lang="en-US" sz="2000" dirty="0"/>
                <a:t>b</a:t>
              </a:r>
              <a:endPara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09837222-40D4-4FFB-A084-BA2983626AD4}"/>
              </a:ext>
            </a:extLst>
          </p:cNvPr>
          <p:cNvSpPr/>
          <p:nvPr/>
        </p:nvSpPr>
        <p:spPr bwMode="auto">
          <a:xfrm rot="2825970">
            <a:off x="7159752" y="2084832"/>
            <a:ext cx="411480" cy="36576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5BAED9F5-28EC-4BEE-8DB4-F6C84F1C7943}"/>
              </a:ext>
            </a:extLst>
          </p:cNvPr>
          <p:cNvSpPr/>
          <p:nvPr/>
        </p:nvSpPr>
        <p:spPr bwMode="auto">
          <a:xfrm rot="2825970">
            <a:off x="7165848" y="4102608"/>
            <a:ext cx="411480" cy="36576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A1D9D5A8-AAB7-43B2-8487-E8F65C760106}"/>
              </a:ext>
            </a:extLst>
          </p:cNvPr>
          <p:cNvSpPr/>
          <p:nvPr/>
        </p:nvSpPr>
        <p:spPr bwMode="auto">
          <a:xfrm rot="8484463">
            <a:off x="6769608" y="3075432"/>
            <a:ext cx="411480" cy="36576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5778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CC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49056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/>
              <a:t>Based on </a:t>
            </a:r>
            <a:r>
              <a:rPr lang="en-US" dirty="0">
                <a:solidFill>
                  <a:srgbClr val="0070C0"/>
                </a:solidFill>
              </a:rPr>
              <a:t>label-propagation</a:t>
            </a:r>
            <a:r>
              <a:rPr lang="en-US" dirty="0"/>
              <a:t> approach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Set each label (subscripts) to unique vertex ID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Propagate labels through edges (e.g., keep </a:t>
            </a:r>
            <a:r>
              <a:rPr lang="en-US" dirty="0">
                <a:solidFill>
                  <a:srgbClr val="FF0000"/>
                </a:solidFill>
              </a:rPr>
              <a:t>minimum</a:t>
            </a:r>
            <a:r>
              <a:rPr lang="en-US" dirty="0"/>
              <a:t>)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Repeat until no more changes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(Can be accelerated with </a:t>
            </a:r>
            <a:r>
              <a:rPr lang="en-US" dirty="0">
                <a:solidFill>
                  <a:srgbClr val="0070C0"/>
                </a:solidFill>
              </a:rPr>
              <a:t>union-find data structure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CCE15D9-3B45-4BFE-B50A-921C0E6AAD75}"/>
              </a:ext>
            </a:extLst>
          </p:cNvPr>
          <p:cNvGrpSpPr/>
          <p:nvPr/>
        </p:nvGrpSpPr>
        <p:grpSpPr>
          <a:xfrm>
            <a:off x="5733549" y="4345392"/>
            <a:ext cx="1145787" cy="738664"/>
            <a:chOff x="2421492" y="4138136"/>
            <a:chExt cx="1145787" cy="738664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F9636AF-C486-4CB0-8962-853AE4C3D5DE}"/>
                </a:ext>
              </a:extLst>
            </p:cNvPr>
            <p:cNvSpPr txBox="1"/>
            <p:nvPr/>
          </p:nvSpPr>
          <p:spPr>
            <a:xfrm>
              <a:off x="2421492" y="4138136"/>
              <a:ext cx="11457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/>
                <a:t>label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400" dirty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/>
                <a:t>propagation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B61452A4-7C66-471B-B974-6EFCB46BBDF5}"/>
                </a:ext>
              </a:extLst>
            </p:cNvPr>
            <p:cNvCxnSpPr/>
            <p:nvPr/>
          </p:nvCxnSpPr>
          <p:spPr bwMode="auto">
            <a:xfrm>
              <a:off x="2628900" y="4505439"/>
              <a:ext cx="762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08C80CA5-246B-4948-9B78-A1F8217D9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3" y="4013476"/>
            <a:ext cx="2135109" cy="1465271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F1BC89B-7A64-4237-895A-2107C4E02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97" y="4013476"/>
            <a:ext cx="2135109" cy="146527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009CF61-C763-433E-BC04-2F79D9038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30" y="4034938"/>
            <a:ext cx="2057445" cy="1411972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5B1270B1-27FE-4677-A9EE-02C33E8B6A26}"/>
              </a:ext>
            </a:extLst>
          </p:cNvPr>
          <p:cNvGrpSpPr/>
          <p:nvPr/>
        </p:nvGrpSpPr>
        <p:grpSpPr>
          <a:xfrm>
            <a:off x="2365509" y="4342344"/>
            <a:ext cx="1145787" cy="738664"/>
            <a:chOff x="2421492" y="4138136"/>
            <a:chExt cx="1145787" cy="738664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60C85DD-547A-4A14-81D1-D4C572242153}"/>
                </a:ext>
              </a:extLst>
            </p:cNvPr>
            <p:cNvSpPr txBox="1"/>
            <p:nvPr/>
          </p:nvSpPr>
          <p:spPr>
            <a:xfrm>
              <a:off x="2421492" y="4138136"/>
              <a:ext cx="11457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/>
                <a:t>label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400" dirty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/>
                <a:t>propagation</a:t>
              </a: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C053E893-5054-40FE-8C42-E4453DB8EF9B}"/>
                </a:ext>
              </a:extLst>
            </p:cNvPr>
            <p:cNvCxnSpPr/>
            <p:nvPr/>
          </p:nvCxnSpPr>
          <p:spPr bwMode="auto">
            <a:xfrm>
              <a:off x="2628900" y="4505439"/>
              <a:ext cx="762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8452597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CC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49056" cy="4479925"/>
          </a:xfrm>
        </p:spPr>
        <p:txBody>
          <a:bodyPr/>
          <a:lstStyle/>
          <a:p>
            <a:pPr marL="365760" indent="-365760">
              <a:spcBef>
                <a:spcPts val="720"/>
              </a:spcBef>
              <a:buFont typeface="+mj-lt"/>
              <a:buAutoNum type="arabicPeriod"/>
            </a:pPr>
            <a:r>
              <a:rPr lang="en-US" dirty="0"/>
              <a:t>Based on serial algorithm but with </a:t>
            </a:r>
            <a:r>
              <a:rPr lang="en-US" dirty="0">
                <a:solidFill>
                  <a:srgbClr val="0070C0"/>
                </a:solidFill>
              </a:rPr>
              <a:t>parallel BFS</a:t>
            </a:r>
          </a:p>
          <a:p>
            <a:pPr marL="365760" indent="-365760">
              <a:spcBef>
                <a:spcPts val="720"/>
              </a:spcBef>
              <a:buFont typeface="+mj-lt"/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Shiloach</a:t>
            </a:r>
            <a:r>
              <a:rPr lang="en-US" dirty="0">
                <a:solidFill>
                  <a:srgbClr val="FF0000"/>
                </a:solidFill>
              </a:rPr>
              <a:t> &amp; </a:t>
            </a:r>
            <a:r>
              <a:rPr lang="en-US" dirty="0" err="1">
                <a:solidFill>
                  <a:srgbClr val="FF0000"/>
                </a:solidFill>
              </a:rPr>
              <a:t>Vishkin’s</a:t>
            </a:r>
            <a:r>
              <a:rPr lang="en-US" dirty="0">
                <a:solidFill>
                  <a:srgbClr val="FF0000"/>
                </a:solidFill>
              </a:rPr>
              <a:t> algorithm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Components are represented by </a:t>
            </a:r>
            <a:r>
              <a:rPr lang="en-US" dirty="0">
                <a:solidFill>
                  <a:srgbClr val="0070C0"/>
                </a:solidFill>
              </a:rPr>
              <a:t>tree data structure</a:t>
            </a:r>
          </a:p>
          <a:p>
            <a:pPr lvl="2">
              <a:spcBef>
                <a:spcPts val="720"/>
              </a:spcBef>
            </a:pPr>
            <a:r>
              <a:rPr lang="en-US" dirty="0"/>
              <a:t>Root ID serves as component ID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Initially, each vertex is a separate tree </a:t>
            </a:r>
          </a:p>
          <a:p>
            <a:pPr lvl="2">
              <a:spcBef>
                <a:spcPts val="720"/>
              </a:spcBef>
            </a:pPr>
            <a:r>
              <a:rPr lang="en-US" dirty="0"/>
              <a:t>Component labelled by its own ID</a:t>
            </a:r>
          </a:p>
          <a:p>
            <a:pPr lvl="1"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Iterates</a:t>
            </a:r>
            <a:r>
              <a:rPr lang="en-US" dirty="0"/>
              <a:t> over two operations</a:t>
            </a:r>
          </a:p>
          <a:p>
            <a:pPr lvl="2">
              <a:spcBef>
                <a:spcPts val="720"/>
              </a:spcBef>
            </a:pPr>
            <a:r>
              <a:rPr lang="en-US" dirty="0">
                <a:solidFill>
                  <a:srgbClr val="0070C0"/>
                </a:solidFill>
              </a:rPr>
              <a:t>Hooking</a:t>
            </a:r>
            <a:r>
              <a:rPr lang="en-US" dirty="0"/>
              <a:t>  </a:t>
            </a:r>
          </a:p>
          <a:p>
            <a:pPr lvl="2">
              <a:spcBef>
                <a:spcPts val="720"/>
              </a:spcBef>
            </a:pPr>
            <a:r>
              <a:rPr lang="en-US" dirty="0">
                <a:solidFill>
                  <a:srgbClr val="0070C0"/>
                </a:solidFill>
              </a:rPr>
              <a:t>Pointer jumping</a:t>
            </a:r>
          </a:p>
          <a:p>
            <a:pPr>
              <a:spcBef>
                <a:spcPts val="720"/>
              </a:spcBef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8FFA1E4D-84D7-4862-9709-FA67F7098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176" y="4122621"/>
            <a:ext cx="1551071" cy="165333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33504EC-2195-46CC-8FB6-CA5E2D6F0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42" y="4142700"/>
            <a:ext cx="1528183" cy="1628942"/>
          </a:xfrm>
          <a:prstGeom prst="rect">
            <a:avLst/>
          </a:prstGeom>
        </p:spPr>
      </p:pic>
      <p:sp>
        <p:nvSpPr>
          <p:cNvPr id="93" name="Arrow: Right 92">
            <a:extLst>
              <a:ext uri="{FF2B5EF4-FFF2-40B4-BE49-F238E27FC236}">
                <a16:creationId xmlns:a16="http://schemas.microsoft.com/office/drawing/2014/main" id="{6CEAFA25-5FD5-468B-909F-C66D0799C0CC}"/>
              </a:ext>
            </a:extLst>
          </p:cNvPr>
          <p:cNvSpPr/>
          <p:nvPr/>
        </p:nvSpPr>
        <p:spPr bwMode="auto">
          <a:xfrm>
            <a:off x="7077456" y="4645152"/>
            <a:ext cx="365760" cy="36576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79202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49056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/>
              <a:t>Processes </a:t>
            </a:r>
            <a:r>
              <a:rPr lang="en-US" dirty="0">
                <a:solidFill>
                  <a:srgbClr val="0070C0"/>
                </a:solidFill>
              </a:rPr>
              <a:t>edges</a:t>
            </a:r>
            <a:r>
              <a:rPr lang="en-US" dirty="0"/>
              <a:t> (of original graph)</a:t>
            </a:r>
          </a:p>
          <a:p>
            <a:pPr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Combines trees </a:t>
            </a:r>
            <a:r>
              <a:rPr lang="en-US" dirty="0"/>
              <a:t>at either end of edge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For each edge (</a:t>
            </a:r>
            <a:r>
              <a:rPr lang="en-US" i="1" dirty="0"/>
              <a:t>u</a:t>
            </a:r>
            <a:r>
              <a:rPr lang="en-US" dirty="0"/>
              <a:t>, </a:t>
            </a:r>
            <a:r>
              <a:rPr lang="en-US" i="1" dirty="0"/>
              <a:t>v</a:t>
            </a:r>
            <a:r>
              <a:rPr lang="en-US" dirty="0"/>
              <a:t>), checks if </a:t>
            </a:r>
            <a:r>
              <a:rPr lang="en-US" i="1" dirty="0"/>
              <a:t>u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have same label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If not, link higher label to lower label</a:t>
            </a:r>
          </a:p>
          <a:p>
            <a:pPr lvl="1">
              <a:spcBef>
                <a:spcPts val="720"/>
              </a:spcBef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E45DD-1BB0-4269-9657-68369AAC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High-Performance Connected Components Implementation for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4C6AC-8F9C-4796-8E4D-6B76F8E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ED5838-6078-40E7-9FF7-D4B8EB79C4B9}"/>
              </a:ext>
            </a:extLst>
          </p:cNvPr>
          <p:cNvGrpSpPr/>
          <p:nvPr/>
        </p:nvGrpSpPr>
        <p:grpSpPr>
          <a:xfrm>
            <a:off x="4209288" y="3907536"/>
            <a:ext cx="1295400" cy="609678"/>
            <a:chOff x="4038600" y="3733800"/>
            <a:chExt cx="1295400" cy="609678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E5B44AD-833A-4DF5-83A3-F9877F14F01E}"/>
                </a:ext>
              </a:extLst>
            </p:cNvPr>
            <p:cNvCxnSpPr/>
            <p:nvPr/>
          </p:nvCxnSpPr>
          <p:spPr bwMode="auto">
            <a:xfrm flipV="1">
              <a:off x="4038600" y="4343400"/>
              <a:ext cx="1295400" cy="7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66C24F-8485-43CB-A322-23ED0DEE711A}"/>
                </a:ext>
              </a:extLst>
            </p:cNvPr>
            <p:cNvSpPr txBox="1"/>
            <p:nvPr/>
          </p:nvSpPr>
          <p:spPr>
            <a:xfrm>
              <a:off x="4114800" y="3733800"/>
              <a:ext cx="1143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/>
                <a:t> </a:t>
              </a:r>
              <a:br>
                <a:rPr lang="en-US" sz="1400" dirty="0"/>
              </a:br>
              <a:r>
                <a:rPr lang="en-US" sz="1400" dirty="0"/>
                <a:t>hooking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A30121B-23C1-45B4-B932-D9CAD2535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8" y="3600785"/>
            <a:ext cx="3133725" cy="188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9F201F-C97A-4241-8B12-CC5685566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88" y="3261301"/>
            <a:ext cx="2239962" cy="243851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93F5D35-9678-4FED-A212-3523BDDF70AF}"/>
              </a:ext>
            </a:extLst>
          </p:cNvPr>
          <p:cNvSpPr/>
          <p:nvPr/>
        </p:nvSpPr>
        <p:spPr bwMode="auto">
          <a:xfrm>
            <a:off x="2216358" y="4677257"/>
            <a:ext cx="929178" cy="508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955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6|4.5|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7|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7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7.9|2.6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|9.4|20.3|9.8|10.2|10.3|11.9|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8|4.8|6|4.4|26.3|28.9|24.4|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4|0.1|0.1|0.1|0.1|0.2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0|1.8|4|5|8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6.2|16.8|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4.2|10.1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25445</TotalTime>
  <Words>2118</Words>
  <Application>Microsoft Office PowerPoint</Application>
  <PresentationFormat>On-screen Show (4:3)</PresentationFormat>
  <Paragraphs>707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SimSun</vt:lpstr>
      <vt:lpstr>Arial</vt:lpstr>
      <vt:lpstr>Calibri</vt:lpstr>
      <vt:lpstr>Cambria Math</vt:lpstr>
      <vt:lpstr>Linux Libertine</vt:lpstr>
      <vt:lpstr>Symbol</vt:lpstr>
      <vt:lpstr>Tahoma</vt:lpstr>
      <vt:lpstr>Times New Roman</vt:lpstr>
      <vt:lpstr>Wingdings</vt:lpstr>
      <vt:lpstr>Blends</vt:lpstr>
      <vt:lpstr>A High-Performance Connected Components Implementation for GPUs</vt:lpstr>
      <vt:lpstr>Connected Components (CCs)</vt:lpstr>
      <vt:lpstr>Applications and Importance</vt:lpstr>
      <vt:lpstr>Highlights</vt:lpstr>
      <vt:lpstr>PowerPoint Presentation</vt:lpstr>
      <vt:lpstr>Serial CC Algorithm</vt:lpstr>
      <vt:lpstr>Alternate CC Algorithm</vt:lpstr>
      <vt:lpstr>Parallel CC Algorithms</vt:lpstr>
      <vt:lpstr>Hooking</vt:lpstr>
      <vt:lpstr>Pointer Jumping (PJ)</vt:lpstr>
      <vt:lpstr>Other (Single) PJ-based Algorithms</vt:lpstr>
      <vt:lpstr>Multiple Pointer Jumping</vt:lpstr>
      <vt:lpstr>Other Multiple PJ-based Algorithms</vt:lpstr>
      <vt:lpstr>Other PJ-based Algorithms</vt:lpstr>
      <vt:lpstr>Parallel BFS-based Algorithms</vt:lpstr>
      <vt:lpstr>PowerPoint Presentation</vt:lpstr>
      <vt:lpstr>ECL-CC</vt:lpstr>
      <vt:lpstr>ECL-CC Implementation (3 Phases)</vt:lpstr>
      <vt:lpstr>ECL-CC Versions</vt:lpstr>
      <vt:lpstr>PowerPoint Presentation</vt:lpstr>
      <vt:lpstr>Methodology: 2 Devices and 17 Codes</vt:lpstr>
      <vt:lpstr>Methodology: 18 Input Graphs</vt:lpstr>
      <vt:lpstr>ECL-CC Initialization (1st Label Values)</vt:lpstr>
      <vt:lpstr>ECL-CC Computation (PJ)</vt:lpstr>
      <vt:lpstr>ECL-CC L2 Cache Accesses</vt:lpstr>
      <vt:lpstr>ECL-CC Finalization</vt:lpstr>
      <vt:lpstr>ECL-CC Kernel Runtime Distribution</vt:lpstr>
      <vt:lpstr>PowerPoint Presentation</vt:lpstr>
      <vt:lpstr>GPU Runtime Comparison</vt:lpstr>
      <vt:lpstr>GPU Runtimes in Milliseconds</vt:lpstr>
      <vt:lpstr>Parallel CPU Runtime Comparison</vt:lpstr>
      <vt:lpstr>CPU Runtime Sorted by Graph Size</vt:lpstr>
      <vt:lpstr>Serial CPU Runtime Comparison</vt:lpstr>
      <vt:lpstr>Runtime Relative to ECL-CC (GPU)</vt:lpstr>
      <vt:lpstr>Summary and Conclusion</vt:lpstr>
      <vt:lpstr>Thank you!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Data-Centric Computer Systems</dc:title>
  <dc:creator>Martin Burtscher</dc:creator>
  <cp:lastModifiedBy>Martin Burtscher</cp:lastModifiedBy>
  <cp:revision>1769</cp:revision>
  <cp:lastPrinted>1601-01-01T00:00:00Z</cp:lastPrinted>
  <dcterms:created xsi:type="dcterms:W3CDTF">2004-05-06T20:27:51Z</dcterms:created>
  <dcterms:modified xsi:type="dcterms:W3CDTF">2018-06-20T14:53:30Z</dcterms:modified>
</cp:coreProperties>
</file>