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580" r:id="rId2"/>
    <p:sldId id="598" r:id="rId3"/>
    <p:sldId id="600" r:id="rId4"/>
    <p:sldId id="624" r:id="rId5"/>
    <p:sldId id="579" r:id="rId6"/>
    <p:sldId id="625" r:id="rId7"/>
    <p:sldId id="642" r:id="rId8"/>
    <p:sldId id="687" r:id="rId9"/>
    <p:sldId id="688" r:id="rId10"/>
    <p:sldId id="612" r:id="rId11"/>
    <p:sldId id="641" r:id="rId12"/>
    <p:sldId id="671" r:id="rId13"/>
    <p:sldId id="673" r:id="rId14"/>
    <p:sldId id="674" r:id="rId15"/>
    <p:sldId id="675" r:id="rId16"/>
    <p:sldId id="676" r:id="rId17"/>
    <p:sldId id="678" r:id="rId18"/>
    <p:sldId id="679" r:id="rId19"/>
    <p:sldId id="631" r:id="rId20"/>
    <p:sldId id="634" r:id="rId21"/>
    <p:sldId id="635" r:id="rId22"/>
    <p:sldId id="636" r:id="rId23"/>
    <p:sldId id="639" r:id="rId24"/>
    <p:sldId id="640" r:id="rId25"/>
    <p:sldId id="643" r:id="rId26"/>
    <p:sldId id="680" r:id="rId27"/>
    <p:sldId id="644" r:id="rId28"/>
    <p:sldId id="646" r:id="rId29"/>
    <p:sldId id="647" r:id="rId30"/>
    <p:sldId id="668" r:id="rId31"/>
    <p:sldId id="652" r:id="rId32"/>
    <p:sldId id="653" r:id="rId33"/>
    <p:sldId id="649" r:id="rId34"/>
    <p:sldId id="669" r:id="rId35"/>
    <p:sldId id="670" r:id="rId36"/>
    <p:sldId id="690" r:id="rId37"/>
    <p:sldId id="655" r:id="rId38"/>
    <p:sldId id="622" r:id="rId39"/>
    <p:sldId id="583" r:id="rId40"/>
    <p:sldId id="586" r:id="rId41"/>
    <p:sldId id="657" r:id="rId42"/>
    <p:sldId id="683" r:id="rId43"/>
    <p:sldId id="684" r:id="rId44"/>
    <p:sldId id="664" r:id="rId45"/>
    <p:sldId id="661" r:id="rId46"/>
    <p:sldId id="672" r:id="rId47"/>
    <p:sldId id="658" r:id="rId48"/>
    <p:sldId id="660" r:id="rId49"/>
    <p:sldId id="662" r:id="rId50"/>
    <p:sldId id="686" r:id="rId51"/>
    <p:sldId id="685" r:id="rId52"/>
    <p:sldId id="665" r:id="rId53"/>
    <p:sldId id="581" r:id="rId54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7"/>
    <a:srgbClr val="FFD579"/>
    <a:srgbClr val="00A8E8"/>
    <a:srgbClr val="DDDDDD"/>
    <a:srgbClr val="C0C0C0"/>
    <a:srgbClr val="B2B2B2"/>
    <a:srgbClr val="808080"/>
    <a:srgbClr val="777777"/>
    <a:srgbClr val="96969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5463" autoAdjust="0"/>
  </p:normalViewPr>
  <p:slideViewPr>
    <p:cSldViewPr snapToGrid="0">
      <p:cViewPr varScale="1">
        <p:scale>
          <a:sx n="93" d="100"/>
          <a:sy n="93" d="100"/>
        </p:scale>
        <p:origin x="802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4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3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3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4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56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4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9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05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9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7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7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8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3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6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2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8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9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High-Performance Microprocessor Systems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285427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1414"/>
            <a:ext cx="9143999" cy="1327056"/>
          </a:xfrm>
        </p:spPr>
        <p:txBody>
          <a:bodyPr/>
          <a:lstStyle/>
          <a:p>
            <a:r>
              <a:rPr lang="en-US" b="1" dirty="0"/>
              <a:t>High-Speed Graph Coloring on GPUs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00" y="4255579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00" y="4103179"/>
            <a:ext cx="2753084" cy="1344168"/>
          </a:xfrm>
          <a:prstGeom prst="rect">
            <a:avLst/>
          </a:prstGeom>
        </p:spPr>
      </p:pic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106" y="3091748"/>
            <a:ext cx="8346331" cy="2192338"/>
          </a:xfrm>
        </p:spPr>
        <p:txBody>
          <a:bodyPr/>
          <a:lstStyle/>
          <a:p>
            <a:r>
              <a:rPr lang="en-US" sz="2800" dirty="0"/>
              <a:t>Ghadeer Alabandi, Evan Powers, and Martin Burtscher*</a:t>
            </a:r>
          </a:p>
          <a:p>
            <a:r>
              <a:rPr lang="en-US" sz="2000" dirty="0"/>
              <a:t>GPU Technology Conference (GTC) 2021</a:t>
            </a:r>
          </a:p>
        </p:txBody>
      </p:sp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CA7FD6-37A5-4C9D-B22F-C26B9212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LDF Example: Resulting Coloring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3AF7-92FD-4FE2-A69F-5502D0F3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3A63D-10B1-45FE-9F3B-FBEC2C23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E02-7133-44D2-A69A-0DB94D074EB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9AB57-634F-4FBA-9433-9E6BF4B6EF27}"/>
              </a:ext>
            </a:extLst>
          </p:cNvPr>
          <p:cNvGrpSpPr/>
          <p:nvPr/>
        </p:nvGrpSpPr>
        <p:grpSpPr>
          <a:xfrm>
            <a:off x="2286000" y="1554480"/>
            <a:ext cx="4800600" cy="3581400"/>
            <a:chOff x="2514600" y="1752600"/>
            <a:chExt cx="4800600" cy="35814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ED23E6-2A04-4079-9859-75AD2A292B9E}"/>
                </a:ext>
              </a:extLst>
            </p:cNvPr>
            <p:cNvCxnSpPr>
              <a:cxnSpLocks/>
              <a:stCxn id="23" idx="4"/>
              <a:endCxn id="24" idx="1"/>
            </p:cNvCxnSpPr>
            <p:nvPr/>
          </p:nvCxnSpPr>
          <p:spPr bwMode="auto">
            <a:xfrm>
              <a:off x="4008120" y="3830787"/>
              <a:ext cx="491826" cy="103491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FF074F-FA4A-4473-B879-A1D065DB4578}"/>
                </a:ext>
              </a:extLst>
            </p:cNvPr>
            <p:cNvCxnSpPr>
              <a:cxnSpLocks/>
              <a:stCxn id="27" idx="6"/>
              <a:endCxn id="23" idx="2"/>
            </p:cNvCxnSpPr>
            <p:nvPr/>
          </p:nvCxnSpPr>
          <p:spPr bwMode="auto">
            <a:xfrm>
              <a:off x="3063240" y="3550547"/>
              <a:ext cx="670560" cy="59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AC73E0-962B-4BAA-B8EF-0168D223135C}"/>
                </a:ext>
              </a:extLst>
            </p:cNvPr>
            <p:cNvCxnSpPr>
              <a:cxnSpLocks/>
              <a:stCxn id="29" idx="5"/>
              <a:endCxn id="26" idx="1"/>
            </p:cNvCxnSpPr>
            <p:nvPr/>
          </p:nvCxnSpPr>
          <p:spPr bwMode="auto">
            <a:xfrm>
              <a:off x="4887894" y="2220894"/>
              <a:ext cx="511212" cy="5264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39E5E-930A-481E-A3C2-CFEBE340EA76}"/>
                </a:ext>
              </a:extLst>
            </p:cNvPr>
            <p:cNvCxnSpPr>
              <a:cxnSpLocks/>
              <a:stCxn id="29" idx="6"/>
              <a:endCxn id="25" idx="0"/>
            </p:cNvCxnSpPr>
            <p:nvPr/>
          </p:nvCxnSpPr>
          <p:spPr bwMode="auto">
            <a:xfrm>
              <a:off x="4968240" y="2026920"/>
              <a:ext cx="2072640" cy="125522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1CF96E-3825-462F-93C6-F814F617691D}"/>
                </a:ext>
              </a:extLst>
            </p:cNvPr>
            <p:cNvCxnSpPr>
              <a:cxnSpLocks/>
              <a:stCxn id="29" idx="3"/>
              <a:endCxn id="23" idx="0"/>
            </p:cNvCxnSpPr>
            <p:nvPr/>
          </p:nvCxnSpPr>
          <p:spPr bwMode="auto">
            <a:xfrm flipH="1">
              <a:off x="4008120" y="2220894"/>
              <a:ext cx="491826" cy="106125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7BB378-AA2E-48BA-832D-41352FC781E5}"/>
                </a:ext>
              </a:extLst>
            </p:cNvPr>
            <p:cNvCxnSpPr>
              <a:cxnSpLocks/>
              <a:stCxn id="26" idx="3"/>
              <a:endCxn id="24" idx="0"/>
            </p:cNvCxnSpPr>
            <p:nvPr/>
          </p:nvCxnSpPr>
          <p:spPr bwMode="auto">
            <a:xfrm flipH="1">
              <a:off x="4693920" y="3135294"/>
              <a:ext cx="705186" cy="1650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DBF652-C02C-4A77-B1CE-116BB80CAF61}"/>
                </a:ext>
              </a:extLst>
            </p:cNvPr>
            <p:cNvCxnSpPr>
              <a:cxnSpLocks/>
              <a:stCxn id="25" idx="4"/>
              <a:endCxn id="24" idx="6"/>
            </p:cNvCxnSpPr>
            <p:nvPr/>
          </p:nvCxnSpPr>
          <p:spPr bwMode="auto">
            <a:xfrm flipH="1">
              <a:off x="4968240" y="3830787"/>
              <a:ext cx="2072640" cy="122889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4FA8BD-67E3-43E2-B930-7551526B0E14}"/>
                </a:ext>
              </a:extLst>
            </p:cNvPr>
            <p:cNvCxnSpPr>
              <a:cxnSpLocks/>
              <a:stCxn id="27" idx="5"/>
              <a:endCxn id="24" idx="2"/>
            </p:cNvCxnSpPr>
            <p:nvPr/>
          </p:nvCxnSpPr>
          <p:spPr bwMode="auto">
            <a:xfrm>
              <a:off x="2982894" y="3744521"/>
              <a:ext cx="1436706" cy="131515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1EF42D5-B29F-412B-AFBE-247FE1F0B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33800" y="3282147"/>
              <a:ext cx="548640" cy="54864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AB9109-8166-492E-9817-7F781A7853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9600" y="4785360"/>
              <a:ext cx="548640" cy="54864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C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AFB0A2-3662-4C0F-84E4-43BE2DA187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6560" y="3282147"/>
              <a:ext cx="548640" cy="54864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F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E6DA27-A95F-4605-B87F-12D1CDD47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760" y="2667000"/>
              <a:ext cx="548640" cy="54864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C6BC20-1CD5-4C9D-8F75-B48427C17F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4600" y="3276227"/>
              <a:ext cx="548640" cy="54864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9AAB23F-DCE9-4F18-9977-A8C3F30CB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9600" y="1752600"/>
              <a:ext cx="548640" cy="54864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A</a:t>
              </a:r>
              <a:endParaRPr kumimoji="0" lang="en-US" sz="4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45A9F8-DB53-4BB9-93C0-0A2B4BC98CF7}"/>
                </a:ext>
              </a:extLst>
            </p:cNvPr>
            <p:cNvCxnSpPr>
              <a:cxnSpLocks/>
              <a:stCxn id="27" idx="7"/>
              <a:endCxn id="29" idx="2"/>
            </p:cNvCxnSpPr>
            <p:nvPr/>
          </p:nvCxnSpPr>
          <p:spPr bwMode="auto">
            <a:xfrm flipV="1">
              <a:off x="2982894" y="2026920"/>
              <a:ext cx="1436706" cy="132965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D9B17-8146-4D09-891B-22E5311106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760" y="3870960"/>
              <a:ext cx="548640" cy="548640"/>
            </a:xfrm>
            <a:prstGeom prst="ellipse">
              <a:avLst/>
            </a:prstGeom>
            <a:solidFill>
              <a:srgbClr val="7030A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F453B94-41AE-47D9-B6F5-6CA192A152F4}"/>
                </a:ext>
              </a:extLst>
            </p:cNvPr>
            <p:cNvCxnSpPr>
              <a:cxnSpLocks/>
              <a:stCxn id="23" idx="7"/>
              <a:endCxn id="26" idx="2"/>
            </p:cNvCxnSpPr>
            <p:nvPr/>
          </p:nvCxnSpPr>
          <p:spPr bwMode="auto">
            <a:xfrm flipV="1">
              <a:off x="4202094" y="2941320"/>
              <a:ext cx="1116666" cy="42117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7DF07C-D6FD-4714-96B0-FF52672051DC}"/>
                </a:ext>
              </a:extLst>
            </p:cNvPr>
            <p:cNvCxnSpPr>
              <a:cxnSpLocks/>
              <a:stCxn id="23" idx="5"/>
              <a:endCxn id="36" idx="2"/>
            </p:cNvCxnSpPr>
            <p:nvPr/>
          </p:nvCxnSpPr>
          <p:spPr bwMode="auto">
            <a:xfrm>
              <a:off x="4202094" y="3750441"/>
              <a:ext cx="1116666" cy="39483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25212A8-9C67-46F6-B228-63D6B3395D2A}"/>
                </a:ext>
              </a:extLst>
            </p:cNvPr>
            <p:cNvCxnSpPr>
              <a:cxnSpLocks/>
              <a:stCxn id="24" idx="7"/>
              <a:endCxn id="36" idx="3"/>
            </p:cNvCxnSpPr>
            <p:nvPr/>
          </p:nvCxnSpPr>
          <p:spPr bwMode="auto">
            <a:xfrm flipV="1">
              <a:off x="4887894" y="4339254"/>
              <a:ext cx="511212" cy="5264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CD66C3-107D-49B8-809F-4C7E8D12ED19}"/>
                </a:ext>
              </a:extLst>
            </p:cNvPr>
            <p:cNvCxnSpPr>
              <a:cxnSpLocks/>
              <a:stCxn id="29" idx="4"/>
              <a:endCxn id="36" idx="1"/>
            </p:cNvCxnSpPr>
            <p:nvPr/>
          </p:nvCxnSpPr>
          <p:spPr bwMode="auto">
            <a:xfrm>
              <a:off x="4693920" y="2301240"/>
              <a:ext cx="705186" cy="1650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36F192-D2F0-4972-8040-1167A7F4C900}"/>
                </a:ext>
              </a:extLst>
            </p:cNvPr>
            <p:cNvCxnSpPr>
              <a:cxnSpLocks/>
              <a:stCxn id="36" idx="6"/>
              <a:endCxn id="25" idx="3"/>
            </p:cNvCxnSpPr>
            <p:nvPr/>
          </p:nvCxnSpPr>
          <p:spPr bwMode="auto">
            <a:xfrm flipV="1">
              <a:off x="5867400" y="3750441"/>
              <a:ext cx="979506" cy="39483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7C5DB4-35AC-4B33-90CE-3EFCFC0EA79F}"/>
                </a:ext>
              </a:extLst>
            </p:cNvPr>
            <p:cNvCxnSpPr>
              <a:cxnSpLocks/>
              <a:stCxn id="26" idx="6"/>
              <a:endCxn id="25" idx="1"/>
            </p:cNvCxnSpPr>
            <p:nvPr/>
          </p:nvCxnSpPr>
          <p:spPr bwMode="auto">
            <a:xfrm>
              <a:off x="5867400" y="2941320"/>
              <a:ext cx="979506" cy="42117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42CB0EA-99B8-47DD-8BDB-88CF9960BA09}"/>
                </a:ext>
              </a:extLst>
            </p:cNvPr>
            <p:cNvCxnSpPr>
              <a:cxnSpLocks/>
              <a:stCxn id="26" idx="4"/>
              <a:endCxn id="36" idx="0"/>
            </p:cNvCxnSpPr>
            <p:nvPr/>
          </p:nvCxnSpPr>
          <p:spPr bwMode="auto">
            <a:xfrm>
              <a:off x="5593080" y="3215640"/>
              <a:ext cx="0" cy="6553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0A27D8A-0BD1-4152-9D2F-F83DEA62E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232549"/>
            <a:ext cx="883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24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Jones-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Plassmann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Parallel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Many </a:t>
            </a:r>
            <a:r>
              <a:rPr lang="en-US" dirty="0">
                <a:solidFill>
                  <a:srgbClr val="0070C0"/>
                </a:solidFill>
              </a:rPr>
              <a:t>parallel</a:t>
            </a:r>
            <a:r>
              <a:rPr lang="en-US" dirty="0"/>
              <a:t> graph coloring</a:t>
            </a:r>
            <a:br>
              <a:rPr lang="en-US" dirty="0"/>
            </a:br>
            <a:r>
              <a:rPr lang="en-US" dirty="0"/>
              <a:t>algorithms follow JP approach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Initialization step</a:t>
            </a:r>
          </a:p>
          <a:p>
            <a:pPr lvl="1"/>
            <a:r>
              <a:rPr lang="en-US" dirty="0"/>
              <a:t>Compute direction of edges</a:t>
            </a:r>
          </a:p>
          <a:p>
            <a:pPr lvl="2"/>
            <a:r>
              <a:rPr lang="en-US" dirty="0"/>
              <a:t>Based on a priority heuristic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Parallel computation steps</a:t>
            </a:r>
          </a:p>
          <a:p>
            <a:pPr lvl="1"/>
            <a:r>
              <a:rPr lang="en-US" dirty="0"/>
              <a:t>Check every uncolored vertex</a:t>
            </a:r>
          </a:p>
          <a:p>
            <a:pPr lvl="1"/>
            <a:r>
              <a:rPr lang="en-US" dirty="0"/>
              <a:t>Color ready vertices with </a:t>
            </a:r>
            <a:r>
              <a:rPr lang="en-US" dirty="0">
                <a:solidFill>
                  <a:srgbClr val="0070C0"/>
                </a:solidFill>
              </a:rPr>
              <a:t>best possible color</a:t>
            </a:r>
          </a:p>
          <a:p>
            <a:pPr lvl="1"/>
            <a:r>
              <a:rPr lang="en-US" dirty="0"/>
              <a:t>Repeat until entire graph has been colored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0DB905B-BE92-4265-9829-9E62DC96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989" y="1802551"/>
            <a:ext cx="29780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19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In JP, each vertex has list of </a:t>
            </a:r>
            <a:r>
              <a:rPr lang="en-US" i="1" dirty="0"/>
              <a:t>k</a:t>
            </a:r>
            <a:r>
              <a:rPr lang="en-US" dirty="0"/>
              <a:t>+1 </a:t>
            </a:r>
            <a:r>
              <a:rPr lang="en-US" dirty="0">
                <a:solidFill>
                  <a:srgbClr val="0070C0"/>
                </a:solidFill>
              </a:rPr>
              <a:t>possible colors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i="1" dirty="0"/>
              <a:t>k</a:t>
            </a:r>
            <a:r>
              <a:rPr lang="en-US" dirty="0"/>
              <a:t> is number of higher-priority neighbors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When neighbor is colored, that color is deleted from list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Vertex is ultimately colored with best remaining color</a:t>
            </a:r>
          </a:p>
          <a:p>
            <a:r>
              <a:rPr lang="en-US" dirty="0"/>
              <a:t>JP often uses </a:t>
            </a:r>
            <a:r>
              <a:rPr lang="en-US" dirty="0">
                <a:solidFill>
                  <a:srgbClr val="FF0000"/>
                </a:solidFill>
              </a:rPr>
              <a:t>bitmaps</a:t>
            </a:r>
            <a:r>
              <a:rPr lang="en-US" dirty="0"/>
              <a:t> for implementing these lists</a:t>
            </a:r>
          </a:p>
          <a:p>
            <a:pPr lvl="1"/>
            <a:r>
              <a:rPr lang="en-US" dirty="0"/>
              <a:t>Each bit represents one color</a:t>
            </a:r>
          </a:p>
          <a:p>
            <a:pPr lvl="2"/>
            <a:r>
              <a:rPr lang="en-US" dirty="0"/>
              <a:t>“1” means the color is still possible</a:t>
            </a:r>
          </a:p>
          <a:p>
            <a:pPr lvl="2"/>
            <a:r>
              <a:rPr lang="en-US" dirty="0"/>
              <a:t>“0” means the color is not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4D632-895A-4F22-AA90-A8F4C9ABD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330952"/>
            <a:ext cx="88392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4E6F4A-319A-6C4B-8862-8E4B53152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21" y="3685032"/>
            <a:ext cx="22435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317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In JP, each vertex has list of </a:t>
            </a:r>
            <a:r>
              <a:rPr lang="en-US" i="1" dirty="0"/>
              <a:t>k</a:t>
            </a:r>
            <a:r>
              <a:rPr lang="en-US" dirty="0"/>
              <a:t>+1 </a:t>
            </a:r>
            <a:r>
              <a:rPr lang="en-US" dirty="0">
                <a:solidFill>
                  <a:srgbClr val="0070C0"/>
                </a:solidFill>
              </a:rPr>
              <a:t>possible colors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i="1" dirty="0"/>
              <a:t>k</a:t>
            </a:r>
            <a:r>
              <a:rPr lang="en-US" dirty="0"/>
              <a:t> is number of higher-priority neighbors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When neighbor is colored, that color is deleted from list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Vertex is ultimately colored with best remaining color</a:t>
            </a:r>
          </a:p>
          <a:p>
            <a:r>
              <a:rPr lang="en-US" dirty="0"/>
              <a:t>JP often uses </a:t>
            </a:r>
            <a:r>
              <a:rPr lang="en-US" dirty="0">
                <a:solidFill>
                  <a:srgbClr val="FF0000"/>
                </a:solidFill>
              </a:rPr>
              <a:t>bitmaps</a:t>
            </a:r>
            <a:r>
              <a:rPr lang="en-US" dirty="0"/>
              <a:t> for implementing these lists</a:t>
            </a:r>
          </a:p>
          <a:p>
            <a:pPr lvl="1"/>
            <a:r>
              <a:rPr lang="en-US" dirty="0"/>
              <a:t>Each bit represents one color</a:t>
            </a:r>
          </a:p>
          <a:p>
            <a:pPr lvl="2"/>
            <a:r>
              <a:rPr lang="en-US" dirty="0"/>
              <a:t>“1” means the color is still possible</a:t>
            </a:r>
          </a:p>
          <a:p>
            <a:pPr lvl="2"/>
            <a:r>
              <a:rPr lang="en-US" dirty="0"/>
              <a:t>“0” means the color is not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4D632-895A-4F22-AA90-A8F4C9AB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330952"/>
            <a:ext cx="8839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9CFF5-505D-8E4E-9FA2-7AA6D7E3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685032"/>
            <a:ext cx="22435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15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In JP, each vertex has list of </a:t>
            </a:r>
            <a:r>
              <a:rPr lang="en-US" i="1" dirty="0"/>
              <a:t>k</a:t>
            </a:r>
            <a:r>
              <a:rPr lang="en-US" dirty="0"/>
              <a:t>+1 </a:t>
            </a:r>
            <a:r>
              <a:rPr lang="en-US" dirty="0">
                <a:solidFill>
                  <a:srgbClr val="0070C0"/>
                </a:solidFill>
              </a:rPr>
              <a:t>possible colors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i="1" dirty="0"/>
              <a:t>k</a:t>
            </a:r>
            <a:r>
              <a:rPr lang="en-US" dirty="0"/>
              <a:t> is number of higher-priority neighbors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When neighbor is colored, that color is deleted from list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Vertex is ultimately colored with best remaining color</a:t>
            </a:r>
          </a:p>
          <a:p>
            <a:r>
              <a:rPr lang="en-US" dirty="0"/>
              <a:t>JP often uses </a:t>
            </a:r>
            <a:r>
              <a:rPr lang="en-US" dirty="0">
                <a:solidFill>
                  <a:srgbClr val="FF0000"/>
                </a:solidFill>
              </a:rPr>
              <a:t>bitmaps</a:t>
            </a:r>
            <a:r>
              <a:rPr lang="en-US" dirty="0"/>
              <a:t> for implementing these lists</a:t>
            </a:r>
          </a:p>
          <a:p>
            <a:pPr lvl="1"/>
            <a:r>
              <a:rPr lang="en-US" dirty="0"/>
              <a:t>Each bit represents one color</a:t>
            </a:r>
          </a:p>
          <a:p>
            <a:pPr lvl="2"/>
            <a:r>
              <a:rPr lang="en-US" dirty="0"/>
              <a:t>“1” means the color is still possible</a:t>
            </a:r>
          </a:p>
          <a:p>
            <a:pPr lvl="2"/>
            <a:r>
              <a:rPr lang="en-US" dirty="0"/>
              <a:t>“0” means the color is not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4D632-895A-4F22-AA90-A8F4C9AB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330952"/>
            <a:ext cx="8839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8EDDD-67D9-564F-8519-E9134B94B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685032"/>
            <a:ext cx="22435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12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In JP, each vertex has list of </a:t>
            </a:r>
            <a:r>
              <a:rPr lang="en-US" i="1" dirty="0"/>
              <a:t>k</a:t>
            </a:r>
            <a:r>
              <a:rPr lang="en-US" dirty="0"/>
              <a:t>+1 </a:t>
            </a:r>
            <a:r>
              <a:rPr lang="en-US" dirty="0">
                <a:solidFill>
                  <a:srgbClr val="0070C0"/>
                </a:solidFill>
              </a:rPr>
              <a:t>possible colors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i="1" dirty="0"/>
              <a:t>k</a:t>
            </a:r>
            <a:r>
              <a:rPr lang="en-US" dirty="0"/>
              <a:t> is number of higher-priority neighbors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When neighbor is colored, that color is deleted from list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Vertex is ultimately colored with best remaining color</a:t>
            </a:r>
          </a:p>
          <a:p>
            <a:r>
              <a:rPr lang="en-US" dirty="0"/>
              <a:t>JP often uses </a:t>
            </a:r>
            <a:r>
              <a:rPr lang="en-US" dirty="0">
                <a:solidFill>
                  <a:srgbClr val="FF0000"/>
                </a:solidFill>
              </a:rPr>
              <a:t>bitmaps</a:t>
            </a:r>
            <a:r>
              <a:rPr lang="en-US" dirty="0"/>
              <a:t> for implementing these lists</a:t>
            </a:r>
          </a:p>
          <a:p>
            <a:pPr lvl="1"/>
            <a:r>
              <a:rPr lang="en-US" dirty="0"/>
              <a:t>Each bit represents one color</a:t>
            </a:r>
          </a:p>
          <a:p>
            <a:pPr lvl="2"/>
            <a:r>
              <a:rPr lang="en-US" dirty="0"/>
              <a:t>“1” means the color is still possible</a:t>
            </a:r>
          </a:p>
          <a:p>
            <a:pPr lvl="2"/>
            <a:r>
              <a:rPr lang="en-US" dirty="0"/>
              <a:t>“0” means the color is not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4D632-895A-4F22-AA90-A8F4C9AB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330952"/>
            <a:ext cx="8839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BE214-A8A8-CA40-AB08-D0B23E17E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685032"/>
            <a:ext cx="22435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230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In JP, each vertex has list of </a:t>
            </a:r>
            <a:r>
              <a:rPr lang="en-US" i="1" dirty="0"/>
              <a:t>k</a:t>
            </a:r>
            <a:r>
              <a:rPr lang="en-US" dirty="0"/>
              <a:t>+1 </a:t>
            </a:r>
            <a:r>
              <a:rPr lang="en-US" dirty="0">
                <a:solidFill>
                  <a:srgbClr val="0070C0"/>
                </a:solidFill>
              </a:rPr>
              <a:t>possible colors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i="1" dirty="0"/>
              <a:t>k</a:t>
            </a:r>
            <a:r>
              <a:rPr lang="en-US" dirty="0"/>
              <a:t> is number of higher-priority neighbors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When neighbor is colored, that color is deleted from list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Vertex is ultimately colored with best remaining color</a:t>
            </a:r>
          </a:p>
          <a:p>
            <a:r>
              <a:rPr lang="en-US" dirty="0"/>
              <a:t>JP often uses </a:t>
            </a:r>
            <a:r>
              <a:rPr lang="en-US" dirty="0">
                <a:solidFill>
                  <a:srgbClr val="FF0000"/>
                </a:solidFill>
              </a:rPr>
              <a:t>bitmaps</a:t>
            </a:r>
            <a:r>
              <a:rPr lang="en-US" dirty="0"/>
              <a:t> for implementing these lists</a:t>
            </a:r>
          </a:p>
          <a:p>
            <a:pPr lvl="1"/>
            <a:r>
              <a:rPr lang="en-US" dirty="0"/>
              <a:t>Each bit represents one color</a:t>
            </a:r>
          </a:p>
          <a:p>
            <a:pPr lvl="2"/>
            <a:r>
              <a:rPr lang="en-US" dirty="0"/>
              <a:t>“1” means the color is still possible</a:t>
            </a:r>
          </a:p>
          <a:p>
            <a:pPr lvl="2"/>
            <a:r>
              <a:rPr lang="en-US" dirty="0"/>
              <a:t>“0” means the color is not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4D632-895A-4F22-AA90-A8F4C9AB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330952"/>
            <a:ext cx="8839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CCF36F-8BEF-DE4B-8280-74F099350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685032"/>
            <a:ext cx="22435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16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In JP, each vertex has list of </a:t>
            </a:r>
            <a:r>
              <a:rPr lang="en-US" i="1" dirty="0"/>
              <a:t>k</a:t>
            </a:r>
            <a:r>
              <a:rPr lang="en-US" dirty="0"/>
              <a:t>+1 </a:t>
            </a:r>
            <a:r>
              <a:rPr lang="en-US" dirty="0">
                <a:solidFill>
                  <a:srgbClr val="0070C0"/>
                </a:solidFill>
              </a:rPr>
              <a:t>possible colors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i="1" dirty="0"/>
              <a:t>k</a:t>
            </a:r>
            <a:r>
              <a:rPr lang="en-US" dirty="0"/>
              <a:t> is number of higher-priority neighbors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When neighbor is colored, that color is deleted from list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Vertex is ultimately colored with best remaining color</a:t>
            </a:r>
          </a:p>
          <a:p>
            <a:r>
              <a:rPr lang="en-US" dirty="0"/>
              <a:t>JP often uses </a:t>
            </a:r>
            <a:r>
              <a:rPr lang="en-US" dirty="0">
                <a:solidFill>
                  <a:srgbClr val="FF0000"/>
                </a:solidFill>
              </a:rPr>
              <a:t>bitmaps</a:t>
            </a:r>
            <a:r>
              <a:rPr lang="en-US" dirty="0"/>
              <a:t> for implementing these lists</a:t>
            </a:r>
          </a:p>
          <a:p>
            <a:pPr lvl="1"/>
            <a:r>
              <a:rPr lang="en-US" dirty="0"/>
              <a:t>Each bit represents one color</a:t>
            </a:r>
          </a:p>
          <a:p>
            <a:pPr lvl="2"/>
            <a:r>
              <a:rPr lang="en-US" dirty="0"/>
              <a:t>“1” means the color is still possible</a:t>
            </a:r>
          </a:p>
          <a:p>
            <a:pPr lvl="2"/>
            <a:r>
              <a:rPr lang="en-US" dirty="0"/>
              <a:t>“0” means the color is not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4D632-895A-4F22-AA90-A8F4C9AB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330952"/>
            <a:ext cx="88392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DB2E1-A387-A241-A175-C989A19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685032"/>
            <a:ext cx="22435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8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In JP, each vertex has list of </a:t>
            </a:r>
            <a:r>
              <a:rPr lang="en-US" i="1" dirty="0"/>
              <a:t>k</a:t>
            </a:r>
            <a:r>
              <a:rPr lang="en-US" dirty="0"/>
              <a:t>+1 </a:t>
            </a:r>
            <a:r>
              <a:rPr lang="en-US" dirty="0">
                <a:solidFill>
                  <a:srgbClr val="0070C0"/>
                </a:solidFill>
              </a:rPr>
              <a:t>possible colors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i="1" dirty="0"/>
              <a:t>k</a:t>
            </a:r>
            <a:r>
              <a:rPr lang="en-US" dirty="0"/>
              <a:t> is number of higher-priority neighbors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When neighbor is colored, that color is deleted from list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Vertex is ultimately colored with best remaining color</a:t>
            </a:r>
          </a:p>
          <a:p>
            <a:r>
              <a:rPr lang="en-US" dirty="0"/>
              <a:t>JP often uses </a:t>
            </a:r>
            <a:r>
              <a:rPr lang="en-US" dirty="0">
                <a:solidFill>
                  <a:srgbClr val="FF0000"/>
                </a:solidFill>
              </a:rPr>
              <a:t>bitmaps</a:t>
            </a:r>
            <a:r>
              <a:rPr lang="en-US" dirty="0"/>
              <a:t> for implementing these lists</a:t>
            </a:r>
          </a:p>
          <a:p>
            <a:pPr lvl="1"/>
            <a:r>
              <a:rPr lang="en-US" dirty="0"/>
              <a:t>Each bit represents one color</a:t>
            </a:r>
          </a:p>
          <a:p>
            <a:pPr lvl="2"/>
            <a:r>
              <a:rPr lang="en-US" dirty="0"/>
              <a:t>“1” means the color is still possible</a:t>
            </a:r>
          </a:p>
          <a:p>
            <a:pPr lvl="2"/>
            <a:r>
              <a:rPr lang="en-US" dirty="0"/>
              <a:t>“0” means the color is not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4D632-895A-4F22-AA90-A8F4C9AB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330952"/>
            <a:ext cx="8839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86A55-8F6D-EE47-94AA-AB1B44329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685032"/>
            <a:ext cx="22435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69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Jones-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Plassmann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Initialization step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Compute </a:t>
            </a:r>
            <a:r>
              <a:rPr lang="en-US" dirty="0">
                <a:solidFill>
                  <a:srgbClr val="FF0000"/>
                </a:solidFill>
              </a:rPr>
              <a:t>direction</a:t>
            </a:r>
            <a:r>
              <a:rPr lang="en-US" dirty="0"/>
              <a:t> of each edge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Based on LDF heuristic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Initialize bitmaps</a:t>
            </a:r>
          </a:p>
          <a:p>
            <a:pPr>
              <a:spcBef>
                <a:spcPts val="600"/>
              </a:spcBef>
            </a:pPr>
            <a:r>
              <a:rPr lang="en-US" dirty="0"/>
              <a:t>Operation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Go from higher to lower degree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Use alphabetic ordering to break ties</a:t>
            </a:r>
          </a:p>
          <a:p>
            <a:pPr>
              <a:spcBef>
                <a:spcPts val="600"/>
              </a:spcBef>
            </a:pPr>
            <a:r>
              <a:rPr lang="en-US" dirty="0"/>
              <a:t>Result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Turns graph into </a:t>
            </a:r>
            <a:r>
              <a:rPr lang="en-US" dirty="0">
                <a:solidFill>
                  <a:srgbClr val="0070C0"/>
                </a:solidFill>
              </a:rPr>
              <a:t>DAG</a:t>
            </a:r>
            <a:r>
              <a:rPr lang="en-US" dirty="0"/>
              <a:t>; already colors vertex A “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59FD87-29BF-6141-978E-31CFF2FF4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499507"/>
            <a:ext cx="468106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60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9DD62-071B-4450-ACE2-9D56BB41F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3975"/>
                <a:ext cx="8430768" cy="4479925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The coloring of an undirected graph G = (V, E) is a </a:t>
                </a:r>
                <a:r>
                  <a:rPr lang="en-US" dirty="0">
                    <a:solidFill>
                      <a:srgbClr val="FF0000"/>
                    </a:solidFill>
                  </a:rPr>
                  <a:t>mapping C from vertices to colors </a:t>
                </a:r>
                <a:r>
                  <a:rPr lang="en-US" dirty="0"/>
                  <a:t>such that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C(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C(j) for every edge (i, j) ∈ 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Total number of colors is small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Serial algorithm is trivial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Select an uncolored vertex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Color it with “best” possible color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Repeat until entire graph is colored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9DD62-071B-4450-ACE2-9D56BB41F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3975"/>
                <a:ext cx="8430768" cy="4479925"/>
              </a:xfrm>
              <a:blipFill>
                <a:blip r:embed="rId4"/>
                <a:stretch>
                  <a:fillRect l="-1302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95C23E-057D-BC45-B29B-F28E5CC81B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97" y="2410819"/>
            <a:ext cx="1892808" cy="1463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596D10-20A6-A845-939D-DA576BCDE9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04" y="3600931"/>
            <a:ext cx="1892808" cy="14635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F921A0-E5EB-3B4A-9417-1FBD132F8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309282"/>
            <a:ext cx="883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655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Jones-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Plassmann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 step 1</a:t>
            </a:r>
          </a:p>
          <a:p>
            <a:pPr lvl="1"/>
            <a:r>
              <a:rPr lang="en-US" dirty="0"/>
              <a:t>Check every uncolored vertex </a:t>
            </a:r>
          </a:p>
          <a:p>
            <a:pPr lvl="1"/>
            <a:r>
              <a:rPr lang="en-US" dirty="0"/>
              <a:t>Color ready vertices</a:t>
            </a:r>
          </a:p>
          <a:p>
            <a:pPr lvl="4"/>
            <a:endParaRPr lang="en-US" dirty="0"/>
          </a:p>
          <a:p>
            <a:r>
              <a:rPr lang="en-US" dirty="0"/>
              <a:t>Operation</a:t>
            </a:r>
          </a:p>
          <a:p>
            <a:pPr lvl="1"/>
            <a:r>
              <a:rPr lang="en-US" dirty="0"/>
              <a:t>Neighbors of A clear “red” bit</a:t>
            </a:r>
          </a:p>
          <a:p>
            <a:pPr lvl="1"/>
            <a:r>
              <a:rPr lang="en-US" dirty="0"/>
              <a:t>Vertex B is ready</a:t>
            </a:r>
          </a:p>
          <a:p>
            <a:pPr lvl="1"/>
            <a:r>
              <a:rPr lang="en-US" dirty="0"/>
              <a:t>Color vertex B “</a:t>
            </a:r>
            <a:r>
              <a:rPr lang="en-US" b="1" dirty="0">
                <a:solidFill>
                  <a:srgbClr val="00B0F0"/>
                </a:solidFill>
              </a:rPr>
              <a:t>blue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BEC098-4C2B-2E47-9430-0CC360B1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09282"/>
            <a:ext cx="88392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F21D-34E0-DE42-8B7A-94145EF89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499616"/>
            <a:ext cx="468106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95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Jones-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Plassmann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 step 2</a:t>
            </a:r>
          </a:p>
          <a:p>
            <a:pPr lvl="1"/>
            <a:r>
              <a:rPr lang="en-US" dirty="0"/>
              <a:t>Check every uncolored vertex </a:t>
            </a:r>
          </a:p>
          <a:p>
            <a:pPr lvl="1"/>
            <a:r>
              <a:rPr lang="en-US" dirty="0"/>
              <a:t>Color ready vertices</a:t>
            </a:r>
          </a:p>
          <a:p>
            <a:pPr lvl="4"/>
            <a:endParaRPr lang="en-US" dirty="0"/>
          </a:p>
          <a:p>
            <a:r>
              <a:rPr lang="en-US" dirty="0"/>
              <a:t>Operation</a:t>
            </a:r>
          </a:p>
          <a:p>
            <a:pPr lvl="1"/>
            <a:r>
              <a:rPr lang="en-US" dirty="0"/>
              <a:t>Neighbors of B clear “blue” bit</a:t>
            </a:r>
          </a:p>
          <a:p>
            <a:pPr lvl="1"/>
            <a:r>
              <a:rPr lang="en-US" dirty="0"/>
              <a:t>Vertex C is ready</a:t>
            </a:r>
          </a:p>
          <a:p>
            <a:pPr lvl="1"/>
            <a:r>
              <a:rPr lang="en-US" dirty="0"/>
              <a:t>Color vertex C “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”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2BB541-69E5-E74A-A600-4BB54D4A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09282"/>
            <a:ext cx="8839200" cy="46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D5C8A9-A58D-EB4F-B014-B85BF9E72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499616"/>
            <a:ext cx="468106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035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Jones-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Plassmann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 step 3</a:t>
            </a:r>
          </a:p>
          <a:p>
            <a:pPr lvl="1"/>
            <a:r>
              <a:rPr lang="en-US" dirty="0"/>
              <a:t>Check every uncolored vertex </a:t>
            </a:r>
          </a:p>
          <a:p>
            <a:pPr lvl="1"/>
            <a:r>
              <a:rPr lang="en-US" dirty="0"/>
              <a:t>Color ready vertices</a:t>
            </a:r>
          </a:p>
          <a:p>
            <a:pPr lvl="4"/>
            <a:endParaRPr lang="en-US" dirty="0"/>
          </a:p>
          <a:p>
            <a:r>
              <a:rPr lang="en-US" dirty="0"/>
              <a:t>Operation</a:t>
            </a:r>
          </a:p>
          <a:p>
            <a:pPr lvl="1"/>
            <a:r>
              <a:rPr lang="en-US" dirty="0"/>
              <a:t>Neighbors of C clear “red” bit</a:t>
            </a:r>
          </a:p>
          <a:p>
            <a:pPr lvl="1"/>
            <a:r>
              <a:rPr lang="en-US" dirty="0"/>
              <a:t>Vertices D &amp; G are ready</a:t>
            </a:r>
          </a:p>
          <a:p>
            <a:pPr lvl="1"/>
            <a:r>
              <a:rPr lang="en-US" dirty="0"/>
              <a:t>Color vertices D &amp; G “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dirty="0"/>
              <a:t>”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B1D51-54FC-FB4D-9E5E-73247319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09282"/>
            <a:ext cx="88392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F161F-F713-1D45-85DE-FA48BF322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499616"/>
            <a:ext cx="468106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270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Jones-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Plassmann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 step 4</a:t>
            </a:r>
          </a:p>
          <a:p>
            <a:pPr lvl="1"/>
            <a:r>
              <a:rPr lang="en-US" dirty="0"/>
              <a:t>Check every uncolored vertex </a:t>
            </a:r>
          </a:p>
          <a:p>
            <a:pPr lvl="1"/>
            <a:r>
              <a:rPr lang="en-US" dirty="0"/>
              <a:t>Color ready vertices</a:t>
            </a:r>
          </a:p>
          <a:p>
            <a:pPr lvl="4"/>
            <a:endParaRPr lang="en-US" dirty="0"/>
          </a:p>
          <a:p>
            <a:r>
              <a:rPr lang="en-US" dirty="0"/>
              <a:t>Operation</a:t>
            </a:r>
          </a:p>
          <a:p>
            <a:pPr lvl="1"/>
            <a:r>
              <a:rPr lang="en-US" dirty="0"/>
              <a:t>Neighbors of D &amp; G clear “orange” bit</a:t>
            </a:r>
          </a:p>
          <a:p>
            <a:pPr lvl="1"/>
            <a:r>
              <a:rPr lang="en-US" dirty="0"/>
              <a:t>Vertex E is ready</a:t>
            </a:r>
          </a:p>
          <a:p>
            <a:pPr lvl="1"/>
            <a:r>
              <a:rPr lang="en-US" dirty="0"/>
              <a:t>Color vertex E “</a:t>
            </a:r>
            <a:r>
              <a:rPr lang="en-US" b="1" dirty="0">
                <a:solidFill>
                  <a:srgbClr val="7030A0"/>
                </a:solidFill>
              </a:rPr>
              <a:t>purple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B1D51-54FC-FB4D-9E5E-73247319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09282"/>
            <a:ext cx="8839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443AA0-40CA-384E-A95B-6E50F3202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499616"/>
            <a:ext cx="468106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730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Jones-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Plassmann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 step 5</a:t>
            </a:r>
          </a:p>
          <a:p>
            <a:pPr lvl="1"/>
            <a:r>
              <a:rPr lang="en-US" dirty="0"/>
              <a:t>Check every uncolored vertex </a:t>
            </a:r>
          </a:p>
          <a:p>
            <a:pPr lvl="1"/>
            <a:r>
              <a:rPr lang="en-US" dirty="0"/>
              <a:t>Color ready vertices</a:t>
            </a:r>
          </a:p>
          <a:p>
            <a:pPr lvl="4"/>
            <a:endParaRPr lang="en-US" dirty="0"/>
          </a:p>
          <a:p>
            <a:r>
              <a:rPr lang="en-US" dirty="0"/>
              <a:t>Operation</a:t>
            </a:r>
          </a:p>
          <a:p>
            <a:pPr lvl="1"/>
            <a:r>
              <a:rPr lang="en-US" dirty="0"/>
              <a:t>Neighbors of E clear “purple” bit</a:t>
            </a:r>
          </a:p>
          <a:p>
            <a:pPr lvl="1"/>
            <a:r>
              <a:rPr lang="en-US" dirty="0"/>
              <a:t>Vertex F is ready</a:t>
            </a:r>
          </a:p>
          <a:p>
            <a:pPr lvl="1"/>
            <a:r>
              <a:rPr lang="en-US" dirty="0"/>
              <a:t>Color vertex F “</a:t>
            </a:r>
            <a:r>
              <a:rPr lang="en-US" b="1" dirty="0">
                <a:solidFill>
                  <a:srgbClr val="00B0F0"/>
                </a:solidFill>
              </a:rPr>
              <a:t>blue</a:t>
            </a:r>
            <a:r>
              <a:rPr lang="en-US" dirty="0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B1D51-54FC-FB4D-9E5E-73247319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09282"/>
            <a:ext cx="8839200" cy="469900"/>
          </a:xfrm>
          <a:prstGeom prst="rect">
            <a:avLst/>
          </a:prstGeom>
        </p:spPr>
      </p:pic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5929043C-CD0F-4AA3-90C0-9E7C8B0DC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840" y="4274354"/>
            <a:ext cx="3784714" cy="578605"/>
          </a:xfrm>
          <a:prstGeom prst="wedgeRoundRectCallout">
            <a:avLst>
              <a:gd name="adj1" fmla="val -11067"/>
              <a:gd name="adj2" fmla="val -6427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600" dirty="0"/>
              <a:t> JP terminates after </a:t>
            </a:r>
            <a:r>
              <a:rPr lang="en-US" sz="1600" dirty="0">
                <a:solidFill>
                  <a:srgbClr val="FF0000"/>
                </a:solidFill>
              </a:rPr>
              <a:t>5 steps</a:t>
            </a:r>
            <a:r>
              <a:rPr lang="en-US" sz="1600" dirty="0"/>
              <a:t> b/c longest dependence chain has 5 edges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544A96-2EDE-2043-B563-10F88CCF6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499616"/>
            <a:ext cx="4681067" cy="256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675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Our ECL-GC Algorithm with Shortcuts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85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ECL-GC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Our algorithm extends JP-LDF</a:t>
            </a:r>
          </a:p>
          <a:p>
            <a:pPr lvl="1">
              <a:spcBef>
                <a:spcPts val="0"/>
              </a:spcBef>
            </a:pPr>
            <a:r>
              <a:rPr lang="en-US" dirty="0"/>
              <a:t>JP-LDF tends to be fast and produces good colorings</a:t>
            </a:r>
          </a:p>
          <a:p>
            <a:pPr marL="5715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JP-LDF colors vertices with higher degrees first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Lower-degree vertices must </a:t>
            </a:r>
            <a:r>
              <a:rPr lang="en-US" dirty="0">
                <a:solidFill>
                  <a:srgbClr val="0070C0"/>
                </a:solidFill>
              </a:rPr>
              <a:t>wait → low parallelism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JP tends to exhibit limited parallelism 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Additional </a:t>
            </a:r>
            <a:r>
              <a:rPr lang="en-US" dirty="0">
                <a:solidFill>
                  <a:srgbClr val="FF0000"/>
                </a:solidFill>
              </a:rPr>
              <a:t>non-speculative</a:t>
            </a:r>
            <a:r>
              <a:rPr lang="en-US" dirty="0">
                <a:solidFill>
                  <a:srgbClr val="0070C0"/>
                </a:solidFill>
              </a:rPr>
              <a:t> parallelism </a:t>
            </a:r>
            <a:r>
              <a:rPr lang="en-US">
                <a:solidFill>
                  <a:srgbClr val="0070C0"/>
                </a:solidFill>
              </a:rPr>
              <a:t>may exist!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3F74BE-A7A3-F046-A8D3-7C1CF4B67E7B}"/>
              </a:ext>
            </a:extLst>
          </p:cNvPr>
          <p:cNvCxnSpPr/>
          <p:nvPr/>
        </p:nvCxnSpPr>
        <p:spPr bwMode="auto">
          <a:xfrm>
            <a:off x="5474825" y="4027990"/>
            <a:ext cx="879676" cy="18519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78316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ECL-GC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/>
              <a:t>ECL-GC exploits </a:t>
            </a:r>
            <a:r>
              <a:rPr lang="en-US" dirty="0">
                <a:solidFill>
                  <a:srgbClr val="0070C0"/>
                </a:solidFill>
              </a:rPr>
              <a:t>intermediate bitmap states</a:t>
            </a:r>
            <a:endParaRPr lang="en-US" dirty="0"/>
          </a:p>
          <a:p>
            <a:pPr lvl="1"/>
            <a:r>
              <a:rPr lang="en-US" dirty="0"/>
              <a:t>Based on systematic search of operations between adjacent vertices’ bitmaps</a:t>
            </a:r>
          </a:p>
          <a:p>
            <a:pPr lvl="1"/>
            <a:r>
              <a:rPr lang="en-US" dirty="0"/>
              <a:t>Found two cases that yield exploitable info (shortcuts)</a:t>
            </a:r>
          </a:p>
          <a:p>
            <a:pPr lvl="2"/>
            <a:r>
              <a:rPr lang="en-US" dirty="0"/>
              <a:t>See paper for derivation</a:t>
            </a:r>
          </a:p>
          <a:p>
            <a:pPr marL="457200" lvl="1" indent="0"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dirty="0"/>
              <a:t>Our </a:t>
            </a:r>
            <a:r>
              <a:rPr lang="en-US" dirty="0">
                <a:solidFill>
                  <a:srgbClr val="FF0000"/>
                </a:solidFill>
              </a:rPr>
              <a:t>shortcuts</a:t>
            </a:r>
            <a:r>
              <a:rPr lang="en-US" dirty="0"/>
              <a:t> minimize the waiting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Break dependences to increase parallelism</a:t>
            </a:r>
          </a:p>
          <a:p>
            <a:pPr lvl="1"/>
            <a:r>
              <a:rPr lang="en-US" dirty="0"/>
              <a:t>Guarantee same final coloring as JP-LDF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3F74BE-A7A3-F046-A8D3-7C1CF4B67E7B}"/>
              </a:ext>
            </a:extLst>
          </p:cNvPr>
          <p:cNvCxnSpPr/>
          <p:nvPr/>
        </p:nvCxnSpPr>
        <p:spPr bwMode="auto">
          <a:xfrm>
            <a:off x="5474825" y="4027990"/>
            <a:ext cx="879676" cy="18519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559303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 vertex can be colored with its best possible color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 soon as </a:t>
            </a:r>
            <a:r>
              <a:rPr lang="en-US" dirty="0">
                <a:solidFill>
                  <a:srgbClr val="0070C0"/>
                </a:solidFill>
              </a:rPr>
              <a:t>all uncolored higher-priority neighbors are no longer considering that color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C2C789-56D6-C949-B656-6A96F1901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12330"/>
            <a:ext cx="8839200" cy="469900"/>
          </a:xfrm>
          <a:prstGeom prst="rect">
            <a:avLst/>
          </a:prstGeom>
        </p:spPr>
      </p:pic>
      <p:sp>
        <p:nvSpPr>
          <p:cNvPr id="22" name="Rounded Rectangular Callout 6">
            <a:extLst>
              <a:ext uri="{FF2B5EF4-FFF2-40B4-BE49-F238E27FC236}">
                <a16:creationId xmlns:a16="http://schemas.microsoft.com/office/drawing/2014/main" id="{D0042E03-8BB0-FC46-B300-F1C83ED45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4" y="2912063"/>
            <a:ext cx="1395435" cy="469900"/>
          </a:xfrm>
          <a:prstGeom prst="wedgeRoundRectCallout">
            <a:avLst>
              <a:gd name="adj1" fmla="val 68738"/>
              <a:gd name="adj2" fmla="val -35489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300" dirty="0"/>
              <a:t>Q can safely be colored “</a:t>
            </a:r>
            <a:r>
              <a:rPr lang="en-US" sz="1300" dirty="0">
                <a:solidFill>
                  <a:srgbClr val="FF0000"/>
                </a:solidFill>
              </a:rPr>
              <a:t>red</a:t>
            </a:r>
            <a:r>
              <a:rPr lang="en-US" sz="1300" dirty="0"/>
              <a:t>”</a:t>
            </a:r>
          </a:p>
        </p:txBody>
      </p:sp>
      <p:sp>
        <p:nvSpPr>
          <p:cNvPr id="23" name="Rounded Rectangular Callout 6">
            <a:extLst>
              <a:ext uri="{FF2B5EF4-FFF2-40B4-BE49-F238E27FC236}">
                <a16:creationId xmlns:a16="http://schemas.microsoft.com/office/drawing/2014/main" id="{03EE5876-1ED3-F24E-A3E2-A57832A4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094" y="2752830"/>
            <a:ext cx="1556481" cy="896307"/>
          </a:xfrm>
          <a:prstGeom prst="wedgeRoundRectCallout">
            <a:avLst>
              <a:gd name="adj1" fmla="val 89008"/>
              <a:gd name="adj2" fmla="val -25611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300" dirty="0"/>
              <a:t>Q can safely be colored “</a:t>
            </a:r>
            <a:r>
              <a:rPr lang="en-US" sz="1300" dirty="0">
                <a:solidFill>
                  <a:srgbClr val="0070C0"/>
                </a:solidFill>
              </a:rPr>
              <a:t>blue</a:t>
            </a:r>
            <a:r>
              <a:rPr lang="en-US" sz="1300" dirty="0"/>
              <a:t>”, but best possible color is “</a:t>
            </a:r>
            <a:r>
              <a:rPr lang="en-US" sz="1300" dirty="0">
                <a:solidFill>
                  <a:srgbClr val="FF0000"/>
                </a:solidFill>
              </a:rPr>
              <a:t>red</a:t>
            </a:r>
            <a:r>
              <a:rPr lang="en-US" sz="1300" dirty="0"/>
              <a:t>” </a:t>
            </a:r>
          </a:p>
        </p:txBody>
      </p:sp>
      <p:sp>
        <p:nvSpPr>
          <p:cNvPr id="24" name="Rounded Rectangular Callout 6">
            <a:extLst>
              <a:ext uri="{FF2B5EF4-FFF2-40B4-BE49-F238E27FC236}">
                <a16:creationId xmlns:a16="http://schemas.microsoft.com/office/drawing/2014/main" id="{B0D7BCFB-E463-5749-AB03-316C6AFD7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018" y="2752831"/>
            <a:ext cx="1740528" cy="896307"/>
          </a:xfrm>
          <a:prstGeom prst="wedgeRoundRectCallout">
            <a:avLst>
              <a:gd name="adj1" fmla="val 81451"/>
              <a:gd name="adj2" fmla="val -25181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300" dirty="0"/>
              <a:t>Q can safely be colored “</a:t>
            </a:r>
            <a:r>
              <a:rPr lang="en-US" sz="1300" dirty="0">
                <a:solidFill>
                  <a:srgbClr val="0070C0"/>
                </a:solidFill>
              </a:rPr>
              <a:t>blue</a:t>
            </a:r>
            <a:r>
              <a:rPr lang="en-US" sz="1300" dirty="0"/>
              <a:t>” since blue is best possible color for Q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27AFC9-9CEA-C844-8046-1295C0360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1156843"/>
            <a:ext cx="3306650" cy="2377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3AAEF9-F400-AC4B-B9CD-43966A6B4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19" y="1135173"/>
            <a:ext cx="3306650" cy="2377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F4B3C-C6FA-DA49-8B96-2617347FB1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75" y="1146008"/>
            <a:ext cx="3306650" cy="2377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589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630" y="1323975"/>
            <a:ext cx="4767014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An edge can be removed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As soon as </a:t>
            </a:r>
            <a:r>
              <a:rPr lang="en-US" dirty="0">
                <a:solidFill>
                  <a:srgbClr val="0070C0"/>
                </a:solidFill>
              </a:rPr>
              <a:t>there is no overlap in possible colors</a:t>
            </a:r>
          </a:p>
          <a:p>
            <a:pPr lvl="3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800" dirty="0"/>
              <a:t>B</a:t>
            </a:r>
            <a:r>
              <a:rPr lang="en-US" dirty="0"/>
              <a:t>enefits</a:t>
            </a:r>
            <a:r>
              <a:rPr lang="en-US" sz="2800" dirty="0"/>
              <a:t> </a:t>
            </a:r>
          </a:p>
          <a:p>
            <a:pPr marL="97155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Removes one possible color </a:t>
            </a:r>
            <a:r>
              <a:rPr lang="en-US" dirty="0"/>
              <a:t>from bitmap </a:t>
            </a:r>
          </a:p>
          <a:p>
            <a:pPr marL="97155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Speeds up later 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F9314-3667-074B-A7C6-100BAAB03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12330"/>
            <a:ext cx="8839200" cy="469900"/>
          </a:xfrm>
          <a:prstGeom prst="rect">
            <a:avLst/>
          </a:prstGeom>
        </p:spPr>
      </p:pic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24BE4F63-800B-1649-A792-D04CBFEA4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271" y="3007902"/>
            <a:ext cx="1609018" cy="505646"/>
          </a:xfrm>
          <a:prstGeom prst="wedgeRoundRectCallout">
            <a:avLst>
              <a:gd name="adj1" fmla="val -48923"/>
              <a:gd name="adj2" fmla="val -131100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300" dirty="0"/>
              <a:t>R can be either “</a:t>
            </a:r>
            <a:r>
              <a:rPr lang="en-US" sz="1300" b="1" dirty="0">
                <a:solidFill>
                  <a:srgbClr val="0070C0"/>
                </a:solidFill>
              </a:rPr>
              <a:t>blue</a:t>
            </a:r>
            <a:r>
              <a:rPr lang="en-US" sz="1300" dirty="0"/>
              <a:t>” or “</a:t>
            </a:r>
            <a:r>
              <a:rPr lang="en-US" sz="1400" b="1" dirty="0">
                <a:solidFill>
                  <a:srgbClr val="7030A0"/>
                </a:solidFill>
              </a:rPr>
              <a:t>purple</a:t>
            </a:r>
            <a:r>
              <a:rPr lang="en-US" sz="1300" dirty="0"/>
              <a:t>”</a:t>
            </a:r>
          </a:p>
          <a:p>
            <a:pPr algn="ctr">
              <a:buNone/>
            </a:pPr>
            <a:r>
              <a:rPr lang="en-US" sz="1300" dirty="0"/>
              <a:t> 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BB62F602-0D6B-A94D-873C-2488113AF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30" y="4026807"/>
            <a:ext cx="1639059" cy="509748"/>
          </a:xfrm>
          <a:prstGeom prst="wedgeRoundRectCallout">
            <a:avLst>
              <a:gd name="adj1" fmla="val 17973"/>
              <a:gd name="adj2" fmla="val -126903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300" dirty="0"/>
              <a:t>S can be “</a:t>
            </a:r>
            <a:r>
              <a:rPr lang="en-US" sz="1300" b="1" dirty="0">
                <a:solidFill>
                  <a:srgbClr val="FF0000"/>
                </a:solidFill>
              </a:rPr>
              <a:t>red</a:t>
            </a:r>
            <a:r>
              <a:rPr lang="en-US" sz="1300" dirty="0"/>
              <a:t>”, “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  <a:r>
              <a:rPr lang="en-US" sz="1300" dirty="0"/>
              <a:t>” or “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sz="1300" dirty="0"/>
              <a:t>”</a:t>
            </a:r>
          </a:p>
          <a:p>
            <a:pPr algn="ctr">
              <a:buNone/>
            </a:pPr>
            <a:r>
              <a:rPr lang="en-US" sz="1300" dirty="0"/>
              <a:t> 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7F909EB5-D59A-904A-ABD5-BC914DC49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82" y="4619105"/>
            <a:ext cx="2335837" cy="474655"/>
          </a:xfrm>
          <a:prstGeom prst="wedgeRoundRectCallout">
            <a:avLst>
              <a:gd name="adj1" fmla="val -18599"/>
              <a:gd name="adj2" fmla="val 51200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300" dirty="0"/>
              <a:t>There is </a:t>
            </a:r>
            <a:r>
              <a:rPr lang="en-US" sz="1300" dirty="0">
                <a:solidFill>
                  <a:srgbClr val="FF0000"/>
                </a:solidFill>
              </a:rPr>
              <a:t>no overlap </a:t>
            </a:r>
            <a:r>
              <a:rPr lang="en-US" sz="1300" dirty="0"/>
              <a:t>between possible colors of R and S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14C7A869-61E2-B647-B137-28F55903C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" y="2092465"/>
            <a:ext cx="1454375" cy="450252"/>
          </a:xfrm>
          <a:prstGeom prst="wedgeRoundRectCallout">
            <a:avLst>
              <a:gd name="adj1" fmla="val 67128"/>
              <a:gd name="adj2" fmla="val 144790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300" dirty="0"/>
              <a:t>Can </a:t>
            </a:r>
            <a:r>
              <a:rPr lang="en-US" sz="1300" dirty="0">
                <a:solidFill>
                  <a:srgbClr val="FF0000"/>
                </a:solidFill>
              </a:rPr>
              <a:t>delete</a:t>
            </a:r>
            <a:r>
              <a:rPr lang="en-US" sz="1300" dirty="0"/>
              <a:t> edge from R to 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3906B-DEBD-524B-8265-09419C4C7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6" y="1374220"/>
            <a:ext cx="3875314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182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Our parallel ECL-GC algorithm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Increases parallelism </a:t>
            </a:r>
            <a:r>
              <a:rPr lang="en-US" dirty="0"/>
              <a:t>by breaking dependencies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Call these techniques “</a:t>
            </a:r>
            <a:r>
              <a:rPr lang="en-US" dirty="0">
                <a:solidFill>
                  <a:srgbClr val="0070C0"/>
                </a:solidFill>
              </a:rPr>
              <a:t>shortcuts</a:t>
            </a:r>
            <a:r>
              <a:rPr lang="en-US" dirty="0"/>
              <a:t>”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Produces </a:t>
            </a:r>
            <a:r>
              <a:rPr lang="en-US" dirty="0">
                <a:solidFill>
                  <a:srgbClr val="FF0000"/>
                </a:solidFill>
              </a:rPr>
              <a:t>deterministic </a:t>
            </a:r>
            <a:r>
              <a:rPr lang="en-US" dirty="0"/>
              <a:t>color assignment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Serial, parallel w/o shortcuts, parallel with shortcuts</a:t>
            </a:r>
          </a:p>
          <a:p>
            <a:pPr>
              <a:spcBef>
                <a:spcPts val="300"/>
              </a:spcBef>
            </a:pPr>
            <a:r>
              <a:rPr lang="en-US" dirty="0"/>
              <a:t>CUDA code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Demonstrates </a:t>
            </a:r>
            <a:r>
              <a:rPr lang="en-US" dirty="0">
                <a:solidFill>
                  <a:srgbClr val="FF0000"/>
                </a:solidFill>
              </a:rPr>
              <a:t>efficient implementation </a:t>
            </a:r>
            <a:r>
              <a:rPr lang="en-US" dirty="0"/>
              <a:t>of shortcuts</a:t>
            </a:r>
          </a:p>
          <a:p>
            <a:pPr>
              <a:spcBef>
                <a:spcPts val="300"/>
              </a:spcBef>
            </a:pPr>
            <a:r>
              <a:rPr lang="en-US" dirty="0"/>
              <a:t>Results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2.5 times more intrinsic parallelism (1.0x - 12.4x)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2.9 and 4.0 times faster than fastest GPU &amp; CPU codes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5286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ECL-GC 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409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10FEA9-B8D1-E246-9574-8AE980B11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44" y="1271016"/>
            <a:ext cx="4980856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ECL-GC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FF0000"/>
                </a:solidFill>
              </a:rPr>
              <a:t>Initialization step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Compute direction of edges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Based on priority heuristic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FF0000"/>
                </a:solidFill>
              </a:rPr>
              <a:t>Computation steps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Check every uncolored vertex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Color ready vertices with best possible color</a:t>
            </a:r>
          </a:p>
          <a:p>
            <a:pPr lvl="1">
              <a:spcBef>
                <a:spcPts val="900"/>
              </a:spcBef>
            </a:pPr>
            <a:r>
              <a:rPr lang="en-US" dirty="0">
                <a:solidFill>
                  <a:srgbClr val="0070C0"/>
                </a:solidFill>
              </a:rPr>
              <a:t>Apply shortcuts to remaining vertices if feasible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Repeat until entire graph has been colored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58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ECL-GC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Initialization step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Compute </a:t>
            </a:r>
            <a:r>
              <a:rPr lang="en-US" dirty="0">
                <a:solidFill>
                  <a:srgbClr val="FF0000"/>
                </a:solidFill>
              </a:rPr>
              <a:t>direction</a:t>
            </a:r>
            <a:r>
              <a:rPr lang="en-US" dirty="0"/>
              <a:t> of each edge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Based on LDF heuristic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Initialize bitmaps</a:t>
            </a:r>
          </a:p>
          <a:p>
            <a:pPr>
              <a:spcBef>
                <a:spcPts val="600"/>
              </a:spcBef>
            </a:pPr>
            <a:r>
              <a:rPr lang="en-US" dirty="0"/>
              <a:t>Operation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Go from higher to lower degree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Use alphabetic ordering to break ties</a:t>
            </a:r>
          </a:p>
          <a:p>
            <a:pPr>
              <a:spcBef>
                <a:spcPts val="600"/>
              </a:spcBef>
            </a:pPr>
            <a:r>
              <a:rPr lang="en-US" dirty="0"/>
              <a:t>Result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Turns graph into </a:t>
            </a:r>
            <a:r>
              <a:rPr lang="en-US" dirty="0">
                <a:solidFill>
                  <a:srgbClr val="0070C0"/>
                </a:solidFill>
              </a:rPr>
              <a:t>DAG</a:t>
            </a:r>
            <a:r>
              <a:rPr lang="en-US" dirty="0"/>
              <a:t>; already colors vertex A “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C5E24-3697-FB4E-9340-3C12E7B8F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33" y="1352550"/>
            <a:ext cx="468106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13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ECL-GC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 step 1</a:t>
            </a:r>
          </a:p>
          <a:p>
            <a:pPr lvl="1"/>
            <a:r>
              <a:rPr lang="en-US" dirty="0"/>
              <a:t>Check every uncolored vertex </a:t>
            </a:r>
          </a:p>
          <a:p>
            <a:pPr lvl="1"/>
            <a:r>
              <a:rPr lang="en-US" dirty="0"/>
              <a:t>Color ready vertices</a:t>
            </a:r>
          </a:p>
          <a:p>
            <a:pPr lvl="1"/>
            <a:r>
              <a:rPr lang="en-US" dirty="0"/>
              <a:t>Apply shortcuts if possible</a:t>
            </a:r>
          </a:p>
          <a:p>
            <a:r>
              <a:rPr lang="en-US" dirty="0"/>
              <a:t>Operation</a:t>
            </a:r>
          </a:p>
          <a:p>
            <a:pPr lvl="1"/>
            <a:r>
              <a:rPr lang="en-US" dirty="0"/>
              <a:t>Neighbors of A clear “red” bit</a:t>
            </a:r>
          </a:p>
          <a:p>
            <a:pPr lvl="1"/>
            <a:r>
              <a:rPr lang="en-US" dirty="0"/>
              <a:t>Vertex B is ready</a:t>
            </a:r>
          </a:p>
          <a:p>
            <a:pPr lvl="1"/>
            <a:r>
              <a:rPr lang="en-US" dirty="0"/>
              <a:t>Color vertex B “</a:t>
            </a:r>
            <a:r>
              <a:rPr lang="en-US" b="1" dirty="0">
                <a:solidFill>
                  <a:srgbClr val="00B0F0"/>
                </a:solidFill>
              </a:rPr>
              <a:t>blue</a:t>
            </a:r>
            <a:r>
              <a:rPr lang="en-US" dirty="0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B1D51-54FC-FB4D-9E5E-73247319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30952"/>
            <a:ext cx="88392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9D2C3-9C2D-4E48-81CB-BBA84146A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72" y="1353312"/>
            <a:ext cx="468106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0893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ECL-GC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Computation step 2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Color vertices and use shortcut</a:t>
            </a:r>
          </a:p>
          <a:p>
            <a:pPr>
              <a:spcBef>
                <a:spcPts val="300"/>
              </a:spcBef>
            </a:pPr>
            <a:r>
              <a:rPr lang="en-US" dirty="0"/>
              <a:t>Operation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Neighbors of B clear “blue” bit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Colors vertex C “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”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Enables Shortcut 2 on vertex E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 can delete edge CE (whether it sees C as 11 or 01)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Enables Shortcut 1 on vertices D and G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Both can be colored “</a:t>
            </a:r>
            <a:r>
              <a:rPr lang="en-US" dirty="0">
                <a:solidFill>
                  <a:schemeClr val="accent2"/>
                </a:solidFill>
              </a:rPr>
              <a:t>orange</a:t>
            </a:r>
            <a:r>
              <a:rPr lang="en-US" dirty="0"/>
              <a:t>” (whether they see C as 11 or 01)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B1D51-54FC-FB4D-9E5E-732473191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30952"/>
            <a:ext cx="88392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7A8A9-20AC-9045-9D98-647CAF36B1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72" y="1353312"/>
            <a:ext cx="4681067" cy="256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37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ECL-GC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>
                <a:solidFill>
                  <a:srgbClr val="0070C0"/>
                </a:solidFill>
              </a:rPr>
              <a:t>Computation step 3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Check every uncolored vertex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Color ready vertices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Apply shortcuts if possible</a:t>
            </a:r>
          </a:p>
          <a:p>
            <a:pPr>
              <a:spcBef>
                <a:spcPts val="200"/>
              </a:spcBef>
            </a:pPr>
            <a:r>
              <a:rPr lang="en-US" dirty="0"/>
              <a:t>Operation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Neighbors of C and D clear bits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Colors vertex E “</a:t>
            </a:r>
            <a:r>
              <a:rPr lang="en-US" dirty="0">
                <a:solidFill>
                  <a:srgbClr val="7030A0"/>
                </a:solidFill>
              </a:rPr>
              <a:t>purple</a:t>
            </a:r>
            <a:r>
              <a:rPr lang="en-US" dirty="0"/>
              <a:t>”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Enables Shortcut 1 on vertex F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Can be colored “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” (whether it sees E as 01100 or 01000)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B1D51-54FC-FB4D-9E5E-73247319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35016"/>
            <a:ext cx="8839200" cy="46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7A6DD6-4D3E-7E4C-8B51-1BBAF578EFCC}"/>
              </a:ext>
            </a:extLst>
          </p:cNvPr>
          <p:cNvSpPr txBox="1"/>
          <p:nvPr/>
        </p:nvSpPr>
        <p:spPr>
          <a:xfrm>
            <a:off x="244549" y="3700130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F0D225F1-F4D1-A64D-B92F-3C4F593E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685" y="4046396"/>
            <a:ext cx="2477461" cy="587071"/>
          </a:xfrm>
          <a:prstGeom prst="wedgeRoundRectCallout">
            <a:avLst>
              <a:gd name="adj1" fmla="val -11067"/>
              <a:gd name="adj2" fmla="val -6427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600" dirty="0"/>
              <a:t> ECL-GC terminates after </a:t>
            </a:r>
            <a:r>
              <a:rPr lang="en-US" sz="1600" dirty="0">
                <a:solidFill>
                  <a:srgbClr val="FF0000"/>
                </a:solidFill>
              </a:rPr>
              <a:t>3 steps</a:t>
            </a:r>
            <a:r>
              <a:rPr lang="en-US" sz="1600" dirty="0"/>
              <a:t> instead of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0F8C5-71F9-9643-98EE-4BBB58EAA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72" y="1353312"/>
            <a:ext cx="4681067" cy="256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517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Efficient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1863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Efficient Shortcut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Fully implement </a:t>
            </a:r>
            <a:r>
              <a:rPr lang="en-US" dirty="0"/>
              <a:t>shortcuts on low-degree vertices</a:t>
            </a:r>
          </a:p>
          <a:p>
            <a:pPr lvl="1"/>
            <a:r>
              <a:rPr lang="en-US" dirty="0"/>
              <a:t>Degree &lt; 32, bitmap fits in 32-bit integer 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shortcuts on high-degree vertices </a:t>
            </a:r>
          </a:p>
          <a:p>
            <a:pPr lvl="1"/>
            <a:r>
              <a:rPr lang="en-US" dirty="0"/>
              <a:t>To avoid slow processing of long bitmaps</a:t>
            </a:r>
          </a:p>
          <a:p>
            <a:pPr lvl="1"/>
            <a:r>
              <a:rPr lang="en-US" dirty="0"/>
              <a:t>Only use two integers for shortcut computations</a:t>
            </a:r>
          </a:p>
          <a:p>
            <a:pPr lvl="2"/>
            <a:r>
              <a:rPr lang="en-US" dirty="0"/>
              <a:t>First integer specifies best possible color</a:t>
            </a:r>
          </a:p>
          <a:p>
            <a:pPr lvl="2"/>
            <a:r>
              <a:rPr lang="en-US" dirty="0"/>
              <a:t>Second integer specifies worst possible color</a:t>
            </a:r>
          </a:p>
          <a:p>
            <a:pPr lvl="1"/>
            <a:r>
              <a:rPr lang="en-US" dirty="0"/>
              <a:t>Like JP, still maintains full bitmap for color assignment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271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5919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3CE1-D297-4590-82EA-63A1ADA2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467344" cy="639762"/>
          </a:xfrm>
        </p:spPr>
        <p:txBody>
          <a:bodyPr/>
          <a:lstStyle/>
          <a:p>
            <a:r>
              <a:rPr lang="en-US" dirty="0"/>
              <a:t>Methodology: 2 Devices and 11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3097-4F32-4B85-A755-4515046AA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3975"/>
            <a:ext cx="4513385" cy="4479925"/>
          </a:xfrm>
        </p:spPr>
        <p:txBody>
          <a:bodyPr/>
          <a:lstStyle/>
          <a:p>
            <a:r>
              <a:rPr lang="en-US" dirty="0"/>
              <a:t>1.2 GHz </a:t>
            </a:r>
            <a:r>
              <a:rPr lang="en-US" dirty="0">
                <a:solidFill>
                  <a:srgbClr val="0070C0"/>
                </a:solidFill>
              </a:rPr>
              <a:t>Titan V GPU</a:t>
            </a:r>
          </a:p>
          <a:p>
            <a:pPr lvl="1"/>
            <a:r>
              <a:rPr lang="en-US" dirty="0"/>
              <a:t>5120 cores</a:t>
            </a:r>
          </a:p>
          <a:p>
            <a:pPr lvl="1"/>
            <a:r>
              <a:rPr lang="en-US" dirty="0"/>
              <a:t>4.5 MB L2, 12 GB (652 GB/s)</a:t>
            </a:r>
          </a:p>
          <a:p>
            <a:pPr>
              <a:spcBef>
                <a:spcPts val="0"/>
              </a:spcBef>
            </a:pPr>
            <a:r>
              <a:rPr lang="en-US" dirty="0"/>
              <a:t>3.1 GHz dual </a:t>
            </a:r>
            <a:r>
              <a:rPr lang="en-US" dirty="0">
                <a:solidFill>
                  <a:srgbClr val="0070C0"/>
                </a:solidFill>
              </a:rPr>
              <a:t>Xeon CPU</a:t>
            </a:r>
          </a:p>
          <a:p>
            <a:pPr lvl="1">
              <a:spcBef>
                <a:spcPts val="0"/>
              </a:spcBef>
            </a:pPr>
            <a:r>
              <a:rPr lang="en-US" dirty="0"/>
              <a:t>20 cores, 40 threads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25 MB L3, 128 GB (68 GB/s)</a:t>
            </a:r>
          </a:p>
          <a:p>
            <a:pPr>
              <a:spcBef>
                <a:spcPts val="0"/>
              </a:spcBef>
            </a:pPr>
            <a:r>
              <a:rPr lang="en-US" dirty="0"/>
              <a:t>One more device in paper</a:t>
            </a:r>
          </a:p>
          <a:p>
            <a:pPr>
              <a:spcBef>
                <a:spcPts val="0"/>
              </a:spcBef>
            </a:pPr>
            <a:r>
              <a:rPr lang="en-US" dirty="0"/>
              <a:t>Comparison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GPU codes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3 parallel CPU codes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3 serial CPU codes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BD46-DEE4-4251-BA1B-8A73C93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36B27-7D95-4112-A4AF-EB3422CD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EDC6E-1CCC-B849-A01C-C40F42EF3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r="13806"/>
          <a:stretch/>
        </p:blipFill>
        <p:spPr bwMode="auto">
          <a:xfrm>
            <a:off x="4970584" y="1463788"/>
            <a:ext cx="3810000" cy="4053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6915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Finding a graph coloring with the minimum number of colors is </a:t>
            </a:r>
            <a:r>
              <a:rPr lang="en-US" dirty="0">
                <a:solidFill>
                  <a:srgbClr val="FF0000"/>
                </a:solidFill>
              </a:rPr>
              <a:t>NP-hard</a:t>
            </a:r>
          </a:p>
          <a:p>
            <a:pPr lvl="4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Several </a:t>
            </a:r>
            <a:r>
              <a:rPr lang="en-US" dirty="0">
                <a:solidFill>
                  <a:srgbClr val="FF0000"/>
                </a:solidFill>
              </a:rPr>
              <a:t>heuristics</a:t>
            </a:r>
            <a:r>
              <a:rPr lang="en-US" dirty="0"/>
              <a:t> exist to color graphs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Guarantee that adjacent vertices have distinct colors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Require different numbers of colors</a:t>
            </a:r>
          </a:p>
          <a:p>
            <a:pPr lvl="4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These heuristics provide different tradeoffs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Trade off coloring quality and execution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045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3CE1-D297-4590-82EA-63A1ADA2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18 Input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BD46-DEE4-4251-BA1B-8A73C93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36B27-7D95-4112-A4AF-EB3422CD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46463-D312-4D42-9FC6-098E01293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46" y="1391565"/>
            <a:ext cx="6326186" cy="42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790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97EB3-FCCA-4A63-9D8F-F5CA6A820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44" y="1296122"/>
            <a:ext cx="7677912" cy="4372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14067-476E-F244-B26B-3DA9BBDF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of Parallelism on Kron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9429-5939-EB43-BA65-0D3987FC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90DBB-C92A-6749-BC4A-6992783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7639E3ED-EECD-514E-BC5F-D195AE5A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239" y="2841644"/>
            <a:ext cx="1970855" cy="671512"/>
          </a:xfrm>
          <a:prstGeom prst="wedgeRoundRectCallout">
            <a:avLst>
              <a:gd name="adj1" fmla="val 55289"/>
              <a:gd name="adj2" fmla="val 25579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3997 steps without shortcuts</a:t>
            </a:r>
          </a:p>
        </p:txBody>
      </p:sp>
      <p:sp>
        <p:nvSpPr>
          <p:cNvPr id="17" name="Rounded Rectangular Callout 6">
            <a:extLst>
              <a:ext uri="{FF2B5EF4-FFF2-40B4-BE49-F238E27FC236}">
                <a16:creationId xmlns:a16="http://schemas.microsoft.com/office/drawing/2014/main" id="{903BA7BD-9006-0C49-9ECF-6D1A95E78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959" y="3393707"/>
            <a:ext cx="1691971" cy="705644"/>
          </a:xfrm>
          <a:prstGeom prst="wedgeRoundRectCallout">
            <a:avLst>
              <a:gd name="adj1" fmla="val -31317"/>
              <a:gd name="adj2" fmla="val 18598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509 steps with shortcuts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850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D0BFF-54BE-448A-A3FD-D9D5C7C02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1298448"/>
            <a:ext cx="7680960" cy="4386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Amount of Parallelism on UK Graph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AAB13A1-F175-4BA6-89EC-5104FF90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281" y="3543812"/>
            <a:ext cx="2071950" cy="671512"/>
          </a:xfrm>
          <a:prstGeom prst="wedgeRoundRectCallout">
            <a:avLst>
              <a:gd name="adj1" fmla="val 22969"/>
              <a:gd name="adj2" fmla="val 166645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Lines overlap and end at same 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318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Available Parallelism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AA1B0-88A2-4DB8-96C0-3F6B3A88F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42" y="1471495"/>
            <a:ext cx="545211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758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D695-EDD4-3B4C-9742-0782CD2B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on Titan V (GPU Codes)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BA3220-E5EA-9E42-8AF1-EF09B316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2313432"/>
            <a:ext cx="8321040" cy="335615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F625C-0563-0C43-A6B0-68614C6E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021E9-9F85-B848-8036-29EDA0F9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2591B674-755F-9C4E-BDAB-FF58000C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496" y="1424377"/>
            <a:ext cx="2373279" cy="738332"/>
          </a:xfrm>
          <a:prstGeom prst="wedgeRoundRectCallout">
            <a:avLst>
              <a:gd name="adj1" fmla="val 21271"/>
              <a:gd name="adj2" fmla="val 173804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On average, ECL-GC is 2.9 times faster than the fastest GPU code Data-</a:t>
            </a:r>
            <a:r>
              <a:rPr lang="en-US" sz="1400" dirty="0" err="1"/>
              <a:t>pq</a:t>
            </a:r>
            <a:r>
              <a:rPr lang="en-US" sz="1400" dirty="0"/>
              <a:t> 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7DB117EC-5063-784F-B9E1-29EF2F9BA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360" y="1405177"/>
            <a:ext cx="2373279" cy="738332"/>
          </a:xfrm>
          <a:prstGeom prst="wedgeRoundRectCallout">
            <a:avLst>
              <a:gd name="adj1" fmla="val 22678"/>
              <a:gd name="adj2" fmla="val 270823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On kron_g500-logn21, ECL-GC is 17 times faster than Data-</a:t>
            </a:r>
            <a:r>
              <a:rPr lang="en-US" sz="1400" dirty="0" err="1"/>
              <a:t>pq</a:t>
            </a:r>
            <a:endParaRPr lang="en-US" sz="1400" dirty="0"/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130BB0D4-DCA7-4D40-9360-67C9290FE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11" y="4928064"/>
            <a:ext cx="2519311" cy="510803"/>
          </a:xfrm>
          <a:prstGeom prst="wedgeRoundRectCallout">
            <a:avLst>
              <a:gd name="adj1" fmla="val 79285"/>
              <a:gd name="adj2" fmla="val 54175"/>
              <a:gd name="adj3" fmla="val 16667"/>
            </a:avLst>
          </a:prstGeom>
          <a:solidFill>
            <a:schemeClr val="tx2">
              <a:lumMod val="20000"/>
              <a:lumOff val="8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Our baseline implementation</a:t>
            </a:r>
          </a:p>
          <a:p>
            <a:pPr algn="ctr">
              <a:buNone/>
            </a:pPr>
            <a:r>
              <a:rPr lang="en-US" sz="1400" dirty="0"/>
              <a:t>without the shortcuts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346647CB-0969-964D-8CAC-CC3550CB4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825" y="4682741"/>
            <a:ext cx="2519311" cy="738332"/>
          </a:xfrm>
          <a:prstGeom prst="wedgeRoundRectCallout">
            <a:avLst>
              <a:gd name="adj1" fmla="val 71991"/>
              <a:gd name="adj2" fmla="val -220810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ECL-GC w/o shortcuts is slightly faster than other GPU codes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7F73A-8F0F-D64F-AD04-784B35EEC7E1}"/>
              </a:ext>
            </a:extLst>
          </p:cNvPr>
          <p:cNvSpPr txBox="1"/>
          <p:nvPr/>
        </p:nvSpPr>
        <p:spPr>
          <a:xfrm>
            <a:off x="2618509" y="-290945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B9007-A321-EB45-9D33-3ADCABEDD940}"/>
              </a:ext>
            </a:extLst>
          </p:cNvPr>
          <p:cNvSpPr txBox="1"/>
          <p:nvPr/>
        </p:nvSpPr>
        <p:spPr>
          <a:xfrm>
            <a:off x="8346831" y="-128954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035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4067-476E-F244-B26B-3DA9BBDF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47688"/>
            <a:ext cx="8372475" cy="639762"/>
          </a:xfrm>
        </p:spPr>
        <p:txBody>
          <a:bodyPr/>
          <a:lstStyle/>
          <a:p>
            <a:r>
              <a:rPr lang="en-US" dirty="0"/>
              <a:t>Throughput (Parallel CPU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9429-5939-EB43-BA65-0D3987FC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90DBB-C92A-6749-BC4A-6992783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7ABE5-8C4D-B245-80FB-E1BE56492E46}"/>
              </a:ext>
            </a:extLst>
          </p:cNvPr>
          <p:cNvSpPr txBox="1"/>
          <p:nvPr/>
        </p:nvSpPr>
        <p:spPr>
          <a:xfrm>
            <a:off x="569396" y="1547327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E28C0-500D-334B-8CF5-A91375456D69}"/>
              </a:ext>
            </a:extLst>
          </p:cNvPr>
          <p:cNvSpPr txBox="1"/>
          <p:nvPr/>
        </p:nvSpPr>
        <p:spPr>
          <a:xfrm>
            <a:off x="572571" y="1488756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781636F-6CDD-3544-BDEA-983AE2288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11495"/>
            <a:ext cx="8321040" cy="3319272"/>
          </a:xfrm>
        </p:spPr>
      </p:pic>
      <p:sp>
        <p:nvSpPr>
          <p:cNvPr id="18" name="Rounded Rectangular Callout 6">
            <a:extLst>
              <a:ext uri="{FF2B5EF4-FFF2-40B4-BE49-F238E27FC236}">
                <a16:creationId xmlns:a16="http://schemas.microsoft.com/office/drawing/2014/main" id="{ED69DDA7-1143-2349-A5EF-2612FB013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72" y="1224994"/>
            <a:ext cx="2565761" cy="969532"/>
          </a:xfrm>
          <a:prstGeom prst="wedgeRoundRectCallout">
            <a:avLst>
              <a:gd name="adj1" fmla="val 17514"/>
              <a:gd name="adj2" fmla="val 46145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buNone/>
            </a:pPr>
            <a:r>
              <a:rPr lang="en-US" sz="1400" dirty="0"/>
              <a:t>ECL-GC is faster than GMMP-NT &amp; </a:t>
            </a:r>
            <a:r>
              <a:rPr lang="en-US" sz="1400" dirty="0" err="1"/>
              <a:t>Grappolo</a:t>
            </a:r>
            <a:r>
              <a:rPr lang="en-US" sz="1400" dirty="0"/>
              <a:t> on all tested graphs and faster than FirstFit on 15 graphs</a:t>
            </a:r>
          </a:p>
        </p:txBody>
      </p:sp>
      <p:sp>
        <p:nvSpPr>
          <p:cNvPr id="19" name="Rounded Rectangular Callout 6">
            <a:extLst>
              <a:ext uri="{FF2B5EF4-FFF2-40B4-BE49-F238E27FC236}">
                <a16:creationId xmlns:a16="http://schemas.microsoft.com/office/drawing/2014/main" id="{226C79CF-4C36-4E4D-BE32-DF2B1AD63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167" y="1384846"/>
            <a:ext cx="2095183" cy="706388"/>
          </a:xfrm>
          <a:prstGeom prst="wedgeRoundRectCallout">
            <a:avLst>
              <a:gd name="adj1" fmla="val 22318"/>
              <a:gd name="adj2" fmla="val 193431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On average, ECL-GC is 4.0 times faster than FirstFit</a:t>
            </a:r>
          </a:p>
        </p:txBody>
      </p:sp>
      <p:sp>
        <p:nvSpPr>
          <p:cNvPr id="20" name="Rounded Rectangular Callout 6">
            <a:extLst>
              <a:ext uri="{FF2B5EF4-FFF2-40B4-BE49-F238E27FC236}">
                <a16:creationId xmlns:a16="http://schemas.microsoft.com/office/drawing/2014/main" id="{71FAABC8-52DD-6A45-96FC-285FEE298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09" y="5012292"/>
            <a:ext cx="2373279" cy="787592"/>
          </a:xfrm>
          <a:prstGeom prst="wedgeRoundRectCallout">
            <a:avLst>
              <a:gd name="adj1" fmla="val 78724"/>
              <a:gd name="adj2" fmla="val 11691"/>
              <a:gd name="adj3" fmla="val 16667"/>
            </a:avLst>
          </a:prstGeom>
          <a:solidFill>
            <a:schemeClr val="tx2">
              <a:lumMod val="20000"/>
              <a:lumOff val="8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Including time to send graph to GPU &amp; the resulting colors to CPU </a:t>
            </a:r>
          </a:p>
        </p:txBody>
      </p:sp>
      <p:sp>
        <p:nvSpPr>
          <p:cNvPr id="23" name="Rounded Rectangular Callout 6">
            <a:extLst>
              <a:ext uri="{FF2B5EF4-FFF2-40B4-BE49-F238E27FC236}">
                <a16:creationId xmlns:a16="http://schemas.microsoft.com/office/drawing/2014/main" id="{D2FEF887-A5E6-A447-B7A4-0693C1F5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954" y="1745778"/>
            <a:ext cx="2653345" cy="486293"/>
          </a:xfrm>
          <a:prstGeom prst="wedgeRoundRectCallout">
            <a:avLst>
              <a:gd name="adj1" fmla="val 120104"/>
              <a:gd name="adj2" fmla="val 285143"/>
              <a:gd name="adj3" fmla="val 16667"/>
            </a:avLst>
          </a:prstGeom>
          <a:solidFill>
            <a:schemeClr val="accent5">
              <a:lumMod val="9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Lowers throughput by 2.8x but still faster than CPU codes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11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4067-476E-F244-B26B-3DA9BBDF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47688"/>
            <a:ext cx="8372475" cy="639762"/>
          </a:xfrm>
        </p:spPr>
        <p:txBody>
          <a:bodyPr/>
          <a:lstStyle/>
          <a:p>
            <a:r>
              <a:rPr lang="en-US" dirty="0"/>
              <a:t>Throughput (Serial CPU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9429-5939-EB43-BA65-0D3987FC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90DBB-C92A-6749-BC4A-6992783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7ABE5-8C4D-B245-80FB-E1BE56492E46}"/>
              </a:ext>
            </a:extLst>
          </p:cNvPr>
          <p:cNvSpPr txBox="1"/>
          <p:nvPr/>
        </p:nvSpPr>
        <p:spPr>
          <a:xfrm>
            <a:off x="569396" y="1547327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E28C0-500D-334B-8CF5-A91375456D69}"/>
              </a:ext>
            </a:extLst>
          </p:cNvPr>
          <p:cNvSpPr txBox="1"/>
          <p:nvPr/>
        </p:nvSpPr>
        <p:spPr>
          <a:xfrm>
            <a:off x="572571" y="1488756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7829D3-7A47-2043-BAC6-B089D0F5ED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4288"/>
            <a:ext cx="8321040" cy="3319272"/>
          </a:xfrm>
        </p:spPr>
      </p:pic>
      <p:sp>
        <p:nvSpPr>
          <p:cNvPr id="17" name="Rounded Rectangular Callout 6">
            <a:extLst>
              <a:ext uri="{FF2B5EF4-FFF2-40B4-BE49-F238E27FC236}">
                <a16:creationId xmlns:a16="http://schemas.microsoft.com/office/drawing/2014/main" id="{F614ECAD-9673-8B42-A599-7C03BA69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873" y="1376739"/>
            <a:ext cx="2525372" cy="543501"/>
          </a:xfrm>
          <a:prstGeom prst="wedgeRoundRectCallout">
            <a:avLst>
              <a:gd name="adj1" fmla="val 57536"/>
              <a:gd name="adj2" fmla="val 331141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buNone/>
            </a:pPr>
            <a:r>
              <a:rPr lang="en-US" sz="1400" dirty="0"/>
              <a:t>ECL-GC is faster on all tested graphs except in-2004 </a:t>
            </a:r>
          </a:p>
        </p:txBody>
      </p:sp>
      <p:sp>
        <p:nvSpPr>
          <p:cNvPr id="18" name="Rounded Rectangular Callout 6">
            <a:extLst>
              <a:ext uri="{FF2B5EF4-FFF2-40B4-BE49-F238E27FC236}">
                <a16:creationId xmlns:a16="http://schemas.microsoft.com/office/drawing/2014/main" id="{1C5A21B4-9A07-2546-B93C-6B4F49B7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497" y="1390120"/>
            <a:ext cx="2373279" cy="680427"/>
          </a:xfrm>
          <a:prstGeom prst="wedgeRoundRectCallout">
            <a:avLst>
              <a:gd name="adj1" fmla="val 19849"/>
              <a:gd name="adj2" fmla="val 189191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On average, ECL-GC is 13.2 times faster than FirstFit</a:t>
            </a:r>
          </a:p>
        </p:txBody>
      </p:sp>
    </p:spTree>
    <p:extLst>
      <p:ext uri="{BB962C8B-B14F-4D97-AF65-F5344CB8AC3E}">
        <p14:creationId xmlns:p14="http://schemas.microsoft.com/office/powerpoint/2010/main" val="30756905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4067-476E-F244-B26B-3DA9BBDF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Colors (GPU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9429-5939-EB43-BA65-0D3987FC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90DBB-C92A-6749-BC4A-6992783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7ABE5-8C4D-B245-80FB-E1BE56492E46}"/>
              </a:ext>
            </a:extLst>
          </p:cNvPr>
          <p:cNvSpPr txBox="1"/>
          <p:nvPr/>
        </p:nvSpPr>
        <p:spPr>
          <a:xfrm>
            <a:off x="569396" y="1547327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E28C0-500D-334B-8CF5-A91375456D69}"/>
              </a:ext>
            </a:extLst>
          </p:cNvPr>
          <p:cNvSpPr txBox="1"/>
          <p:nvPr/>
        </p:nvSpPr>
        <p:spPr>
          <a:xfrm>
            <a:off x="572571" y="1488756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226CC82-C8F6-AC49-849C-7C92CA265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3432"/>
            <a:ext cx="8233852" cy="3319272"/>
          </a:xfrm>
        </p:spPr>
      </p:pic>
      <p:sp>
        <p:nvSpPr>
          <p:cNvPr id="24" name="Rounded Rectangular Callout 6">
            <a:extLst>
              <a:ext uri="{FF2B5EF4-FFF2-40B4-BE49-F238E27FC236}">
                <a16:creationId xmlns:a16="http://schemas.microsoft.com/office/drawing/2014/main" id="{1313DE61-1900-0B40-89CE-BEB9CB648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03" y="1337583"/>
            <a:ext cx="2567313" cy="731919"/>
          </a:xfrm>
          <a:prstGeom prst="wedgeRoundRectCallout">
            <a:avLst>
              <a:gd name="adj1" fmla="val 17514"/>
              <a:gd name="adj2" fmla="val 46145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buNone/>
            </a:pPr>
            <a:r>
              <a:rPr lang="en-US" sz="1400" dirty="0"/>
              <a:t>ECL-GC assigns the smallest or the same number of colors on all tested inputs</a:t>
            </a:r>
          </a:p>
        </p:txBody>
      </p:sp>
      <p:sp>
        <p:nvSpPr>
          <p:cNvPr id="26" name="Rounded Rectangular Callout 6">
            <a:extLst>
              <a:ext uri="{FF2B5EF4-FFF2-40B4-BE49-F238E27FC236}">
                <a16:creationId xmlns:a16="http://schemas.microsoft.com/office/drawing/2014/main" id="{3F6E6879-1A41-2247-A09F-BF61DD0B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354" y="1506015"/>
            <a:ext cx="2373279" cy="483796"/>
          </a:xfrm>
          <a:prstGeom prst="wedgeRoundRectCallout">
            <a:avLst>
              <a:gd name="adj1" fmla="val 38344"/>
              <a:gd name="adj2" fmla="val 386835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400" dirty="0"/>
              <a:t>On average, ECL-GC has the best coloring quality </a:t>
            </a:r>
          </a:p>
        </p:txBody>
      </p:sp>
    </p:spTree>
    <p:extLst>
      <p:ext uri="{BB962C8B-B14F-4D97-AF65-F5344CB8AC3E}">
        <p14:creationId xmlns:p14="http://schemas.microsoft.com/office/powerpoint/2010/main" val="387034091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4067-476E-F244-B26B-3DA9BBDF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47688"/>
            <a:ext cx="8466882" cy="639762"/>
          </a:xfrm>
        </p:spPr>
        <p:txBody>
          <a:bodyPr/>
          <a:lstStyle/>
          <a:p>
            <a:r>
              <a:rPr lang="en-US" dirty="0"/>
              <a:t>Number of Colors (Parallel CPU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9429-5939-EB43-BA65-0D3987FC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90DBB-C92A-6749-BC4A-6992783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7ABE5-8C4D-B245-80FB-E1BE56492E46}"/>
              </a:ext>
            </a:extLst>
          </p:cNvPr>
          <p:cNvSpPr txBox="1"/>
          <p:nvPr/>
        </p:nvSpPr>
        <p:spPr>
          <a:xfrm>
            <a:off x="569396" y="1547327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E28C0-500D-334B-8CF5-A91375456D69}"/>
              </a:ext>
            </a:extLst>
          </p:cNvPr>
          <p:cNvSpPr txBox="1"/>
          <p:nvPr/>
        </p:nvSpPr>
        <p:spPr>
          <a:xfrm>
            <a:off x="572571" y="1488756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540C7D-3A7A-3846-BE68-9924A9BD8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14917"/>
            <a:ext cx="8321040" cy="3319272"/>
          </a:xfrm>
        </p:spPr>
      </p:pic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A35075C4-D6ED-5646-B0A0-CB9A4EBCA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132" y="1276809"/>
            <a:ext cx="2644831" cy="951788"/>
          </a:xfrm>
          <a:prstGeom prst="wedgeRoundRectCallout">
            <a:avLst>
              <a:gd name="adj1" fmla="val 17514"/>
              <a:gd name="adj2" fmla="val 46145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buNone/>
            </a:pPr>
            <a:r>
              <a:rPr lang="en-US" sz="1400" dirty="0"/>
              <a:t>ECL-GC assign the smallest or the same number of colors as FirstFit &amp; Garppolo on 11 of the 18 graphs 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3791C0B3-C081-424B-8100-4E77BB3C8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038" y="1431820"/>
            <a:ext cx="2784381" cy="490923"/>
          </a:xfrm>
          <a:prstGeom prst="wedgeRoundRectCallout">
            <a:avLst>
              <a:gd name="adj1" fmla="val 25802"/>
              <a:gd name="adj2" fmla="val 33224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buNone/>
            </a:pPr>
            <a:r>
              <a:rPr lang="en-US" sz="1400" dirty="0"/>
              <a:t>ECL-GC assigns only 1 more color on the remaining 7 graphs</a:t>
            </a:r>
          </a:p>
        </p:txBody>
      </p:sp>
    </p:spTree>
    <p:extLst>
      <p:ext uri="{BB962C8B-B14F-4D97-AF65-F5344CB8AC3E}">
        <p14:creationId xmlns:p14="http://schemas.microsoft.com/office/powerpoint/2010/main" val="400531079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4067-476E-F244-B26B-3DA9BBDF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47688"/>
            <a:ext cx="8372475" cy="639762"/>
          </a:xfrm>
        </p:spPr>
        <p:txBody>
          <a:bodyPr/>
          <a:lstStyle/>
          <a:p>
            <a:r>
              <a:rPr lang="en-US" dirty="0"/>
              <a:t>Number of Colors (Serial CPU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9429-5939-EB43-BA65-0D3987FC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90DBB-C92A-6749-BC4A-6992783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7ABE5-8C4D-B245-80FB-E1BE56492E46}"/>
              </a:ext>
            </a:extLst>
          </p:cNvPr>
          <p:cNvSpPr txBox="1"/>
          <p:nvPr/>
        </p:nvSpPr>
        <p:spPr>
          <a:xfrm>
            <a:off x="569396" y="1547327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E28C0-500D-334B-8CF5-A91375456D69}"/>
              </a:ext>
            </a:extLst>
          </p:cNvPr>
          <p:cNvSpPr txBox="1"/>
          <p:nvPr/>
        </p:nvSpPr>
        <p:spPr>
          <a:xfrm>
            <a:off x="572571" y="1488756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5B77CE-235A-3C4F-BAF1-6DDD5024B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16991"/>
            <a:ext cx="8321040" cy="3319272"/>
          </a:xfrm>
        </p:spPr>
      </p:pic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3CF81A02-1EF2-8645-8313-1AE11F0C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6541" y="1369206"/>
            <a:ext cx="2373279" cy="694676"/>
          </a:xfrm>
          <a:prstGeom prst="wedgeRoundRectCallout">
            <a:avLst>
              <a:gd name="adj1" fmla="val 42838"/>
              <a:gd name="adj2" fmla="val 251088"/>
              <a:gd name="adj3" fmla="val 16667"/>
            </a:avLst>
          </a:prstGeom>
          <a:solidFill>
            <a:schemeClr val="accent5">
              <a:lumMod val="9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400" dirty="0"/>
              <a:t>ECL-GC’s and JP-D1’s coloring quality is almost identical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6938CBA3-6478-45D7-90F0-D062C5A54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03" y="1337583"/>
            <a:ext cx="2567313" cy="731919"/>
          </a:xfrm>
          <a:prstGeom prst="wedgeRoundRectCallout">
            <a:avLst>
              <a:gd name="adj1" fmla="val 17514"/>
              <a:gd name="adj2" fmla="val 46145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buNone/>
            </a:pPr>
            <a:r>
              <a:rPr lang="en-US" sz="1400" dirty="0"/>
              <a:t>ECL-GC assigns the smallest or the same number of colors on all tested inputs</a:t>
            </a:r>
          </a:p>
        </p:txBody>
      </p:sp>
    </p:spTree>
    <p:extLst>
      <p:ext uri="{BB962C8B-B14F-4D97-AF65-F5344CB8AC3E}">
        <p14:creationId xmlns:p14="http://schemas.microsoft.com/office/powerpoint/2010/main" val="10739972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Prior GC Algorithms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130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Titan V Speedup due to Shortcuts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0373A-E9FC-47D8-ACB1-3C8F1085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971" y="1303645"/>
            <a:ext cx="3897587" cy="4404148"/>
          </a:xfrm>
          <a:prstGeom prst="rect">
            <a:avLst/>
          </a:prstGeom>
        </p:spPr>
      </p:pic>
      <p:sp>
        <p:nvSpPr>
          <p:cNvPr id="3" name="Rounded Rectangular Callout 6">
            <a:extLst>
              <a:ext uri="{FF2B5EF4-FFF2-40B4-BE49-F238E27FC236}">
                <a16:creationId xmlns:a16="http://schemas.microsoft.com/office/drawing/2014/main" id="{9BCF371F-0C75-4A43-865B-CFCA35329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346" y="3336327"/>
            <a:ext cx="2373279" cy="483796"/>
          </a:xfrm>
          <a:prstGeom prst="wedgeRoundRectCallout">
            <a:avLst>
              <a:gd name="adj1" fmla="val 6899"/>
              <a:gd name="adj2" fmla="val 398701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400" dirty="0"/>
              <a:t>Shortcut 1 is much more important than Shortcut 2</a:t>
            </a:r>
          </a:p>
        </p:txBody>
      </p:sp>
    </p:spTree>
    <p:extLst>
      <p:ext uri="{BB962C8B-B14F-4D97-AF65-F5344CB8AC3E}">
        <p14:creationId xmlns:p14="http://schemas.microsoft.com/office/powerpoint/2010/main" val="330427049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of Color Assignment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4F383-5E70-462B-A0F2-59BA33921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52" y="1254252"/>
            <a:ext cx="7882178" cy="4478546"/>
          </a:xfrm>
          <a:prstGeom prst="rect">
            <a:avLst/>
          </a:prstGeom>
        </p:spPr>
      </p:pic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0B77CDBC-9C87-4314-8E42-1EDB419C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312" y="3025384"/>
            <a:ext cx="733980" cy="218762"/>
          </a:xfrm>
          <a:prstGeom prst="wedgeRoundRectCallout">
            <a:avLst>
              <a:gd name="adj1" fmla="val -72830"/>
              <a:gd name="adj2" fmla="val 88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400" dirty="0"/>
              <a:t>52.6%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2AF562B7-23AA-4B73-8EF6-6D4F2F2E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998" y="1836947"/>
            <a:ext cx="733980" cy="218762"/>
          </a:xfrm>
          <a:prstGeom prst="wedgeRoundRectCallout">
            <a:avLst>
              <a:gd name="adj1" fmla="val -73388"/>
              <a:gd name="adj2" fmla="val 12577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400" dirty="0"/>
              <a:t>38.8%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6703F043-DCE5-4AF5-8EA7-3C1455535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898" y="3813352"/>
            <a:ext cx="733980" cy="218762"/>
          </a:xfrm>
          <a:prstGeom prst="wedgeRoundRectCallout">
            <a:avLst>
              <a:gd name="adj1" fmla="val -72830"/>
              <a:gd name="adj2" fmla="val 88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400" dirty="0"/>
              <a:t>8.6%</a:t>
            </a:r>
          </a:p>
        </p:txBody>
      </p:sp>
    </p:spTree>
    <p:extLst>
      <p:ext uri="{BB962C8B-B14F-4D97-AF65-F5344CB8AC3E}">
        <p14:creationId xmlns:p14="http://schemas.microsoft.com/office/powerpoint/2010/main" val="310982339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New algorithmic optimizations for graph coloring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Increases parallelism </a:t>
            </a:r>
            <a:r>
              <a:rPr lang="en-US" dirty="0"/>
              <a:t>by breaking data dependencies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Exceeds intrinsic (LDF) DAG parallelism by 2.5x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These “</a:t>
            </a:r>
            <a:r>
              <a:rPr lang="en-US" dirty="0">
                <a:solidFill>
                  <a:srgbClr val="0070C0"/>
                </a:solidFill>
              </a:rPr>
              <a:t>shortcuts</a:t>
            </a:r>
            <a:r>
              <a:rPr lang="en-US" dirty="0"/>
              <a:t>” guarantee </a:t>
            </a:r>
            <a:r>
              <a:rPr lang="en-US" dirty="0">
                <a:solidFill>
                  <a:srgbClr val="FF0000"/>
                </a:solidFill>
              </a:rPr>
              <a:t>same final coloring</a:t>
            </a:r>
          </a:p>
          <a:p>
            <a:pPr>
              <a:spcBef>
                <a:spcPts val="300"/>
              </a:spcBef>
            </a:pPr>
            <a:r>
              <a:rPr lang="en-US" dirty="0"/>
              <a:t>ECL-GC GPU performance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on average than prior CPU and GPU codes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Especially on high-degree graphs</a:t>
            </a:r>
          </a:p>
          <a:p>
            <a:pPr>
              <a:spcBef>
                <a:spcPts val="300"/>
              </a:spcBef>
            </a:pPr>
            <a:r>
              <a:rPr lang="en-US" dirty="0"/>
              <a:t>Conclusion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ECL-GC can speed up apps that use graph coloring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Look for shortcuts to increase parallelism in other fields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4503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Acknowledgments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NSF, NVIDIA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Contact information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burtscher@txstate.edu</a:t>
            </a:r>
          </a:p>
          <a:p>
            <a:pPr lvl="3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Web page (link to paper and source code)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http://cs.txstate.edu/~burtscher/research/ECL-GC/ </a:t>
            </a:r>
          </a:p>
          <a:p>
            <a:pPr lvl="3">
              <a:spcBef>
                <a:spcPts val="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 marL="57150" indent="0" algn="ctr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ACM Symposium on Principles and Practice of Parallel Programming (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PPoPP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pp. 262-275. February 2020.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138EF-444D-4FA0-A21F-0434F0BDC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58" y="1649149"/>
            <a:ext cx="2753084" cy="1344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3D0180-E276-411D-B2E9-AD266175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52" y="1788694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916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Assign a random </a:t>
            </a:r>
            <a:r>
              <a:rPr lang="en-US" dirty="0">
                <a:solidFill>
                  <a:srgbClr val="0070C0"/>
                </a:solidFill>
              </a:rPr>
              <a:t>priority</a:t>
            </a:r>
            <a:r>
              <a:rPr lang="en-US" dirty="0"/>
              <a:t> to each vertex</a:t>
            </a:r>
          </a:p>
          <a:p>
            <a:pPr>
              <a:spcBef>
                <a:spcPts val="900"/>
              </a:spcBef>
            </a:pPr>
            <a:r>
              <a:rPr lang="en-US" dirty="0"/>
              <a:t>Select the highest-priority uncolored vertex</a:t>
            </a:r>
          </a:p>
          <a:p>
            <a:pPr>
              <a:spcBef>
                <a:spcPts val="900"/>
              </a:spcBef>
            </a:pPr>
            <a:r>
              <a:rPr lang="en-US" dirty="0"/>
              <a:t>Color this vertex with the best possible color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 colors are </a:t>
            </a:r>
            <a:r>
              <a:rPr lang="en-US" dirty="0">
                <a:solidFill>
                  <a:srgbClr val="FF0000"/>
                </a:solidFill>
              </a:rPr>
              <a:t>ordered</a:t>
            </a:r>
            <a:r>
              <a:rPr lang="en-US" dirty="0"/>
              <a:t> (see below)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First color is the most preferred color</a:t>
            </a:r>
          </a:p>
          <a:p>
            <a:pPr>
              <a:spcBef>
                <a:spcPts val="900"/>
              </a:spcBef>
            </a:pPr>
            <a:r>
              <a:rPr lang="en-US" dirty="0"/>
              <a:t>Repeat steps 2 and 3 until entire graph is colored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DDB9E-A43E-2847-AFD0-F285730E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5207949"/>
            <a:ext cx="883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36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Priority Heuristics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First fit (FF) </a:t>
            </a:r>
          </a:p>
          <a:p>
            <a:pPr>
              <a:spcBef>
                <a:spcPts val="900"/>
              </a:spcBef>
            </a:pPr>
            <a:r>
              <a:rPr lang="en-US" dirty="0"/>
              <a:t>Random (R)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70C0"/>
                </a:solidFill>
              </a:rPr>
              <a:t>Largest degree first (LDF) </a:t>
            </a:r>
          </a:p>
          <a:p>
            <a:pPr>
              <a:spcBef>
                <a:spcPts val="900"/>
              </a:spcBef>
            </a:pPr>
            <a:r>
              <a:rPr lang="en-US" dirty="0"/>
              <a:t>Smallest degree last (SDL) </a:t>
            </a:r>
          </a:p>
          <a:p>
            <a:pPr>
              <a:spcBef>
                <a:spcPts val="900"/>
              </a:spcBef>
            </a:pPr>
            <a:r>
              <a:rPr lang="en-US" dirty="0"/>
              <a:t>Saturation degree (SD) </a:t>
            </a:r>
          </a:p>
          <a:p>
            <a:pPr>
              <a:spcBef>
                <a:spcPts val="900"/>
              </a:spcBef>
            </a:pPr>
            <a:r>
              <a:rPr lang="en-US" dirty="0"/>
              <a:t>Incidence degree (ID) </a:t>
            </a:r>
          </a:p>
          <a:p>
            <a:pPr>
              <a:spcBef>
                <a:spcPts val="9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21462-4F79-B64A-8141-B56E0A19C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15" y="2088593"/>
            <a:ext cx="23652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590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CA7FD6-37A5-4C9D-B22F-C26B9212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LDF Example: Input Graph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3AF7-92FD-4FE2-A69F-5502D0F3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3A63D-10B1-45FE-9F3B-FBEC2C23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E02-7133-44D2-A69A-0DB94D074EB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129813-B6BC-47A2-A89E-56AA30784D0D}"/>
              </a:ext>
            </a:extLst>
          </p:cNvPr>
          <p:cNvGrpSpPr/>
          <p:nvPr/>
        </p:nvGrpSpPr>
        <p:grpSpPr>
          <a:xfrm>
            <a:off x="2286000" y="1554480"/>
            <a:ext cx="4800600" cy="3581400"/>
            <a:chOff x="2514600" y="1752600"/>
            <a:chExt cx="4800600" cy="35814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ED23E6-2A04-4079-9859-75AD2A292B9E}"/>
                </a:ext>
              </a:extLst>
            </p:cNvPr>
            <p:cNvCxnSpPr>
              <a:cxnSpLocks/>
              <a:stCxn id="23" idx="4"/>
              <a:endCxn id="24" idx="1"/>
            </p:cNvCxnSpPr>
            <p:nvPr/>
          </p:nvCxnSpPr>
          <p:spPr bwMode="auto">
            <a:xfrm>
              <a:off x="4008120" y="3830787"/>
              <a:ext cx="491826" cy="103491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FF074F-FA4A-4473-B879-A1D065DB4578}"/>
                </a:ext>
              </a:extLst>
            </p:cNvPr>
            <p:cNvCxnSpPr>
              <a:cxnSpLocks/>
              <a:stCxn id="27" idx="6"/>
              <a:endCxn id="23" idx="2"/>
            </p:cNvCxnSpPr>
            <p:nvPr/>
          </p:nvCxnSpPr>
          <p:spPr bwMode="auto">
            <a:xfrm>
              <a:off x="3063240" y="3550547"/>
              <a:ext cx="670560" cy="59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AC73E0-962B-4BAA-B8EF-0168D223135C}"/>
                </a:ext>
              </a:extLst>
            </p:cNvPr>
            <p:cNvCxnSpPr>
              <a:cxnSpLocks/>
              <a:stCxn id="29" idx="5"/>
              <a:endCxn id="26" idx="1"/>
            </p:cNvCxnSpPr>
            <p:nvPr/>
          </p:nvCxnSpPr>
          <p:spPr bwMode="auto">
            <a:xfrm>
              <a:off x="4887894" y="2220894"/>
              <a:ext cx="511212" cy="5264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39E5E-930A-481E-A3C2-CFEBE340EA76}"/>
                </a:ext>
              </a:extLst>
            </p:cNvPr>
            <p:cNvCxnSpPr>
              <a:cxnSpLocks/>
              <a:stCxn id="29" idx="6"/>
              <a:endCxn id="25" idx="0"/>
            </p:cNvCxnSpPr>
            <p:nvPr/>
          </p:nvCxnSpPr>
          <p:spPr bwMode="auto">
            <a:xfrm>
              <a:off x="4968240" y="2026920"/>
              <a:ext cx="2072640" cy="125522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1CF96E-3825-462F-93C6-F814F617691D}"/>
                </a:ext>
              </a:extLst>
            </p:cNvPr>
            <p:cNvCxnSpPr>
              <a:cxnSpLocks/>
              <a:stCxn id="29" idx="3"/>
              <a:endCxn id="23" idx="0"/>
            </p:cNvCxnSpPr>
            <p:nvPr/>
          </p:nvCxnSpPr>
          <p:spPr bwMode="auto">
            <a:xfrm flipH="1">
              <a:off x="4008120" y="2220894"/>
              <a:ext cx="491826" cy="106125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7BB378-AA2E-48BA-832D-41352FC781E5}"/>
                </a:ext>
              </a:extLst>
            </p:cNvPr>
            <p:cNvCxnSpPr>
              <a:cxnSpLocks/>
              <a:stCxn id="26" idx="3"/>
              <a:endCxn id="24" idx="0"/>
            </p:cNvCxnSpPr>
            <p:nvPr/>
          </p:nvCxnSpPr>
          <p:spPr bwMode="auto">
            <a:xfrm flipH="1">
              <a:off x="4693920" y="3135294"/>
              <a:ext cx="705186" cy="1650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DBF652-C02C-4A77-B1CE-116BB80CAF61}"/>
                </a:ext>
              </a:extLst>
            </p:cNvPr>
            <p:cNvCxnSpPr>
              <a:cxnSpLocks/>
              <a:stCxn id="25" idx="4"/>
              <a:endCxn id="24" idx="6"/>
            </p:cNvCxnSpPr>
            <p:nvPr/>
          </p:nvCxnSpPr>
          <p:spPr bwMode="auto">
            <a:xfrm flipH="1">
              <a:off x="4968240" y="3830787"/>
              <a:ext cx="2072640" cy="122889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4FA8BD-67E3-43E2-B930-7551526B0E14}"/>
                </a:ext>
              </a:extLst>
            </p:cNvPr>
            <p:cNvCxnSpPr>
              <a:cxnSpLocks/>
              <a:stCxn id="27" idx="5"/>
              <a:endCxn id="24" idx="2"/>
            </p:cNvCxnSpPr>
            <p:nvPr/>
          </p:nvCxnSpPr>
          <p:spPr bwMode="auto">
            <a:xfrm>
              <a:off x="2982894" y="3744521"/>
              <a:ext cx="1436706" cy="131515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1EF42D5-B29F-412B-AFBE-247FE1F0B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33800" y="3282147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AB9109-8166-492E-9817-7F781A7853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9600" y="4785360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C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AFB0A2-3662-4C0F-84E4-43BE2DA187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6560" y="3282147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F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E6DA27-A95F-4605-B87F-12D1CDD47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760" y="2667000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C6BC20-1CD5-4C9D-8F75-B48427C17F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4600" y="3276227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9AAB23F-DCE9-4F18-9977-A8C3F30CB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9600" y="1752600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A</a:t>
              </a:r>
              <a:endParaRPr kumimoji="0" lang="en-US" sz="4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45A9F8-DB53-4BB9-93C0-0A2B4BC98CF7}"/>
                </a:ext>
              </a:extLst>
            </p:cNvPr>
            <p:cNvCxnSpPr>
              <a:cxnSpLocks/>
              <a:stCxn id="27" idx="7"/>
              <a:endCxn id="29" idx="2"/>
            </p:cNvCxnSpPr>
            <p:nvPr/>
          </p:nvCxnSpPr>
          <p:spPr bwMode="auto">
            <a:xfrm flipV="1">
              <a:off x="2982894" y="2026920"/>
              <a:ext cx="1436706" cy="132965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D9B17-8146-4D09-891B-22E5311106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760" y="3870960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F453B94-41AE-47D9-B6F5-6CA192A152F4}"/>
                </a:ext>
              </a:extLst>
            </p:cNvPr>
            <p:cNvCxnSpPr>
              <a:cxnSpLocks/>
              <a:stCxn id="23" idx="7"/>
              <a:endCxn id="26" idx="2"/>
            </p:cNvCxnSpPr>
            <p:nvPr/>
          </p:nvCxnSpPr>
          <p:spPr bwMode="auto">
            <a:xfrm flipV="1">
              <a:off x="4202094" y="2941320"/>
              <a:ext cx="1116666" cy="42117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7DF07C-D6FD-4714-96B0-FF52672051DC}"/>
                </a:ext>
              </a:extLst>
            </p:cNvPr>
            <p:cNvCxnSpPr>
              <a:cxnSpLocks/>
              <a:stCxn id="23" idx="5"/>
              <a:endCxn id="36" idx="2"/>
            </p:cNvCxnSpPr>
            <p:nvPr/>
          </p:nvCxnSpPr>
          <p:spPr bwMode="auto">
            <a:xfrm>
              <a:off x="4202094" y="3750441"/>
              <a:ext cx="1116666" cy="39483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25212A8-9C67-46F6-B228-63D6B3395D2A}"/>
                </a:ext>
              </a:extLst>
            </p:cNvPr>
            <p:cNvCxnSpPr>
              <a:cxnSpLocks/>
              <a:stCxn id="24" idx="7"/>
              <a:endCxn id="36" idx="3"/>
            </p:cNvCxnSpPr>
            <p:nvPr/>
          </p:nvCxnSpPr>
          <p:spPr bwMode="auto">
            <a:xfrm flipV="1">
              <a:off x="4887894" y="4339254"/>
              <a:ext cx="511212" cy="5264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CD66C3-107D-49B8-809F-4C7E8D12ED19}"/>
                </a:ext>
              </a:extLst>
            </p:cNvPr>
            <p:cNvCxnSpPr>
              <a:cxnSpLocks/>
              <a:stCxn id="29" idx="4"/>
              <a:endCxn id="36" idx="1"/>
            </p:cNvCxnSpPr>
            <p:nvPr/>
          </p:nvCxnSpPr>
          <p:spPr bwMode="auto">
            <a:xfrm>
              <a:off x="4693920" y="2301240"/>
              <a:ext cx="705186" cy="1650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36F192-D2F0-4972-8040-1167A7F4C900}"/>
                </a:ext>
              </a:extLst>
            </p:cNvPr>
            <p:cNvCxnSpPr>
              <a:cxnSpLocks/>
              <a:stCxn id="36" idx="6"/>
              <a:endCxn id="25" idx="3"/>
            </p:cNvCxnSpPr>
            <p:nvPr/>
          </p:nvCxnSpPr>
          <p:spPr bwMode="auto">
            <a:xfrm flipV="1">
              <a:off x="5867400" y="3750441"/>
              <a:ext cx="979506" cy="39483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7C5DB4-35AC-4B33-90CE-3EFCFC0EA79F}"/>
                </a:ext>
              </a:extLst>
            </p:cNvPr>
            <p:cNvCxnSpPr>
              <a:cxnSpLocks/>
              <a:stCxn id="26" idx="6"/>
              <a:endCxn id="25" idx="1"/>
            </p:cNvCxnSpPr>
            <p:nvPr/>
          </p:nvCxnSpPr>
          <p:spPr bwMode="auto">
            <a:xfrm>
              <a:off x="5867400" y="2941320"/>
              <a:ext cx="979506" cy="42117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42CB0EA-99B8-47DD-8BDB-88CF9960BA09}"/>
                </a:ext>
              </a:extLst>
            </p:cNvPr>
            <p:cNvCxnSpPr>
              <a:cxnSpLocks/>
              <a:stCxn id="26" idx="4"/>
              <a:endCxn id="36" idx="0"/>
            </p:cNvCxnSpPr>
            <p:nvPr/>
          </p:nvCxnSpPr>
          <p:spPr bwMode="auto">
            <a:xfrm>
              <a:off x="5593080" y="3215640"/>
              <a:ext cx="0" cy="6553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925629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CA7FD6-37A5-4C9D-B22F-C26B9212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LDF Example: Imposed Priority DAG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1489-B390-4A71-A519-3F782374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From higher- to lower-degree vertex (alpha tie breaker)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3AF7-92FD-4FE2-A69F-5502D0F3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High-Speed Graph Coloring on GPUs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3A63D-10B1-45FE-9F3B-FBEC2C23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E02-7133-44D2-A69A-0DB94D074EB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2311DB-9E03-41D6-B4CB-C18FD778A57B}"/>
              </a:ext>
            </a:extLst>
          </p:cNvPr>
          <p:cNvGrpSpPr/>
          <p:nvPr/>
        </p:nvGrpSpPr>
        <p:grpSpPr>
          <a:xfrm>
            <a:off x="2286000" y="1554480"/>
            <a:ext cx="4800600" cy="3581400"/>
            <a:chOff x="2514600" y="1752600"/>
            <a:chExt cx="4800600" cy="35814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ED23E6-2A04-4079-9859-75AD2A292B9E}"/>
                </a:ext>
              </a:extLst>
            </p:cNvPr>
            <p:cNvCxnSpPr>
              <a:cxnSpLocks/>
              <a:stCxn id="23" idx="4"/>
              <a:endCxn id="24" idx="1"/>
            </p:cNvCxnSpPr>
            <p:nvPr/>
          </p:nvCxnSpPr>
          <p:spPr bwMode="auto">
            <a:xfrm>
              <a:off x="4008120" y="3830787"/>
              <a:ext cx="491826" cy="103491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FF074F-FA4A-4473-B879-A1D065DB4578}"/>
                </a:ext>
              </a:extLst>
            </p:cNvPr>
            <p:cNvCxnSpPr>
              <a:cxnSpLocks/>
              <a:stCxn id="27" idx="6"/>
              <a:endCxn id="23" idx="2"/>
            </p:cNvCxnSpPr>
            <p:nvPr/>
          </p:nvCxnSpPr>
          <p:spPr bwMode="auto">
            <a:xfrm>
              <a:off x="3063240" y="3550547"/>
              <a:ext cx="670560" cy="59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AC73E0-962B-4BAA-B8EF-0168D223135C}"/>
                </a:ext>
              </a:extLst>
            </p:cNvPr>
            <p:cNvCxnSpPr>
              <a:cxnSpLocks/>
              <a:stCxn id="29" idx="5"/>
              <a:endCxn id="26" idx="1"/>
            </p:cNvCxnSpPr>
            <p:nvPr/>
          </p:nvCxnSpPr>
          <p:spPr bwMode="auto">
            <a:xfrm>
              <a:off x="4887894" y="2220894"/>
              <a:ext cx="511212" cy="5264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39E5E-930A-481E-A3C2-CFEBE340EA76}"/>
                </a:ext>
              </a:extLst>
            </p:cNvPr>
            <p:cNvCxnSpPr>
              <a:cxnSpLocks/>
              <a:stCxn id="29" idx="6"/>
              <a:endCxn id="25" idx="0"/>
            </p:cNvCxnSpPr>
            <p:nvPr/>
          </p:nvCxnSpPr>
          <p:spPr bwMode="auto">
            <a:xfrm>
              <a:off x="4968240" y="2026920"/>
              <a:ext cx="2072640" cy="125522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1CF96E-3825-462F-93C6-F814F617691D}"/>
                </a:ext>
              </a:extLst>
            </p:cNvPr>
            <p:cNvCxnSpPr>
              <a:cxnSpLocks/>
              <a:stCxn id="29" idx="3"/>
              <a:endCxn id="23" idx="0"/>
            </p:cNvCxnSpPr>
            <p:nvPr/>
          </p:nvCxnSpPr>
          <p:spPr bwMode="auto">
            <a:xfrm flipH="1">
              <a:off x="4008120" y="2220894"/>
              <a:ext cx="491826" cy="106125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7BB378-AA2E-48BA-832D-41352FC781E5}"/>
                </a:ext>
              </a:extLst>
            </p:cNvPr>
            <p:cNvCxnSpPr>
              <a:cxnSpLocks/>
              <a:stCxn id="26" idx="3"/>
              <a:endCxn id="24" idx="0"/>
            </p:cNvCxnSpPr>
            <p:nvPr/>
          </p:nvCxnSpPr>
          <p:spPr bwMode="auto">
            <a:xfrm flipH="1">
              <a:off x="4693920" y="3135294"/>
              <a:ext cx="705186" cy="1650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DBF652-C02C-4A77-B1CE-116BB80CAF61}"/>
                </a:ext>
              </a:extLst>
            </p:cNvPr>
            <p:cNvCxnSpPr>
              <a:cxnSpLocks/>
              <a:stCxn id="25" idx="4"/>
              <a:endCxn id="24" idx="6"/>
            </p:cNvCxnSpPr>
            <p:nvPr/>
          </p:nvCxnSpPr>
          <p:spPr bwMode="auto">
            <a:xfrm flipH="1">
              <a:off x="4968240" y="3830787"/>
              <a:ext cx="2072640" cy="122889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4FA8BD-67E3-43E2-B930-7551526B0E14}"/>
                </a:ext>
              </a:extLst>
            </p:cNvPr>
            <p:cNvCxnSpPr>
              <a:cxnSpLocks/>
              <a:stCxn id="27" idx="5"/>
              <a:endCxn id="24" idx="2"/>
            </p:cNvCxnSpPr>
            <p:nvPr/>
          </p:nvCxnSpPr>
          <p:spPr bwMode="auto">
            <a:xfrm>
              <a:off x="2982894" y="3744521"/>
              <a:ext cx="1436706" cy="131515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1EF42D5-B29F-412B-AFBE-247FE1F0B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33800" y="3282147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AB9109-8166-492E-9817-7F781A7853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9600" y="4785360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C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AFB0A2-3662-4C0F-84E4-43BE2DA187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6560" y="3282147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F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E6DA27-A95F-4605-B87F-12D1CDD47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760" y="2667000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C6BC20-1CD5-4C9D-8F75-B48427C17F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4600" y="3276227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9AAB23F-DCE9-4F18-9977-A8C3F30CB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9600" y="1752600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b="1" dirty="0"/>
                <a:t>A</a:t>
              </a:r>
              <a:endParaRPr kumimoji="0" lang="en-US" sz="4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45A9F8-DB53-4BB9-93C0-0A2B4BC98CF7}"/>
                </a:ext>
              </a:extLst>
            </p:cNvPr>
            <p:cNvCxnSpPr>
              <a:cxnSpLocks/>
              <a:stCxn id="27" idx="7"/>
              <a:endCxn id="29" idx="2"/>
            </p:cNvCxnSpPr>
            <p:nvPr/>
          </p:nvCxnSpPr>
          <p:spPr bwMode="auto">
            <a:xfrm flipV="1">
              <a:off x="2982894" y="2026920"/>
              <a:ext cx="1436706" cy="132965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D9B17-8146-4D09-891B-22E5311106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760" y="3870960"/>
              <a:ext cx="548640" cy="5486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F453B94-41AE-47D9-B6F5-6CA192A152F4}"/>
                </a:ext>
              </a:extLst>
            </p:cNvPr>
            <p:cNvCxnSpPr>
              <a:cxnSpLocks/>
              <a:stCxn id="23" idx="7"/>
              <a:endCxn id="26" idx="2"/>
            </p:cNvCxnSpPr>
            <p:nvPr/>
          </p:nvCxnSpPr>
          <p:spPr bwMode="auto">
            <a:xfrm flipV="1">
              <a:off x="4202094" y="2941320"/>
              <a:ext cx="1116666" cy="42117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7DF07C-D6FD-4714-96B0-FF52672051DC}"/>
                </a:ext>
              </a:extLst>
            </p:cNvPr>
            <p:cNvCxnSpPr>
              <a:cxnSpLocks/>
              <a:stCxn id="23" idx="5"/>
              <a:endCxn id="36" idx="2"/>
            </p:cNvCxnSpPr>
            <p:nvPr/>
          </p:nvCxnSpPr>
          <p:spPr bwMode="auto">
            <a:xfrm>
              <a:off x="4202094" y="3750441"/>
              <a:ext cx="1116666" cy="39483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25212A8-9C67-46F6-B228-63D6B3395D2A}"/>
                </a:ext>
              </a:extLst>
            </p:cNvPr>
            <p:cNvCxnSpPr>
              <a:cxnSpLocks/>
              <a:stCxn id="24" idx="7"/>
              <a:endCxn id="36" idx="3"/>
            </p:cNvCxnSpPr>
            <p:nvPr/>
          </p:nvCxnSpPr>
          <p:spPr bwMode="auto">
            <a:xfrm flipV="1">
              <a:off x="4887894" y="4339254"/>
              <a:ext cx="511212" cy="5264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CD66C3-107D-49B8-809F-4C7E8D12ED19}"/>
                </a:ext>
              </a:extLst>
            </p:cNvPr>
            <p:cNvCxnSpPr>
              <a:cxnSpLocks/>
              <a:stCxn id="29" idx="4"/>
              <a:endCxn id="36" idx="1"/>
            </p:cNvCxnSpPr>
            <p:nvPr/>
          </p:nvCxnSpPr>
          <p:spPr bwMode="auto">
            <a:xfrm>
              <a:off x="4693920" y="2301240"/>
              <a:ext cx="705186" cy="1650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36F192-D2F0-4972-8040-1167A7F4C900}"/>
                </a:ext>
              </a:extLst>
            </p:cNvPr>
            <p:cNvCxnSpPr>
              <a:cxnSpLocks/>
              <a:stCxn id="36" idx="6"/>
              <a:endCxn id="25" idx="3"/>
            </p:cNvCxnSpPr>
            <p:nvPr/>
          </p:nvCxnSpPr>
          <p:spPr bwMode="auto">
            <a:xfrm flipV="1">
              <a:off x="5867400" y="3750441"/>
              <a:ext cx="979506" cy="39483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7C5DB4-35AC-4B33-90CE-3EFCFC0EA79F}"/>
                </a:ext>
              </a:extLst>
            </p:cNvPr>
            <p:cNvCxnSpPr>
              <a:cxnSpLocks/>
              <a:stCxn id="26" idx="6"/>
              <a:endCxn id="25" idx="1"/>
            </p:cNvCxnSpPr>
            <p:nvPr/>
          </p:nvCxnSpPr>
          <p:spPr bwMode="auto">
            <a:xfrm>
              <a:off x="5867400" y="2941320"/>
              <a:ext cx="979506" cy="42117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0797BC-D38F-4548-8F3E-61C3A4C5D353}"/>
                </a:ext>
              </a:extLst>
            </p:cNvPr>
            <p:cNvCxnSpPr>
              <a:cxnSpLocks/>
              <a:stCxn id="26" idx="4"/>
              <a:endCxn id="36" idx="0"/>
            </p:cNvCxnSpPr>
            <p:nvPr/>
          </p:nvCxnSpPr>
          <p:spPr bwMode="auto">
            <a:xfrm>
              <a:off x="5593080" y="3215640"/>
              <a:ext cx="0" cy="6553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289159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10.4|8.2|20.8|10.6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4.3|5.2|11.5|5.9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6.1|2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|2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7.7|4.7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2|15.2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31791</TotalTime>
  <Words>2439</Words>
  <Application>Microsoft Office PowerPoint</Application>
  <PresentationFormat>On-screen Show (4:3)</PresentationFormat>
  <Paragraphs>525</Paragraphs>
  <Slides>53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Tahoma</vt:lpstr>
      <vt:lpstr>Wingdings</vt:lpstr>
      <vt:lpstr>Blends</vt:lpstr>
      <vt:lpstr>High-Speed Graph Coloring on GPUs</vt:lpstr>
      <vt:lpstr>Graph Coloring </vt:lpstr>
      <vt:lpstr>Highlights</vt:lpstr>
      <vt:lpstr>Background</vt:lpstr>
      <vt:lpstr>PowerPoint Presentation</vt:lpstr>
      <vt:lpstr>Greedy Algorithm</vt:lpstr>
      <vt:lpstr>Priority Heuristics</vt:lpstr>
      <vt:lpstr>LDF Example: Input Graph</vt:lpstr>
      <vt:lpstr>LDF Example: Imposed Priority DAG</vt:lpstr>
      <vt:lpstr>LDF Example: Resulting Coloring</vt:lpstr>
      <vt:lpstr>Jones-Plassmann Parallel Algorithm</vt:lpstr>
      <vt:lpstr>Possible Colors</vt:lpstr>
      <vt:lpstr>Possible Colors</vt:lpstr>
      <vt:lpstr>Possible Colors</vt:lpstr>
      <vt:lpstr>Possible Colors</vt:lpstr>
      <vt:lpstr>Possible Colors</vt:lpstr>
      <vt:lpstr>Possible Colors</vt:lpstr>
      <vt:lpstr>Possible Colors</vt:lpstr>
      <vt:lpstr>Jones-Plassmann Algorithm</vt:lpstr>
      <vt:lpstr>Jones-Plassmann Example</vt:lpstr>
      <vt:lpstr>Jones-Plassmann Example</vt:lpstr>
      <vt:lpstr>Jones-Plassmann Example</vt:lpstr>
      <vt:lpstr>Jones-Plassmann Example</vt:lpstr>
      <vt:lpstr>Jones-Plassmann Example</vt:lpstr>
      <vt:lpstr>PowerPoint Presentation</vt:lpstr>
      <vt:lpstr>ECL-GC</vt:lpstr>
      <vt:lpstr>ECL-GC (cont.)</vt:lpstr>
      <vt:lpstr>Shortcut 1</vt:lpstr>
      <vt:lpstr>Shortcut 2</vt:lpstr>
      <vt:lpstr>PowerPoint Presentation</vt:lpstr>
      <vt:lpstr>ECL-GC Algorithm</vt:lpstr>
      <vt:lpstr>ECL-GC Algorithm</vt:lpstr>
      <vt:lpstr>ECL-GC Algorithm</vt:lpstr>
      <vt:lpstr>ECL-GC Algorithm</vt:lpstr>
      <vt:lpstr>ECL-GC Algorithm</vt:lpstr>
      <vt:lpstr>PowerPoint Presentation</vt:lpstr>
      <vt:lpstr>Efficient Shortcut Implementation</vt:lpstr>
      <vt:lpstr>PowerPoint Presentation</vt:lpstr>
      <vt:lpstr>Methodology: 2 Devices and 11 Codes</vt:lpstr>
      <vt:lpstr>Methodology: 18 Input Graphs</vt:lpstr>
      <vt:lpstr>Amount of Parallelism on Kron Graph</vt:lpstr>
      <vt:lpstr>Amount of Parallelism on UK Graph</vt:lpstr>
      <vt:lpstr>Available Parallelism</vt:lpstr>
      <vt:lpstr>Throughput on Titan V (GPU Codes)</vt:lpstr>
      <vt:lpstr>Throughput (Parallel CPU Codes)</vt:lpstr>
      <vt:lpstr>Throughput (Serial CPU Codes)</vt:lpstr>
      <vt:lpstr>Number of Colors (GPU Codes)</vt:lpstr>
      <vt:lpstr>Number of Colors (Parallel CPU Codes)</vt:lpstr>
      <vt:lpstr>Number of Colors (Serial CPU Codes)</vt:lpstr>
      <vt:lpstr>Titan V Speedup due to Shortcuts</vt:lpstr>
      <vt:lpstr>Source of Color Assignment</vt:lpstr>
      <vt:lpstr>Summary and Conclusion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Martin Burtscher</cp:lastModifiedBy>
  <cp:revision>2118</cp:revision>
  <cp:lastPrinted>1601-01-01T00:00:00Z</cp:lastPrinted>
  <dcterms:created xsi:type="dcterms:W3CDTF">2004-05-06T20:27:51Z</dcterms:created>
  <dcterms:modified xsi:type="dcterms:W3CDTF">2021-03-30T13:05:42Z</dcterms:modified>
</cp:coreProperties>
</file>