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64"/>
  </p:notesMasterIdLst>
  <p:handoutMasterIdLst>
    <p:handoutMasterId r:id="rId65"/>
  </p:handoutMasterIdLst>
  <p:sldIdLst>
    <p:sldId id="438" r:id="rId2"/>
    <p:sldId id="574" r:id="rId3"/>
    <p:sldId id="576" r:id="rId4"/>
    <p:sldId id="575" r:id="rId5"/>
    <p:sldId id="599" r:id="rId6"/>
    <p:sldId id="577" r:id="rId7"/>
    <p:sldId id="592" r:id="rId8"/>
    <p:sldId id="536" r:id="rId9"/>
    <p:sldId id="538" r:id="rId10"/>
    <p:sldId id="540" r:id="rId11"/>
    <p:sldId id="541" r:id="rId12"/>
    <p:sldId id="542" r:id="rId13"/>
    <p:sldId id="537" r:id="rId14"/>
    <p:sldId id="543" r:id="rId15"/>
    <p:sldId id="544" r:id="rId16"/>
    <p:sldId id="539" r:id="rId17"/>
    <p:sldId id="545" r:id="rId18"/>
    <p:sldId id="593" r:id="rId19"/>
    <p:sldId id="546" r:id="rId20"/>
    <p:sldId id="547" r:id="rId21"/>
    <p:sldId id="548" r:id="rId22"/>
    <p:sldId id="549" r:id="rId23"/>
    <p:sldId id="550" r:id="rId24"/>
    <p:sldId id="551" r:id="rId25"/>
    <p:sldId id="552" r:id="rId26"/>
    <p:sldId id="594" r:id="rId27"/>
    <p:sldId id="553" r:id="rId28"/>
    <p:sldId id="554" r:id="rId29"/>
    <p:sldId id="555" r:id="rId30"/>
    <p:sldId id="556" r:id="rId31"/>
    <p:sldId id="557" r:id="rId32"/>
    <p:sldId id="558" r:id="rId33"/>
    <p:sldId id="595" r:id="rId34"/>
    <p:sldId id="560" r:id="rId35"/>
    <p:sldId id="561" r:id="rId36"/>
    <p:sldId id="562" r:id="rId37"/>
    <p:sldId id="563" r:id="rId38"/>
    <p:sldId id="564" r:id="rId39"/>
    <p:sldId id="565" r:id="rId40"/>
    <p:sldId id="566" r:id="rId41"/>
    <p:sldId id="596" r:id="rId42"/>
    <p:sldId id="567" r:id="rId43"/>
    <p:sldId id="569" r:id="rId44"/>
    <p:sldId id="568" r:id="rId45"/>
    <p:sldId id="570" r:id="rId46"/>
    <p:sldId id="571" r:id="rId47"/>
    <p:sldId id="572" r:id="rId48"/>
    <p:sldId id="573" r:id="rId49"/>
    <p:sldId id="600" r:id="rId50"/>
    <p:sldId id="583" r:id="rId51"/>
    <p:sldId id="586" r:id="rId52"/>
    <p:sldId id="584" r:id="rId53"/>
    <p:sldId id="597" r:id="rId54"/>
    <p:sldId id="579" r:id="rId55"/>
    <p:sldId id="578" r:id="rId56"/>
    <p:sldId id="580" r:id="rId57"/>
    <p:sldId id="587" r:id="rId58"/>
    <p:sldId id="589" r:id="rId59"/>
    <p:sldId id="590" r:id="rId60"/>
    <p:sldId id="591" r:id="rId61"/>
    <p:sldId id="581" r:id="rId62"/>
    <p:sldId id="582" r:id="rId63"/>
  </p:sldIdLst>
  <p:sldSz cx="9144000" cy="6858000" type="screen4x3"/>
  <p:notesSz cx="6946900" cy="92075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DDDDDD"/>
    <a:srgbClr val="C0C0C0"/>
    <a:srgbClr val="B2B2B2"/>
    <a:srgbClr val="808080"/>
    <a:srgbClr val="777777"/>
    <a:srgbClr val="333397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76440" autoAdjust="0"/>
  </p:normalViewPr>
  <p:slideViewPr>
    <p:cSldViewPr>
      <p:cViewPr varScale="1">
        <p:scale>
          <a:sx n="71" d="100"/>
          <a:sy n="71" d="100"/>
        </p:scale>
        <p:origin x="1255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02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7125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47125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ahoma" pitchFamily="34" charset="0"/>
              </a:defRPr>
            </a:lvl1pPr>
          </a:lstStyle>
          <a:p>
            <a:fld id="{DD978F5E-19E5-42A7-A065-E4EA71ECC80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70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73563"/>
            <a:ext cx="50958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47125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ahoma" pitchFamily="34" charset="0"/>
              </a:defRPr>
            </a:lvl1pPr>
          </a:lstStyle>
          <a:p>
            <a:fld id="{63EA9836-303D-4056-B115-97A20F820B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859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718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300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737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54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94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11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7350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192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207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4299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33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757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911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2426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670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05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601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0739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305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9864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5879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293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319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3294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1844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831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694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469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953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977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7206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6295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24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81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741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46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471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73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7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55613" y="1141413"/>
            <a:ext cx="8226425" cy="1919287"/>
          </a:xfrm>
        </p:spPr>
        <p:txBody>
          <a:bodyPr lIns="91440"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563938"/>
            <a:ext cx="8226425" cy="2286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r>
              <a:rPr lang="en-US"/>
              <a:t>March 2011</a:t>
            </a:r>
            <a:endParaRPr lang="en-US" dirty="0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fld id="{9491F1F5-4FD5-4701-8651-B6E66F92959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5554" name="Rectangle 18"/>
          <p:cNvSpPr>
            <a:spLocks noChangeArrowheads="1"/>
          </p:cNvSpPr>
          <p:nvPr userDrawn="1"/>
        </p:nvSpPr>
        <p:spPr bwMode="gray">
          <a:xfrm>
            <a:off x="547688" y="3276600"/>
            <a:ext cx="8043862" cy="26988"/>
          </a:xfrm>
          <a:prstGeom prst="rect">
            <a:avLst/>
          </a:prstGeom>
          <a:gradFill rotWithShape="0">
            <a:gsLst>
              <a:gs pos="0">
                <a:srgbClr val="333395">
                  <a:gamma/>
                  <a:tint val="24706"/>
                  <a:invGamma/>
                </a:srgbClr>
              </a:gs>
              <a:gs pos="50000">
                <a:srgbClr val="333395"/>
              </a:gs>
              <a:gs pos="100000">
                <a:srgbClr val="333395">
                  <a:gamma/>
                  <a:tint val="2470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sz="2400" dirty="0"/>
          </a:p>
        </p:txBody>
      </p:sp>
      <p:pic>
        <p:nvPicPr>
          <p:cNvPr id="65556" name="Picture 20" descr="C:\Martin\Talks\JobTalk\menu0bild.jpg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-328613"/>
            <a:ext cx="915035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57" name="Picture 21" descr="C:\Martin\Talks\JobTalk\menu0bildmir.JPG"/>
          <p:cNvPicPr>
            <a:picLocks noChangeAspect="1" noChangeArrowheads="1"/>
          </p:cNvPicPr>
          <p:nvPr userDrawn="1"/>
        </p:nvPicPr>
        <p:blipFill>
          <a:blip r:embed="rId3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5392738"/>
            <a:ext cx="9150350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292929"/>
                </a:solidFill>
              </a:rPr>
              <a:t>March 2011</a:t>
            </a:r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47688"/>
            <a:ext cx="2057400" cy="5256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7688"/>
            <a:ext cx="6019800" cy="5256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292929"/>
                </a:solidFill>
              </a:rPr>
              <a:t>March 2011</a:t>
            </a:r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23975"/>
            <a:ext cx="8226425" cy="2163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40138"/>
            <a:ext cx="8226425" cy="2163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63261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98813" y="5969000"/>
            <a:ext cx="5484812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292929"/>
                </a:solidFill>
              </a:rPr>
              <a:t>March 2011</a:t>
            </a:r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971032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3975"/>
            <a:ext cx="4037013" cy="4479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6613" y="1323975"/>
            <a:ext cx="4037012" cy="4479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48783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98813" y="5969000"/>
            <a:ext cx="5484812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292929"/>
                </a:solidFill>
              </a:rPr>
              <a:t>March 2011</a:t>
            </a:r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23975"/>
            <a:ext cx="8226425" cy="4479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52593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98813" y="5969000"/>
            <a:ext cx="5484812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292929"/>
                </a:solidFill>
              </a:rPr>
              <a:t>March 2011</a:t>
            </a:r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3BD80475-FB4C-4631-B1F6-3BF1B3F77F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63261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A High-Quality and Fast MIS Algorithm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292929"/>
                </a:solidFill>
              </a:rPr>
              <a:t>March 2011</a:t>
            </a:r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5971032"/>
            <a:ext cx="1905000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9128C3A0-0B0F-41AE-8690-F6AFB346F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292929"/>
                </a:solidFill>
              </a:rPr>
              <a:t>March 2011</a:t>
            </a:r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3975"/>
            <a:ext cx="4037013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323975"/>
            <a:ext cx="4037012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63261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292929"/>
                </a:solidFill>
              </a:rPr>
              <a:t>March 2011</a:t>
            </a:r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971032"/>
            <a:ext cx="1905000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1A3A3E02-7133-44D2-A69A-0DB94D074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292929"/>
                </a:solidFill>
              </a:rPr>
              <a:t>March 2011</a:t>
            </a:r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4725987" cy="457200"/>
          </a:xfrm>
        </p:spPr>
        <p:txBody>
          <a:bodyPr/>
          <a:lstStyle>
            <a:lvl1pPr>
              <a:defRPr sz="1400">
                <a:latin typeface="+mn-lt"/>
              </a:defRPr>
            </a:lvl1pPr>
          </a:lstStyle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+mn-lt"/>
              </a:defRPr>
            </a:lvl1pPr>
          </a:lstStyle>
          <a:p>
            <a:r>
              <a:rPr lang="en-US">
                <a:solidFill>
                  <a:srgbClr val="292929"/>
                </a:solidFill>
              </a:rPr>
              <a:t>March 2011</a:t>
            </a:r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5971032"/>
            <a:ext cx="1905000" cy="457200"/>
          </a:xfrm>
        </p:spPr>
        <p:txBody>
          <a:bodyPr/>
          <a:lstStyle>
            <a:lvl1pPr>
              <a:defRPr sz="1400">
                <a:latin typeface="+mn-lt"/>
              </a:defRPr>
            </a:lvl1pPr>
          </a:lstStyle>
          <a:p>
            <a:fld id="{CB6DC2A9-8E48-4712-9145-167BB8E3D8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292929"/>
                </a:solidFill>
              </a:rPr>
              <a:t>March 2011</a:t>
            </a:r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292929"/>
                </a:solidFill>
              </a:rPr>
              <a:t>March 2011</a:t>
            </a:r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292929"/>
                </a:solidFill>
              </a:rPr>
              <a:t>March 2011</a:t>
            </a:r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37" name="Picture 25" descr="C:\Martin\Talks\JobTalk\menu0bildmir.JPG"/>
          <p:cNvPicPr>
            <a:picLocks noChangeAspect="1" noChangeArrowheads="1"/>
          </p:cNvPicPr>
          <p:nvPr userDrawn="1"/>
        </p:nvPicPr>
        <p:blipFill>
          <a:blip r:embed="rId16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5392738"/>
            <a:ext cx="9150350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36" name="Picture 24" descr="C:\Martin\Talks\JobTalk\menu0bild.jpg"/>
          <p:cNvPicPr>
            <a:picLocks noChangeAspect="1" noChangeArrowheads="1"/>
          </p:cNvPicPr>
          <p:nvPr userDrawn="1"/>
        </p:nvPicPr>
        <p:blipFill>
          <a:blip r:embed="rId17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-319088"/>
            <a:ext cx="915035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768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14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23975"/>
            <a:ext cx="8226425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596900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1C1C1C"/>
                </a:solidFill>
              </a:defRPr>
            </a:lvl1pPr>
          </a:lstStyle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98813" y="5969000"/>
            <a:ext cx="548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1C1C1C"/>
                </a:solidFill>
                <a:cs typeface="Times New Roman" charset="0"/>
              </a:defRPr>
            </a:lvl1pPr>
          </a:lstStyle>
          <a:p>
            <a:r>
              <a:rPr lang="en-US">
                <a:solidFill>
                  <a:srgbClr val="292929"/>
                </a:solidFill>
              </a:rPr>
              <a:t>March 2011</a:t>
            </a:r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ransition/>
  <p:hf hdr="0" ft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7B7BD1"/>
        </a:buClr>
        <a:buSzPct val="95000"/>
        <a:buFont typeface="Wingdings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282D4"/>
        </a:buClr>
        <a:buSzPct val="90000"/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8A8AD6"/>
        </a:buClr>
        <a:buSzPct val="80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image" Target="../media/image14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1141413"/>
            <a:ext cx="8226425" cy="1830387"/>
          </a:xfrm>
        </p:spPr>
        <p:txBody>
          <a:bodyPr/>
          <a:lstStyle/>
          <a:p>
            <a:r>
              <a:rPr lang="en-US" b="1" dirty="0"/>
              <a:t>A High-Quality and Fast Maximal Independent Set Algorithm for GPUs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300" dirty="0"/>
              <a:t> </a:t>
            </a:r>
            <a:r>
              <a:rPr lang="en-US" sz="2800" dirty="0"/>
              <a:t>Martin Burtscher and Sindhu Devale</a:t>
            </a:r>
          </a:p>
          <a:p>
            <a:pPr>
              <a:spcBef>
                <a:spcPts val="200"/>
              </a:spcBef>
            </a:pPr>
            <a:r>
              <a:rPr lang="en-US" sz="2400" dirty="0"/>
              <a:t>Department of Computer Science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572000"/>
            <a:ext cx="1710688" cy="106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606" y="4419600"/>
            <a:ext cx="2753084" cy="134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898689"/>
      </p:ext>
    </p:extLst>
  </p:cSld>
  <p:clrMapOvr>
    <a:masterClrMapping/>
  </p:clrMapOvr>
  <p:transition advTm="49375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Visit unvisited vertex</a:t>
            </a:r>
          </a:p>
          <a:p>
            <a:pPr lvl="1"/>
            <a:r>
              <a:rPr lang="en-US" dirty="0"/>
              <a:t>Add vertex to set if no graph neighbors in set</a:t>
            </a:r>
          </a:p>
          <a:p>
            <a:pPr lvl="3"/>
            <a:endParaRPr lang="en-US" dirty="0"/>
          </a:p>
          <a:p>
            <a:r>
              <a:rPr lang="en-US" dirty="0"/>
              <a:t>Example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 has neighbor in set</a:t>
            </a:r>
          </a:p>
          <a:p>
            <a:pPr lvl="1"/>
            <a:r>
              <a:rPr lang="en-US" dirty="0"/>
              <a:t>Discard vertex </a:t>
            </a:r>
            <a:r>
              <a:rPr lang="en-US" dirty="0">
                <a:solidFill>
                  <a:srgbClr val="FF0000"/>
                </a:solidFill>
              </a:rPr>
              <a:t>b</a:t>
            </a:r>
          </a:p>
          <a:p>
            <a:pPr lvl="3"/>
            <a:endParaRPr lang="en-US" dirty="0"/>
          </a:p>
          <a:p>
            <a:r>
              <a:rPr lang="en-US" dirty="0"/>
              <a:t>Set = {a}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541034"/>
      </p:ext>
    </p:extLst>
  </p:cSld>
  <p:clrMapOvr>
    <a:masterClrMapping/>
  </p:clrMapOvr>
  <p:transition advTm="9243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Visit unvisited vertex</a:t>
            </a:r>
          </a:p>
          <a:p>
            <a:pPr lvl="1"/>
            <a:r>
              <a:rPr lang="en-US" dirty="0"/>
              <a:t>Add vertex to set if no graph neighbors in set</a:t>
            </a:r>
          </a:p>
          <a:p>
            <a:pPr lvl="3"/>
            <a:endParaRPr lang="en-US" dirty="0"/>
          </a:p>
          <a:p>
            <a:r>
              <a:rPr lang="en-US" dirty="0"/>
              <a:t>Example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 has neighbor in set</a:t>
            </a:r>
          </a:p>
          <a:p>
            <a:pPr lvl="1"/>
            <a:r>
              <a:rPr lang="en-US" dirty="0"/>
              <a:t>Discard vertex </a:t>
            </a:r>
            <a:r>
              <a:rPr lang="en-US" dirty="0">
                <a:solidFill>
                  <a:srgbClr val="FF0000"/>
                </a:solidFill>
              </a:rPr>
              <a:t>c</a:t>
            </a:r>
          </a:p>
          <a:p>
            <a:pPr lvl="3"/>
            <a:endParaRPr lang="en-US" dirty="0"/>
          </a:p>
          <a:p>
            <a:r>
              <a:rPr lang="en-US" dirty="0"/>
              <a:t>Set = {a}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c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072044"/>
      </p:ext>
    </p:extLst>
  </p:cSld>
  <p:clrMapOvr>
    <a:masterClrMapping/>
  </p:clrMapOvr>
  <p:transition advTm="583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Visit unvisited vertex</a:t>
            </a:r>
          </a:p>
          <a:p>
            <a:pPr lvl="1"/>
            <a:r>
              <a:rPr lang="en-US" dirty="0"/>
              <a:t>Add vertex to set if no graph neighbors in set</a:t>
            </a:r>
          </a:p>
          <a:p>
            <a:pPr lvl="3"/>
            <a:endParaRPr lang="en-US" dirty="0"/>
          </a:p>
          <a:p>
            <a:r>
              <a:rPr lang="en-US" dirty="0"/>
              <a:t>Example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 has neighbor in set</a:t>
            </a:r>
          </a:p>
          <a:p>
            <a:pPr lvl="1"/>
            <a:r>
              <a:rPr lang="en-US" dirty="0"/>
              <a:t>Discard vertex </a:t>
            </a:r>
            <a:r>
              <a:rPr lang="en-US" dirty="0">
                <a:solidFill>
                  <a:srgbClr val="FF0000"/>
                </a:solidFill>
              </a:rPr>
              <a:t>d</a:t>
            </a:r>
          </a:p>
          <a:p>
            <a:pPr lvl="3"/>
            <a:endParaRPr lang="en-US" dirty="0"/>
          </a:p>
          <a:p>
            <a:r>
              <a:rPr lang="en-US" dirty="0"/>
              <a:t>Set = {a}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c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53506"/>
      </p:ext>
    </p:extLst>
  </p:cSld>
  <p:clrMapOvr>
    <a:masterClrMapping/>
  </p:clrMapOvr>
  <p:transition advTm="14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Visit unvisited vertex</a:t>
            </a:r>
          </a:p>
          <a:p>
            <a:pPr lvl="1"/>
            <a:r>
              <a:rPr lang="en-US" dirty="0"/>
              <a:t>Add vertex to set if no graph neighbors in set</a:t>
            </a:r>
          </a:p>
          <a:p>
            <a:pPr lvl="3"/>
            <a:endParaRPr lang="en-US" dirty="0"/>
          </a:p>
          <a:p>
            <a:r>
              <a:rPr lang="en-US" dirty="0"/>
              <a:t>Example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 has no neighbor in set</a:t>
            </a:r>
          </a:p>
          <a:p>
            <a:pPr lvl="1"/>
            <a:r>
              <a:rPr lang="en-US" dirty="0"/>
              <a:t>Add vertex </a:t>
            </a:r>
            <a:r>
              <a:rPr lang="en-US" dirty="0">
                <a:solidFill>
                  <a:srgbClr val="FF0000"/>
                </a:solidFill>
              </a:rPr>
              <a:t>e</a:t>
            </a:r>
          </a:p>
          <a:p>
            <a:pPr lvl="3"/>
            <a:endParaRPr lang="en-US" dirty="0"/>
          </a:p>
          <a:p>
            <a:r>
              <a:rPr lang="en-US" dirty="0"/>
              <a:t>Set = {a,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c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202773"/>
      </p:ext>
    </p:extLst>
  </p:cSld>
  <p:clrMapOvr>
    <a:masterClrMapping/>
  </p:clrMapOvr>
  <p:transition advTm="5122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Visit unvisited vertex</a:t>
            </a:r>
          </a:p>
          <a:p>
            <a:pPr lvl="1"/>
            <a:r>
              <a:rPr lang="en-US" dirty="0"/>
              <a:t>Add vertex to set if no graph neighbors in set</a:t>
            </a:r>
          </a:p>
          <a:p>
            <a:pPr lvl="3"/>
            <a:endParaRPr lang="en-US" dirty="0"/>
          </a:p>
          <a:p>
            <a:r>
              <a:rPr lang="en-US" dirty="0"/>
              <a:t>Example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 has neighbor in set</a:t>
            </a:r>
          </a:p>
          <a:p>
            <a:pPr lvl="1"/>
            <a:r>
              <a:rPr lang="en-US" dirty="0"/>
              <a:t>Discard vertex </a:t>
            </a:r>
            <a:r>
              <a:rPr lang="en-US" dirty="0">
                <a:solidFill>
                  <a:srgbClr val="FF0000"/>
                </a:solidFill>
              </a:rPr>
              <a:t>f</a:t>
            </a:r>
          </a:p>
          <a:p>
            <a:pPr lvl="3"/>
            <a:endParaRPr lang="en-US" dirty="0"/>
          </a:p>
          <a:p>
            <a:r>
              <a:rPr lang="en-US" dirty="0"/>
              <a:t>Set = {a, e}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c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463117"/>
      </p:ext>
    </p:extLst>
  </p:cSld>
  <p:clrMapOvr>
    <a:masterClrMapping/>
  </p:clrMapOvr>
  <p:transition advTm="1008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Visit unvisited vertex</a:t>
            </a:r>
          </a:p>
          <a:p>
            <a:pPr lvl="1"/>
            <a:r>
              <a:rPr lang="en-US" dirty="0"/>
              <a:t>Add vertex to set if no graph neighbors in set</a:t>
            </a:r>
          </a:p>
          <a:p>
            <a:pPr lvl="3"/>
            <a:endParaRPr lang="en-US" dirty="0"/>
          </a:p>
          <a:p>
            <a:r>
              <a:rPr lang="en-US" dirty="0"/>
              <a:t>Example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 has neighbor in set</a:t>
            </a:r>
          </a:p>
          <a:p>
            <a:pPr lvl="1"/>
            <a:r>
              <a:rPr lang="en-US" dirty="0"/>
              <a:t>Discard vertex </a:t>
            </a:r>
            <a:r>
              <a:rPr lang="en-US" dirty="0">
                <a:solidFill>
                  <a:srgbClr val="FF0000"/>
                </a:solidFill>
              </a:rPr>
              <a:t>g</a:t>
            </a:r>
          </a:p>
          <a:p>
            <a:pPr lvl="3"/>
            <a:endParaRPr lang="en-US" dirty="0"/>
          </a:p>
          <a:p>
            <a:r>
              <a:rPr lang="en-US" dirty="0"/>
              <a:t>Set = {a, e}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c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209716"/>
      </p:ext>
    </p:extLst>
  </p:cSld>
  <p:clrMapOvr>
    <a:masterClrMapping/>
  </p:clrMapOvr>
  <p:transition advTm="1096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Visit unvisited vertex</a:t>
            </a:r>
          </a:p>
          <a:p>
            <a:pPr lvl="1"/>
            <a:r>
              <a:rPr lang="en-US" dirty="0"/>
              <a:t>Add vertex to set if no graph neighbors in set</a:t>
            </a:r>
          </a:p>
          <a:p>
            <a:pPr lvl="3"/>
            <a:endParaRPr lang="en-US" dirty="0"/>
          </a:p>
          <a:p>
            <a:r>
              <a:rPr lang="en-US" dirty="0"/>
              <a:t>Example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/>
              <a:t> has no neighbor in set</a:t>
            </a:r>
          </a:p>
          <a:p>
            <a:pPr lvl="1"/>
            <a:r>
              <a:rPr lang="en-US" dirty="0"/>
              <a:t>Add vertex </a:t>
            </a:r>
            <a:r>
              <a:rPr lang="en-US" dirty="0">
                <a:solidFill>
                  <a:srgbClr val="FF0000"/>
                </a:solidFill>
              </a:rPr>
              <a:t>h</a:t>
            </a:r>
          </a:p>
          <a:p>
            <a:pPr lvl="3"/>
            <a:endParaRPr lang="en-US" dirty="0"/>
          </a:p>
          <a:p>
            <a:r>
              <a:rPr lang="en-US" dirty="0"/>
              <a:t>Set = {a, e,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/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c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831055"/>
      </p:ext>
    </p:extLst>
  </p:cSld>
  <p:clrMapOvr>
    <a:masterClrMapping/>
  </p:clrMapOvr>
  <p:transition advTm="300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Visit unvisited vertex</a:t>
            </a:r>
          </a:p>
          <a:p>
            <a:pPr lvl="1"/>
            <a:r>
              <a:rPr lang="en-US" dirty="0"/>
              <a:t>Add vertex to set if no graph neighbors in set</a:t>
            </a:r>
          </a:p>
          <a:p>
            <a:pPr lvl="3"/>
            <a:endParaRPr lang="en-US" dirty="0"/>
          </a:p>
          <a:p>
            <a:r>
              <a:rPr lang="en-US" dirty="0"/>
              <a:t>Example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/>
              <a:t> has neighbor in set</a:t>
            </a:r>
          </a:p>
          <a:p>
            <a:pPr lvl="1"/>
            <a:r>
              <a:rPr lang="en-US" dirty="0"/>
              <a:t>Discard vertex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  <a:p>
            <a:pPr lvl="3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MIS</a:t>
            </a:r>
            <a:r>
              <a:rPr lang="en-US" dirty="0"/>
              <a:t> = {a, e, h}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c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i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497188"/>
      </p:ext>
    </p:extLst>
  </p:cSld>
  <p:clrMapOvr>
    <a:masterClrMapping/>
  </p:clrMapOvr>
  <p:transition advTm="22553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865438"/>
            <a:ext cx="8229600" cy="639762"/>
          </a:xfrm>
        </p:spPr>
        <p:txBody>
          <a:bodyPr lIns="0" tIns="0" rIns="0" bIns="0"/>
          <a:lstStyle/>
          <a:p>
            <a:pPr algn="ctr"/>
            <a:r>
              <a:rPr lang="en-US" dirty="0" err="1"/>
              <a:t>Luby’s</a:t>
            </a:r>
            <a:r>
              <a:rPr lang="en-US" dirty="0"/>
              <a:t> Random-Priority</a:t>
            </a:r>
            <a:br>
              <a:rPr lang="en-US" dirty="0"/>
            </a:br>
            <a:r>
              <a:rPr lang="en-US" dirty="0"/>
              <a:t>Parallel MIS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900133"/>
      </p:ext>
    </p:extLst>
  </p:cSld>
  <p:clrMapOvr>
    <a:masterClrMapping/>
  </p:clrMapOvr>
  <p:transition advTm="16142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Random-Priority Algorithm (</a:t>
            </a:r>
            <a:r>
              <a:rPr lang="en-US" dirty="0" err="1"/>
              <a:t>Luby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3" y="1323975"/>
            <a:ext cx="4116388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Assign random priorities</a:t>
            </a:r>
          </a:p>
          <a:p>
            <a:pPr lvl="1"/>
            <a:r>
              <a:rPr lang="en-US" dirty="0"/>
              <a:t>Add vertices with highest local priority to set</a:t>
            </a:r>
          </a:p>
          <a:p>
            <a:pPr lvl="1"/>
            <a:r>
              <a:rPr lang="en-US" dirty="0"/>
              <a:t>Remove their neighbors from graph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Set = {}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652721"/>
      </p:ext>
    </p:extLst>
  </p:cSld>
  <p:clrMapOvr>
    <a:masterClrMapping/>
  </p:clrMapOvr>
  <p:transition advTm="697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590800"/>
            <a:ext cx="3245339" cy="2531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Introduction</a:t>
            </a:r>
          </a:p>
          <a:p>
            <a:pPr>
              <a:spcBef>
                <a:spcPts val="1200"/>
              </a:spcBef>
            </a:pPr>
            <a:r>
              <a:rPr lang="en-US" dirty="0"/>
              <a:t>Serial and parallel algorithms</a:t>
            </a:r>
          </a:p>
          <a:p>
            <a:pPr>
              <a:spcBef>
                <a:spcPts val="1200"/>
              </a:spcBef>
            </a:pPr>
            <a:r>
              <a:rPr lang="en-US" dirty="0"/>
              <a:t>Our parallel algorithm</a:t>
            </a:r>
          </a:p>
          <a:p>
            <a:pPr>
              <a:spcBef>
                <a:spcPts val="1200"/>
              </a:spcBef>
            </a:pPr>
            <a:r>
              <a:rPr lang="en-US" dirty="0"/>
              <a:t>Optimizations</a:t>
            </a:r>
          </a:p>
          <a:p>
            <a:pPr>
              <a:spcBef>
                <a:spcPts val="1200"/>
              </a:spcBef>
            </a:pPr>
            <a:r>
              <a:rPr lang="en-US" dirty="0"/>
              <a:t>Results</a:t>
            </a:r>
          </a:p>
          <a:p>
            <a:pPr>
              <a:spcBef>
                <a:spcPts val="1200"/>
              </a:spcBef>
            </a:pPr>
            <a:r>
              <a:rPr lang="en-US" dirty="0"/>
              <a:t>Summary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354"/>
      </p:ext>
    </p:extLst>
  </p:cSld>
  <p:clrMapOvr>
    <a:masterClrMapping/>
  </p:clrMapOvr>
  <p:transition advTm="40517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Random-Priority Algorithm (</a:t>
            </a:r>
            <a:r>
              <a:rPr lang="en-US" dirty="0" err="1"/>
              <a:t>Luby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3" y="1323975"/>
            <a:ext cx="4116388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Assign random priorities</a:t>
            </a:r>
          </a:p>
          <a:p>
            <a:pPr lvl="1"/>
            <a:r>
              <a:rPr lang="en-US" dirty="0"/>
              <a:t>Add vertices with highest local priority to set</a:t>
            </a:r>
          </a:p>
          <a:p>
            <a:pPr lvl="1"/>
            <a:r>
              <a:rPr lang="en-US" dirty="0"/>
              <a:t>Remove their neighbors from graph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Set = {}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r>
              <a:rPr lang="en-US" baseline="-25000" dirty="0"/>
              <a:t>4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r>
              <a:rPr lang="en-US" baseline="-25000" dirty="0"/>
              <a:t>5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r>
              <a:rPr kumimoji="0" lang="en-US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02474994"/>
      </p:ext>
    </p:extLst>
  </p:cSld>
  <p:clrMapOvr>
    <a:masterClrMapping/>
  </p:clrMapOvr>
  <p:transition advTm="9147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Random-Priority Algorithm (</a:t>
            </a:r>
            <a:r>
              <a:rPr lang="en-US" dirty="0" err="1"/>
              <a:t>Luby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3" y="1323975"/>
            <a:ext cx="4116388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Assign random priorities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Add vertices with highest local priority to set</a:t>
            </a:r>
          </a:p>
          <a:p>
            <a:pPr lvl="1"/>
            <a:r>
              <a:rPr lang="en-US" dirty="0"/>
              <a:t>Remove their neighbors from graph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Set = {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r>
              <a:rPr lang="en-US" baseline="-25000" dirty="0"/>
              <a:t>4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r>
              <a:rPr lang="en-US" baseline="-25000" dirty="0"/>
              <a:t>5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r>
              <a:rPr kumimoji="0" lang="en-US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66955335"/>
      </p:ext>
    </p:extLst>
  </p:cSld>
  <p:clrMapOvr>
    <a:masterClrMapping/>
  </p:clrMapOvr>
  <p:transition advTm="27107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Random-Priority Algorithm (</a:t>
            </a:r>
            <a:r>
              <a:rPr lang="en-US" dirty="0" err="1"/>
              <a:t>Luby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3" y="1323975"/>
            <a:ext cx="4116388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Assign random priorities</a:t>
            </a:r>
          </a:p>
          <a:p>
            <a:pPr lvl="1"/>
            <a:r>
              <a:rPr lang="en-US" dirty="0"/>
              <a:t>Add vertices with highest local priority to set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Remove their neighbors from graph</a:t>
            </a:r>
          </a:p>
          <a:p>
            <a:endParaRPr lang="en-US" dirty="0"/>
          </a:p>
          <a:p>
            <a:r>
              <a:rPr lang="en-US" dirty="0"/>
              <a:t>Set = {b, e}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242540"/>
      </p:ext>
    </p:extLst>
  </p:cSld>
  <p:clrMapOvr>
    <a:masterClrMapping/>
  </p:clrMapOvr>
  <p:transition advTm="6667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Random-Priority Algorithm (</a:t>
            </a:r>
            <a:r>
              <a:rPr lang="en-US" dirty="0" err="1"/>
              <a:t>Luby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3" y="1323975"/>
            <a:ext cx="4116388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Assign random priorities</a:t>
            </a:r>
          </a:p>
          <a:p>
            <a:pPr lvl="1"/>
            <a:r>
              <a:rPr lang="en-US" dirty="0"/>
              <a:t>Add vertices with highest local priority to set</a:t>
            </a:r>
          </a:p>
          <a:p>
            <a:pPr lvl="1"/>
            <a:r>
              <a:rPr lang="en-US" dirty="0"/>
              <a:t>Remove their neighbors from graph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Set = {b, e}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</a:t>
            </a: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r>
              <a:rPr kumimoji="0" lang="en-US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54848657"/>
      </p:ext>
    </p:extLst>
  </p:cSld>
  <p:clrMapOvr>
    <a:masterClrMapping/>
  </p:clrMapOvr>
  <p:transition advTm="492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Random-Priority Algorithm (</a:t>
            </a:r>
            <a:r>
              <a:rPr lang="en-US" dirty="0" err="1"/>
              <a:t>Luby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3" y="1323975"/>
            <a:ext cx="4116388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Assign random priorities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Add vertices with highest local priority to set</a:t>
            </a:r>
          </a:p>
          <a:p>
            <a:pPr lvl="1"/>
            <a:r>
              <a:rPr lang="en-US" dirty="0"/>
              <a:t>Remove their neighbors from graph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Set = {b,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, e,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/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</a:t>
            </a: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r>
              <a:rPr kumimoji="0" lang="en-US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80937741"/>
      </p:ext>
    </p:extLst>
  </p:cSld>
  <p:clrMapOvr>
    <a:masterClrMapping/>
  </p:clrMapOvr>
  <p:transition advTm="8675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Random-Priority Algorithm (</a:t>
            </a:r>
            <a:r>
              <a:rPr lang="en-US" dirty="0" err="1"/>
              <a:t>Luby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92587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Assign random priorities</a:t>
            </a:r>
          </a:p>
          <a:p>
            <a:pPr lvl="1"/>
            <a:r>
              <a:rPr lang="en-US" dirty="0"/>
              <a:t>Add vertices with highest local priority to set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Remove their neighbors from graph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MIS</a:t>
            </a:r>
            <a:r>
              <a:rPr lang="en-US" dirty="0"/>
              <a:t> = {b, c, e, </a:t>
            </a:r>
            <a:r>
              <a:rPr lang="en-US" dirty="0" err="1"/>
              <a:t>i</a:t>
            </a:r>
            <a:r>
              <a:rPr lang="en-US" dirty="0"/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h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606695"/>
      </p:ext>
    </p:extLst>
  </p:cSld>
  <p:clrMapOvr>
    <a:masterClrMapping/>
  </p:clrMapOvr>
  <p:transition advTm="25824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865438"/>
            <a:ext cx="8229600" cy="639762"/>
          </a:xfrm>
        </p:spPr>
        <p:txBody>
          <a:bodyPr lIns="0" tIns="0" rIns="0" bIns="0"/>
          <a:lstStyle/>
          <a:p>
            <a:pPr algn="ctr"/>
            <a:r>
              <a:rPr lang="en-US" dirty="0"/>
              <a:t>Random-Permutation</a:t>
            </a:r>
            <a:br>
              <a:rPr lang="en-US" dirty="0"/>
            </a:br>
            <a:r>
              <a:rPr lang="en-US" dirty="0"/>
              <a:t>Parallel MIS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894761"/>
      </p:ext>
    </p:extLst>
  </p:cSld>
  <p:clrMapOvr>
    <a:masterClrMapping/>
  </p:clrMapOvr>
  <p:transition advTm="3858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Random-Permutation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Initialization</a:t>
            </a:r>
          </a:p>
          <a:p>
            <a:pPr lvl="1"/>
            <a:r>
              <a:rPr lang="en-US" dirty="0"/>
              <a:t>Assign random priorities</a:t>
            </a:r>
          </a:p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Add vertices with highest local priority to set</a:t>
            </a:r>
          </a:p>
          <a:p>
            <a:pPr lvl="1"/>
            <a:r>
              <a:rPr lang="en-US" dirty="0"/>
              <a:t>Remove neighbors and their edges from graph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Set = {}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929656"/>
      </p:ext>
    </p:extLst>
  </p:cSld>
  <p:clrMapOvr>
    <a:masterClrMapping/>
  </p:clrMapOvr>
  <p:transition advTm="12046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Random-Permutation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Initialization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Assign random priorities</a:t>
            </a:r>
          </a:p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Add vertices with highest local priority to set</a:t>
            </a:r>
          </a:p>
          <a:p>
            <a:pPr lvl="1"/>
            <a:r>
              <a:rPr lang="en-US" dirty="0"/>
              <a:t>Remove neighbors and their edges from graph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Set = {}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r>
              <a:rPr lang="en-US" baseline="-25000" dirty="0"/>
              <a:t>4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r>
              <a:rPr lang="en-US" baseline="-25000" dirty="0"/>
              <a:t>5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r>
              <a:rPr kumimoji="0" lang="en-US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12422448"/>
      </p:ext>
    </p:extLst>
  </p:cSld>
  <p:clrMapOvr>
    <a:masterClrMapping/>
  </p:clrMapOvr>
  <p:transition advTm="5256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Random-Permutation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Initialization</a:t>
            </a:r>
          </a:p>
          <a:p>
            <a:pPr lvl="1"/>
            <a:r>
              <a:rPr lang="en-US" dirty="0"/>
              <a:t>Assign random priorities</a:t>
            </a:r>
          </a:p>
          <a:p>
            <a:r>
              <a:rPr lang="en-US" dirty="0"/>
              <a:t>Repeating steps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Add vertices with highest local priority to set</a:t>
            </a:r>
          </a:p>
          <a:p>
            <a:pPr lvl="1"/>
            <a:r>
              <a:rPr lang="en-US" dirty="0"/>
              <a:t>Remove neighbors and their edges from graph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Set = {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r>
              <a:rPr lang="en-US" baseline="-25000" dirty="0"/>
              <a:t>4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r>
              <a:rPr lang="en-US" baseline="-25000" dirty="0"/>
              <a:t>5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r>
              <a:rPr kumimoji="0" lang="en-US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89584550"/>
      </p:ext>
    </p:extLst>
  </p:cSld>
  <p:clrMapOvr>
    <a:masterClrMapping/>
  </p:clrMapOvr>
  <p:transition advTm="4153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Maximal Independent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Maximal independent set (</a:t>
            </a:r>
            <a:r>
              <a:rPr lang="en-US" dirty="0">
                <a:solidFill>
                  <a:srgbClr val="FF0000"/>
                </a:solidFill>
              </a:rPr>
              <a:t>MIS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Subset</a:t>
            </a:r>
            <a:r>
              <a:rPr lang="en-US" dirty="0"/>
              <a:t> of vertices of undirected graph</a:t>
            </a:r>
          </a:p>
          <a:p>
            <a:pPr lvl="1"/>
            <a:r>
              <a:rPr lang="en-US" dirty="0"/>
              <a:t>Vertices in subset are </a:t>
            </a:r>
            <a:r>
              <a:rPr lang="en-US" dirty="0">
                <a:solidFill>
                  <a:srgbClr val="FF0000"/>
                </a:solidFill>
              </a:rPr>
              <a:t>independent</a:t>
            </a:r>
            <a:r>
              <a:rPr lang="en-US" dirty="0"/>
              <a:t> (not adjacent)</a:t>
            </a:r>
          </a:p>
          <a:p>
            <a:pPr lvl="1"/>
            <a:r>
              <a:rPr lang="en-US" dirty="0"/>
              <a:t>Subset is </a:t>
            </a:r>
            <a:r>
              <a:rPr lang="en-US" dirty="0">
                <a:solidFill>
                  <a:srgbClr val="FF0000"/>
                </a:solidFill>
              </a:rPr>
              <a:t>maximal</a:t>
            </a:r>
            <a:r>
              <a:rPr lang="en-US" dirty="0"/>
              <a:t> (all other vertices are adjacent)</a:t>
            </a:r>
          </a:p>
          <a:p>
            <a:pPr lvl="1"/>
            <a:r>
              <a:rPr lang="en-US" dirty="0"/>
              <a:t>Not unique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Largest possible MIS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Maxim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um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independent set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NP-hard to compute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29" name="Group 28"/>
          <p:cNvGrpSpPr>
            <a:grpSpLocks noChangeAspect="1"/>
          </p:cNvGrpSpPr>
          <p:nvPr/>
        </p:nvGrpSpPr>
        <p:grpSpPr>
          <a:xfrm>
            <a:off x="5638800" y="3276600"/>
            <a:ext cx="3124200" cy="2392150"/>
            <a:chOff x="4593400" y="2362200"/>
            <a:chExt cx="4322000" cy="3309286"/>
          </a:xfrm>
        </p:grpSpPr>
        <p:cxnSp>
          <p:nvCxnSpPr>
            <p:cNvPr id="6" name="Straight Connector 5"/>
            <p:cNvCxnSpPr>
              <a:stCxn id="20" idx="4"/>
              <a:endCxn id="21" idx="0"/>
            </p:cNvCxnSpPr>
            <p:nvPr/>
          </p:nvCxnSpPr>
          <p:spPr bwMode="auto">
            <a:xfrm>
              <a:off x="6748054" y="3830787"/>
              <a:ext cx="0" cy="371307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25" idx="3"/>
              <a:endCxn id="21" idx="6"/>
            </p:cNvCxnSpPr>
            <p:nvPr/>
          </p:nvCxnSpPr>
          <p:spPr bwMode="auto">
            <a:xfrm flipH="1">
              <a:off x="7022374" y="3750441"/>
              <a:ext cx="1424732" cy="725973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>
              <a:stCxn id="24" idx="2"/>
              <a:endCxn id="20" idx="6"/>
            </p:cNvCxnSpPr>
            <p:nvPr/>
          </p:nvCxnSpPr>
          <p:spPr bwMode="auto">
            <a:xfrm flipH="1">
              <a:off x="7022374" y="3556467"/>
              <a:ext cx="397873" cy="0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>
              <a:stCxn id="25" idx="2"/>
              <a:endCxn id="24" idx="6"/>
            </p:cNvCxnSpPr>
            <p:nvPr/>
          </p:nvCxnSpPr>
          <p:spPr bwMode="auto">
            <a:xfrm flipH="1">
              <a:off x="7968887" y="3556467"/>
              <a:ext cx="397873" cy="0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>
              <a:stCxn id="26" idx="3"/>
              <a:endCxn id="23" idx="7"/>
            </p:cNvCxnSpPr>
            <p:nvPr/>
          </p:nvCxnSpPr>
          <p:spPr bwMode="auto">
            <a:xfrm flipH="1">
              <a:off x="5995515" y="2830494"/>
              <a:ext cx="558565" cy="531999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>
              <a:stCxn id="26" idx="2"/>
              <a:endCxn id="22" idx="7"/>
            </p:cNvCxnSpPr>
            <p:nvPr/>
          </p:nvCxnSpPr>
          <p:spPr bwMode="auto">
            <a:xfrm flipH="1">
              <a:off x="5061694" y="2636520"/>
              <a:ext cx="1412040" cy="725973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26" idx="4"/>
              <a:endCxn id="20" idx="0"/>
            </p:cNvCxnSpPr>
            <p:nvPr/>
          </p:nvCxnSpPr>
          <p:spPr bwMode="auto">
            <a:xfrm>
              <a:off x="6748054" y="2910840"/>
              <a:ext cx="0" cy="371307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23" idx="5"/>
              <a:endCxn id="21" idx="1"/>
            </p:cNvCxnSpPr>
            <p:nvPr/>
          </p:nvCxnSpPr>
          <p:spPr bwMode="auto">
            <a:xfrm>
              <a:off x="5995515" y="3750441"/>
              <a:ext cx="558565" cy="531999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>
              <a:stCxn id="26" idx="6"/>
              <a:endCxn id="25" idx="1"/>
            </p:cNvCxnSpPr>
            <p:nvPr/>
          </p:nvCxnSpPr>
          <p:spPr bwMode="auto">
            <a:xfrm>
              <a:off x="7022374" y="2636520"/>
              <a:ext cx="1424732" cy="725973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stCxn id="22" idx="5"/>
              <a:endCxn id="21" idx="2"/>
            </p:cNvCxnSpPr>
            <p:nvPr/>
          </p:nvCxnSpPr>
          <p:spPr bwMode="auto">
            <a:xfrm>
              <a:off x="5061694" y="3750441"/>
              <a:ext cx="1412040" cy="725973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>
              <a:stCxn id="21" idx="3"/>
              <a:endCxn id="28" idx="0"/>
            </p:cNvCxnSpPr>
            <p:nvPr/>
          </p:nvCxnSpPr>
          <p:spPr bwMode="auto">
            <a:xfrm flipH="1">
              <a:off x="6159241" y="4670388"/>
              <a:ext cx="394839" cy="452458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>
              <a:stCxn id="21" idx="5"/>
              <a:endCxn id="27" idx="0"/>
            </p:cNvCxnSpPr>
            <p:nvPr/>
          </p:nvCxnSpPr>
          <p:spPr bwMode="auto">
            <a:xfrm>
              <a:off x="6942028" y="4670388"/>
              <a:ext cx="397959" cy="452458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28" idx="6"/>
              <a:endCxn id="27" idx="2"/>
            </p:cNvCxnSpPr>
            <p:nvPr/>
          </p:nvCxnSpPr>
          <p:spPr bwMode="auto">
            <a:xfrm>
              <a:off x="6433561" y="5397166"/>
              <a:ext cx="632106" cy="0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24" idx="3"/>
              <a:endCxn id="21" idx="7"/>
            </p:cNvCxnSpPr>
            <p:nvPr/>
          </p:nvCxnSpPr>
          <p:spPr bwMode="auto">
            <a:xfrm flipH="1">
              <a:off x="6942028" y="3750441"/>
              <a:ext cx="558565" cy="531999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Oval 19"/>
            <p:cNvSpPr>
              <a:spLocks noChangeAspect="1"/>
            </p:cNvSpPr>
            <p:nvPr/>
          </p:nvSpPr>
          <p:spPr bwMode="auto">
            <a:xfrm>
              <a:off x="6473734" y="3282147"/>
              <a:ext cx="548640" cy="54864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  <a:endParaRPr kumimoji="0" lang="en-US" sz="22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 bwMode="auto">
            <a:xfrm>
              <a:off x="6473734" y="4202094"/>
              <a:ext cx="548640" cy="5486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200" dirty="0"/>
                <a:t>g</a:t>
              </a:r>
              <a:endParaRPr kumimoji="0" lang="en-US" sz="22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 bwMode="auto">
            <a:xfrm>
              <a:off x="4593400" y="3282147"/>
              <a:ext cx="548640" cy="54864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  <a:endParaRPr kumimoji="0" lang="en-US" sz="22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 bwMode="auto">
            <a:xfrm>
              <a:off x="5527221" y="3282147"/>
              <a:ext cx="548640" cy="54864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  <a:endParaRPr kumimoji="0" lang="en-US" sz="22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Oval 23"/>
            <p:cNvSpPr>
              <a:spLocks noChangeAspect="1"/>
            </p:cNvSpPr>
            <p:nvPr/>
          </p:nvSpPr>
          <p:spPr bwMode="auto">
            <a:xfrm>
              <a:off x="7420247" y="3282147"/>
              <a:ext cx="548640" cy="54864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</a:t>
              </a:r>
              <a:endParaRPr kumimoji="0" lang="en-US" sz="22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Oval 24"/>
            <p:cNvSpPr>
              <a:spLocks noChangeAspect="1"/>
            </p:cNvSpPr>
            <p:nvPr/>
          </p:nvSpPr>
          <p:spPr bwMode="auto">
            <a:xfrm>
              <a:off x="8366760" y="3282147"/>
              <a:ext cx="548640" cy="54864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</a:t>
              </a:r>
              <a:endParaRPr kumimoji="0" lang="en-US" sz="22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 bwMode="auto">
            <a:xfrm>
              <a:off x="6473734" y="2362200"/>
              <a:ext cx="548640" cy="5486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200" dirty="0"/>
                <a:t>a</a:t>
              </a:r>
              <a:endParaRPr kumimoji="0" lang="en-US" sz="22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 bwMode="auto">
            <a:xfrm>
              <a:off x="7065667" y="5122846"/>
              <a:ext cx="548640" cy="54864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</a:t>
              </a:r>
              <a:endParaRPr kumimoji="0" lang="en-US" sz="22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 bwMode="auto">
            <a:xfrm>
              <a:off x="5884921" y="5122846"/>
              <a:ext cx="548640" cy="54864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h</a:t>
              </a:r>
              <a:endParaRPr kumimoji="0" lang="en-US" sz="22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4882706"/>
      </p:ext>
    </p:extLst>
  </p:cSld>
  <p:clrMapOvr>
    <a:masterClrMapping/>
  </p:clrMapOvr>
  <p:transition advTm="65298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Random-Permutation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Initialization</a:t>
            </a:r>
          </a:p>
          <a:p>
            <a:pPr lvl="1"/>
            <a:r>
              <a:rPr lang="en-US" dirty="0"/>
              <a:t>Assign random priorities</a:t>
            </a:r>
          </a:p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Add vertices with highest local priority to set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Remove neighbors and their edges from graph</a:t>
            </a:r>
          </a:p>
          <a:p>
            <a:pPr lvl="1"/>
            <a:endParaRPr lang="en-US" dirty="0"/>
          </a:p>
          <a:p>
            <a:r>
              <a:rPr lang="en-US" dirty="0"/>
              <a:t>Set = {b, e}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d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f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5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r>
              <a:rPr kumimoji="0" lang="en-US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69897103"/>
      </p:ext>
    </p:extLst>
  </p:cSld>
  <p:clrMapOvr>
    <a:masterClrMapping/>
  </p:clrMapOvr>
  <p:transition advTm="6337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Random-Permutation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Initialization</a:t>
            </a:r>
          </a:p>
          <a:p>
            <a:pPr lvl="1"/>
            <a:r>
              <a:rPr lang="en-US" dirty="0"/>
              <a:t>Assign random priorities</a:t>
            </a:r>
          </a:p>
          <a:p>
            <a:r>
              <a:rPr lang="en-US" dirty="0"/>
              <a:t>Repeating steps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Add vertices with highest local priority to set</a:t>
            </a:r>
          </a:p>
          <a:p>
            <a:pPr lvl="1"/>
            <a:r>
              <a:rPr lang="en-US" dirty="0"/>
              <a:t>Remove neighbors and their edges from graph</a:t>
            </a:r>
          </a:p>
          <a:p>
            <a:pPr lvl="1"/>
            <a:endParaRPr lang="en-US" dirty="0"/>
          </a:p>
          <a:p>
            <a:r>
              <a:rPr lang="en-US" dirty="0"/>
              <a:t>Set = {b,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, e,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/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d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f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5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r>
              <a:rPr kumimoji="0" lang="en-US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46306608"/>
      </p:ext>
    </p:extLst>
  </p:cSld>
  <p:clrMapOvr>
    <a:masterClrMapping/>
  </p:clrMapOvr>
  <p:transition advTm="568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Random-Permutation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Initialization</a:t>
            </a:r>
          </a:p>
          <a:p>
            <a:pPr lvl="1"/>
            <a:r>
              <a:rPr lang="en-US" dirty="0"/>
              <a:t>Assign random priorities</a:t>
            </a:r>
          </a:p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Add vertices with highest local priority to set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Remove neighbors and their edges from graph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MIS</a:t>
            </a:r>
            <a:r>
              <a:rPr lang="en-US" dirty="0"/>
              <a:t> = {b, c, e, h}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d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f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5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i</a:t>
            </a:r>
            <a:r>
              <a:rPr kumimoji="0" lang="en-US" b="0" i="0" u="none" strike="noStrike" cap="none" normalizeH="0" baseline="-2500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29002670"/>
      </p:ext>
    </p:extLst>
  </p:cSld>
  <p:clrMapOvr>
    <a:masterClrMapping/>
  </p:clrMapOvr>
  <p:transition advTm="7187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865438"/>
            <a:ext cx="8229600" cy="639762"/>
          </a:xfrm>
        </p:spPr>
        <p:txBody>
          <a:bodyPr lIns="0" tIns="0" rIns="0" bIns="0"/>
          <a:lstStyle/>
          <a:p>
            <a:pPr algn="ctr"/>
            <a:r>
              <a:rPr lang="en-US" dirty="0" err="1"/>
              <a:t>Luby’s</a:t>
            </a:r>
            <a:r>
              <a:rPr lang="en-US" dirty="0"/>
              <a:t> Random-Selection</a:t>
            </a:r>
            <a:br>
              <a:rPr lang="en-US" dirty="0"/>
            </a:br>
            <a:r>
              <a:rPr lang="en-US" dirty="0"/>
              <a:t>Parallel MIS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927550"/>
      </p:ext>
    </p:extLst>
  </p:cSld>
  <p:clrMapOvr>
    <a:masterClrMapping/>
  </p:clrMapOvr>
  <p:transition advTm="661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Random-Selection Algorithm (</a:t>
            </a:r>
            <a:r>
              <a:rPr lang="en-US" dirty="0" err="1"/>
              <a:t>Luby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268787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Mark vertices with probability 0.5/degree</a:t>
            </a:r>
          </a:p>
          <a:p>
            <a:pPr lvl="1"/>
            <a:r>
              <a:rPr lang="en-US" dirty="0"/>
              <a:t>Add marked vertices to set if no marked neighbors</a:t>
            </a:r>
          </a:p>
          <a:p>
            <a:pPr lvl="1"/>
            <a:r>
              <a:rPr lang="en-US" dirty="0"/>
              <a:t>Remove their neighbors from graph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Set = {}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588994"/>
      </p:ext>
    </p:extLst>
  </p:cSld>
  <p:clrMapOvr>
    <a:masterClrMapping/>
  </p:clrMapOvr>
  <p:transition advTm="694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Random-Selection Algorithm (</a:t>
            </a:r>
            <a:r>
              <a:rPr lang="en-US" dirty="0" err="1"/>
              <a:t>Luby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268787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Mark vertices with probability 0.5/degree</a:t>
            </a:r>
          </a:p>
          <a:p>
            <a:pPr lvl="1"/>
            <a:r>
              <a:rPr lang="en-US" dirty="0"/>
              <a:t>Add marked vertices to set if no marked neighbors</a:t>
            </a:r>
          </a:p>
          <a:p>
            <a:pPr lvl="1"/>
            <a:r>
              <a:rPr lang="en-US" dirty="0"/>
              <a:t>Remove their neighbors from graph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Set = {}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r>
              <a:rPr lang="en-US" baseline="-25000" dirty="0"/>
              <a:t>o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</a:t>
            </a: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r>
              <a:rPr kumimoji="0" lang="en-US" sz="28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r>
              <a:rPr kumimoji="0" lang="en-US" sz="28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 err="1"/>
              <a:t>a</a:t>
            </a:r>
            <a:r>
              <a:rPr lang="en-US" baseline="-25000" dirty="0" err="1"/>
              <a:t>o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r>
              <a:rPr kumimoji="0" lang="en-US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413419686"/>
      </p:ext>
    </p:extLst>
  </p:cSld>
  <p:clrMapOvr>
    <a:masterClrMapping/>
  </p:clrMapOvr>
  <p:transition advTm="28739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Random-Selection Algorithm (</a:t>
            </a:r>
            <a:r>
              <a:rPr lang="en-US" dirty="0" err="1"/>
              <a:t>Luby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268787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Mark vertices with probability 0.5/degree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Add marked vertices to set if no marked neighbors</a:t>
            </a:r>
          </a:p>
          <a:p>
            <a:pPr lvl="1"/>
            <a:r>
              <a:rPr lang="en-US" dirty="0"/>
              <a:t>Remove their neighbors from graph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Set = {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r>
              <a:rPr lang="en-US" baseline="-25000" dirty="0"/>
              <a:t>o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</a:t>
            </a: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r>
              <a:rPr kumimoji="0" lang="en-US" sz="28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r>
              <a:rPr kumimoji="0" lang="en-US" sz="28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 err="1"/>
              <a:t>a</a:t>
            </a:r>
            <a:r>
              <a:rPr lang="en-US" baseline="-25000" dirty="0" err="1"/>
              <a:t>o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r>
              <a:rPr kumimoji="0" lang="en-US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05273250"/>
      </p:ext>
    </p:extLst>
  </p:cSld>
  <p:clrMapOvr>
    <a:masterClrMapping/>
  </p:clrMapOvr>
  <p:transition advTm="12565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Random-Selection Algorithm (</a:t>
            </a:r>
            <a:r>
              <a:rPr lang="en-US" dirty="0" err="1"/>
              <a:t>Luby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268787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Mark vertices with probability 0.5/degree(v)</a:t>
            </a:r>
          </a:p>
          <a:p>
            <a:pPr lvl="1"/>
            <a:r>
              <a:rPr lang="en-US" dirty="0"/>
              <a:t>Add marked vertices to set if no marked neighbors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Remove their neighbors from graph</a:t>
            </a:r>
          </a:p>
          <a:p>
            <a:endParaRPr lang="en-US" dirty="0"/>
          </a:p>
          <a:p>
            <a:r>
              <a:rPr lang="en-US" dirty="0"/>
              <a:t>Set = {b, d}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646757"/>
      </p:ext>
    </p:extLst>
  </p:cSld>
  <p:clrMapOvr>
    <a:masterClrMapping/>
  </p:clrMapOvr>
  <p:transition advTm="4472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Random-Selection Algorithm (</a:t>
            </a:r>
            <a:r>
              <a:rPr lang="en-US" dirty="0" err="1"/>
              <a:t>Luby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268787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Mark vertices with probability 0.5/degree</a:t>
            </a:r>
          </a:p>
          <a:p>
            <a:pPr lvl="1"/>
            <a:r>
              <a:rPr lang="en-US" dirty="0"/>
              <a:t>Add marked vertices to set if no marked neighbors</a:t>
            </a:r>
          </a:p>
          <a:p>
            <a:pPr lvl="1"/>
            <a:r>
              <a:rPr lang="en-US" dirty="0"/>
              <a:t>Remove their neighbors from graph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Set = {b, d}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r>
              <a:rPr kumimoji="0" lang="en-US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416041698"/>
      </p:ext>
    </p:extLst>
  </p:cSld>
  <p:clrMapOvr>
    <a:masterClrMapping/>
  </p:clrMapOvr>
  <p:transition advTm="13742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Random-Selection Algorithm (</a:t>
            </a:r>
            <a:r>
              <a:rPr lang="en-US" dirty="0" err="1"/>
              <a:t>Luby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268787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Mark vertices with probability 0.5/degree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Add marked vertices to set if no marked neighbors</a:t>
            </a:r>
          </a:p>
          <a:p>
            <a:pPr lvl="1"/>
            <a:r>
              <a:rPr lang="en-US" dirty="0"/>
              <a:t>Remove their neighbors from graph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Set = {b,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, d,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/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r>
              <a:rPr kumimoji="0" lang="en-US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078157063"/>
      </p:ext>
    </p:extLst>
  </p:cSld>
  <p:clrMapOvr>
    <a:masterClrMapping/>
  </p:clrMapOvr>
  <p:transition advTm="9179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Importance of 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en-US" dirty="0">
                <a:solidFill>
                  <a:srgbClr val="FF0000"/>
                </a:solidFill>
              </a:rPr>
              <a:t>Building block </a:t>
            </a:r>
            <a:r>
              <a:rPr lang="en-US" dirty="0"/>
              <a:t>of many </a:t>
            </a:r>
            <a:r>
              <a:rPr lang="en-US" dirty="0">
                <a:solidFill>
                  <a:srgbClr val="FF0000"/>
                </a:solidFill>
              </a:rPr>
              <a:t>parallel</a:t>
            </a:r>
            <a:r>
              <a:rPr lang="en-US" dirty="0"/>
              <a:t> graph algorithms</a:t>
            </a:r>
          </a:p>
          <a:p>
            <a:pPr lvl="1">
              <a:spcBef>
                <a:spcPts val="1000"/>
              </a:spcBef>
            </a:pPr>
            <a:r>
              <a:rPr lang="en-US" dirty="0"/>
              <a:t>Graph coloring</a:t>
            </a:r>
          </a:p>
          <a:p>
            <a:pPr lvl="1">
              <a:spcBef>
                <a:spcPts val="1000"/>
              </a:spcBef>
            </a:pPr>
            <a:r>
              <a:rPr lang="en-US" dirty="0"/>
              <a:t>Maximal matching</a:t>
            </a:r>
          </a:p>
          <a:p>
            <a:pPr lvl="1">
              <a:spcBef>
                <a:spcPts val="1000"/>
              </a:spcBef>
            </a:pPr>
            <a:r>
              <a:rPr lang="en-US" dirty="0"/>
              <a:t>2-satisfiability</a:t>
            </a:r>
          </a:p>
          <a:p>
            <a:pPr lvl="1">
              <a:spcBef>
                <a:spcPts val="1000"/>
              </a:spcBef>
            </a:pPr>
            <a:r>
              <a:rPr lang="en-US" dirty="0"/>
              <a:t>Maximal set packing</a:t>
            </a:r>
          </a:p>
          <a:p>
            <a:pPr lvl="1">
              <a:spcBef>
                <a:spcPts val="1000"/>
              </a:spcBef>
            </a:pPr>
            <a:r>
              <a:rPr lang="en-US" dirty="0"/>
              <a:t>Odd set cover problem</a:t>
            </a:r>
          </a:p>
          <a:p>
            <a:pPr lvl="1">
              <a:spcBef>
                <a:spcPts val="1000"/>
              </a:spcBef>
            </a:pPr>
            <a:r>
              <a:rPr lang="en-US" i="1" dirty="0"/>
              <a:t>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4800600" y="2286000"/>
            <a:ext cx="3881236" cy="2971800"/>
            <a:chOff x="4593400" y="2362200"/>
            <a:chExt cx="4322000" cy="3309286"/>
          </a:xfrm>
        </p:grpSpPr>
        <p:cxnSp>
          <p:nvCxnSpPr>
            <p:cNvPr id="11" name="Straight Connector 10"/>
            <p:cNvCxnSpPr>
              <a:stCxn id="25" idx="4"/>
              <a:endCxn id="26" idx="0"/>
            </p:cNvCxnSpPr>
            <p:nvPr/>
          </p:nvCxnSpPr>
          <p:spPr bwMode="auto">
            <a:xfrm>
              <a:off x="6748054" y="3830787"/>
              <a:ext cx="0" cy="371307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30" idx="3"/>
              <a:endCxn id="26" idx="6"/>
            </p:cNvCxnSpPr>
            <p:nvPr/>
          </p:nvCxnSpPr>
          <p:spPr bwMode="auto">
            <a:xfrm flipH="1">
              <a:off x="7022374" y="3750441"/>
              <a:ext cx="1424732" cy="725973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29" idx="2"/>
              <a:endCxn id="25" idx="6"/>
            </p:cNvCxnSpPr>
            <p:nvPr/>
          </p:nvCxnSpPr>
          <p:spPr bwMode="auto">
            <a:xfrm flipH="1">
              <a:off x="7022374" y="3556467"/>
              <a:ext cx="397873" cy="0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>
              <a:stCxn id="30" idx="2"/>
              <a:endCxn id="29" idx="6"/>
            </p:cNvCxnSpPr>
            <p:nvPr/>
          </p:nvCxnSpPr>
          <p:spPr bwMode="auto">
            <a:xfrm flipH="1">
              <a:off x="7968887" y="3556467"/>
              <a:ext cx="397873" cy="0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stCxn id="31" idx="3"/>
              <a:endCxn id="28" idx="7"/>
            </p:cNvCxnSpPr>
            <p:nvPr/>
          </p:nvCxnSpPr>
          <p:spPr bwMode="auto">
            <a:xfrm flipH="1">
              <a:off x="5995515" y="2830494"/>
              <a:ext cx="558565" cy="531999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>
              <a:stCxn id="31" idx="2"/>
              <a:endCxn id="27" idx="7"/>
            </p:cNvCxnSpPr>
            <p:nvPr/>
          </p:nvCxnSpPr>
          <p:spPr bwMode="auto">
            <a:xfrm flipH="1">
              <a:off x="5061694" y="2636520"/>
              <a:ext cx="1412040" cy="725973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>
              <a:stCxn id="31" idx="4"/>
              <a:endCxn id="25" idx="0"/>
            </p:cNvCxnSpPr>
            <p:nvPr/>
          </p:nvCxnSpPr>
          <p:spPr bwMode="auto">
            <a:xfrm>
              <a:off x="6748054" y="2910840"/>
              <a:ext cx="0" cy="371307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28" idx="5"/>
              <a:endCxn id="26" idx="1"/>
            </p:cNvCxnSpPr>
            <p:nvPr/>
          </p:nvCxnSpPr>
          <p:spPr bwMode="auto">
            <a:xfrm>
              <a:off x="5995515" y="3750441"/>
              <a:ext cx="558565" cy="531999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31" idx="6"/>
              <a:endCxn id="30" idx="1"/>
            </p:cNvCxnSpPr>
            <p:nvPr/>
          </p:nvCxnSpPr>
          <p:spPr bwMode="auto">
            <a:xfrm>
              <a:off x="7022374" y="2636520"/>
              <a:ext cx="1424732" cy="725973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27" idx="5"/>
              <a:endCxn id="26" idx="2"/>
            </p:cNvCxnSpPr>
            <p:nvPr/>
          </p:nvCxnSpPr>
          <p:spPr bwMode="auto">
            <a:xfrm>
              <a:off x="5061694" y="3750441"/>
              <a:ext cx="1412040" cy="725973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26" idx="3"/>
              <a:endCxn id="33" idx="0"/>
            </p:cNvCxnSpPr>
            <p:nvPr/>
          </p:nvCxnSpPr>
          <p:spPr bwMode="auto">
            <a:xfrm flipH="1">
              <a:off x="6159241" y="4670388"/>
              <a:ext cx="394839" cy="452458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26" idx="5"/>
              <a:endCxn id="32" idx="0"/>
            </p:cNvCxnSpPr>
            <p:nvPr/>
          </p:nvCxnSpPr>
          <p:spPr bwMode="auto">
            <a:xfrm>
              <a:off x="6942028" y="4670388"/>
              <a:ext cx="397959" cy="452458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>
              <a:stCxn id="33" idx="6"/>
              <a:endCxn id="32" idx="2"/>
            </p:cNvCxnSpPr>
            <p:nvPr/>
          </p:nvCxnSpPr>
          <p:spPr bwMode="auto">
            <a:xfrm>
              <a:off x="6433561" y="5397166"/>
              <a:ext cx="632106" cy="0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>
              <a:stCxn id="29" idx="3"/>
              <a:endCxn id="26" idx="7"/>
            </p:cNvCxnSpPr>
            <p:nvPr/>
          </p:nvCxnSpPr>
          <p:spPr bwMode="auto">
            <a:xfrm flipH="1">
              <a:off x="6942028" y="3750441"/>
              <a:ext cx="558565" cy="531999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Oval 24"/>
            <p:cNvSpPr>
              <a:spLocks noChangeAspect="1"/>
            </p:cNvSpPr>
            <p:nvPr/>
          </p:nvSpPr>
          <p:spPr bwMode="auto">
            <a:xfrm>
              <a:off x="6473734" y="3282147"/>
              <a:ext cx="548640" cy="54864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  <a:endPara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 bwMode="auto">
            <a:xfrm>
              <a:off x="6473734" y="4202094"/>
              <a:ext cx="548640" cy="5486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dirty="0"/>
                <a:t>g</a:t>
              </a:r>
              <a:endPara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 bwMode="auto">
            <a:xfrm>
              <a:off x="4593400" y="3282147"/>
              <a:ext cx="548640" cy="54864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  <a:endPara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 bwMode="auto">
            <a:xfrm>
              <a:off x="5527221" y="3282147"/>
              <a:ext cx="548640" cy="54864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  <a:endPara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 bwMode="auto">
            <a:xfrm>
              <a:off x="7420247" y="3282147"/>
              <a:ext cx="548640" cy="54864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</a:t>
              </a:r>
              <a:endPara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 bwMode="auto">
            <a:xfrm>
              <a:off x="8366760" y="3282147"/>
              <a:ext cx="548640" cy="54864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</a:t>
              </a:r>
              <a:endPara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 bwMode="auto">
            <a:xfrm>
              <a:off x="6473734" y="2362200"/>
              <a:ext cx="548640" cy="5486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dirty="0"/>
                <a:t>a</a:t>
              </a:r>
              <a:endParaRPr kumimoji="0" lang="en-US" sz="4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 bwMode="auto">
            <a:xfrm>
              <a:off x="7065667" y="5122846"/>
              <a:ext cx="548640" cy="54864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</a:t>
              </a:r>
              <a:endParaRPr kumimoji="0" lang="en-US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Oval 32"/>
            <p:cNvSpPr>
              <a:spLocks noChangeAspect="1"/>
            </p:cNvSpPr>
            <p:nvPr/>
          </p:nvSpPr>
          <p:spPr bwMode="auto">
            <a:xfrm>
              <a:off x="5884921" y="5122846"/>
              <a:ext cx="548640" cy="54864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h</a:t>
              </a:r>
              <a:endParaRPr kumimoji="0" lang="en-US" sz="2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0674066"/>
      </p:ext>
    </p:extLst>
  </p:cSld>
  <p:clrMapOvr>
    <a:masterClrMapping/>
  </p:clrMapOvr>
  <p:transition advTm="28668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Random-Selection Algorithm (</a:t>
            </a:r>
            <a:r>
              <a:rPr lang="en-US" dirty="0" err="1"/>
              <a:t>Luby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268787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Mark vertices with probability 0.5/degree</a:t>
            </a:r>
          </a:p>
          <a:p>
            <a:pPr lvl="1"/>
            <a:r>
              <a:rPr lang="en-US" dirty="0"/>
              <a:t>Add marked vertices to set if no marked neighbors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Remove their neighbors from graph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MIS</a:t>
            </a:r>
            <a:r>
              <a:rPr lang="en-US" dirty="0"/>
              <a:t> = {b, c, d, f, </a:t>
            </a:r>
            <a:r>
              <a:rPr lang="en-US" dirty="0" err="1"/>
              <a:t>i</a:t>
            </a:r>
            <a:r>
              <a:rPr lang="en-US" dirty="0"/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h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274443"/>
      </p:ext>
    </p:extLst>
  </p:cSld>
  <p:clrMapOvr>
    <a:masterClrMapping/>
  </p:clrMapOvr>
  <p:transition advTm="21296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865438"/>
            <a:ext cx="8229600" cy="639762"/>
          </a:xfrm>
        </p:spPr>
        <p:txBody>
          <a:bodyPr lIns="0" tIns="0" rIns="0" bIns="0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ECL-MIS</a:t>
            </a:r>
            <a:br>
              <a:rPr lang="en-US" dirty="0"/>
            </a:br>
            <a:r>
              <a:rPr lang="en-US" dirty="0"/>
              <a:t>Our Permutation-Selection</a:t>
            </a:r>
            <a:br>
              <a:rPr lang="en-US" dirty="0"/>
            </a:br>
            <a:r>
              <a:rPr lang="en-US" dirty="0"/>
              <a:t>Parallel MIS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977735"/>
      </p:ext>
    </p:extLst>
  </p:cSld>
  <p:clrMapOvr>
    <a:masterClrMapping/>
  </p:clrMapOvr>
  <p:transition advTm="20455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Permutation-Selection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Initialization</a:t>
            </a:r>
          </a:p>
          <a:p>
            <a:pPr lvl="1"/>
            <a:r>
              <a:rPr lang="en-US" dirty="0"/>
              <a:t>Assign priorities </a:t>
            </a:r>
            <a:r>
              <a:rPr lang="en-US" sz="3200" baseline="-12000" dirty="0"/>
              <a:t>~</a:t>
            </a:r>
            <a:r>
              <a:rPr lang="en-US" dirty="0"/>
              <a:t> 1/</a:t>
            </a:r>
            <a:r>
              <a:rPr lang="en-US" dirty="0" err="1"/>
              <a:t>deg</a:t>
            </a:r>
            <a:endParaRPr lang="en-US" dirty="0"/>
          </a:p>
          <a:p>
            <a:pPr lvl="1"/>
            <a:r>
              <a:rPr lang="en-US" dirty="0"/>
              <a:t>Randomize within level</a:t>
            </a:r>
          </a:p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Add vertices with highest local priority to set</a:t>
            </a:r>
          </a:p>
          <a:p>
            <a:pPr lvl="1"/>
            <a:r>
              <a:rPr lang="en-US" dirty="0"/>
              <a:t>Remove their neighbors from graph</a:t>
            </a:r>
          </a:p>
          <a:p>
            <a:pPr lvl="3"/>
            <a:endParaRPr lang="en-US" dirty="0"/>
          </a:p>
          <a:p>
            <a:r>
              <a:rPr lang="en-US" dirty="0"/>
              <a:t>Set = {}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56267"/>
      </p:ext>
    </p:extLst>
  </p:cSld>
  <p:clrMapOvr>
    <a:masterClrMapping/>
  </p:clrMapOvr>
  <p:transition advTm="11276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Permutation-Selection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Initialization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Assign priorities </a:t>
            </a:r>
            <a:r>
              <a:rPr lang="en-US" sz="3200" baseline="-12000" dirty="0">
                <a:solidFill>
                  <a:srgbClr val="FF0000"/>
                </a:solidFill>
              </a:rPr>
              <a:t>~</a:t>
            </a:r>
            <a:r>
              <a:rPr lang="en-US" dirty="0">
                <a:solidFill>
                  <a:srgbClr val="FF0000"/>
                </a:solidFill>
              </a:rPr>
              <a:t> 1/</a:t>
            </a:r>
            <a:r>
              <a:rPr lang="en-US" dirty="0" err="1">
                <a:solidFill>
                  <a:srgbClr val="FF0000"/>
                </a:solidFill>
              </a:rPr>
              <a:t>deg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Randomize within level</a:t>
            </a:r>
          </a:p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Add vertices with highest local priority to set</a:t>
            </a:r>
          </a:p>
          <a:p>
            <a:pPr lvl="1"/>
            <a:r>
              <a:rPr lang="en-US" dirty="0"/>
              <a:t>Remove their neighbors from graph</a:t>
            </a:r>
          </a:p>
          <a:p>
            <a:pPr lvl="3"/>
            <a:endParaRPr lang="en-US" dirty="0"/>
          </a:p>
          <a:p>
            <a:r>
              <a:rPr lang="en-US" dirty="0"/>
              <a:t>Set = {}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7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6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r>
              <a:rPr lang="en-US" sz="2000" baseline="-25000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en-US" sz="2000" baseline="-25000" dirty="0">
                <a:solidFill>
                  <a:schemeClr val="bg1"/>
                </a:solidFill>
              </a:rPr>
              <a:t>5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8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7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8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7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4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7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3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r>
              <a:rPr lang="en-US" sz="2000" baseline="-25000" dirty="0">
                <a:solidFill>
                  <a:srgbClr val="7030A0"/>
                </a:solidFill>
              </a:rPr>
              <a:t>6</a:t>
            </a:r>
            <a:r>
              <a:rPr lang="en-US" sz="2000" baseline="-25000" dirty="0">
                <a:solidFill>
                  <a:schemeClr val="bg1"/>
                </a:solidFill>
              </a:rPr>
              <a:t>5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8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8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9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635811"/>
      </p:ext>
    </p:extLst>
  </p:cSld>
  <p:clrMapOvr>
    <a:masterClrMapping/>
  </p:clrMapOvr>
  <p:transition advTm="35262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Permutation-Selection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Initialization</a:t>
            </a:r>
          </a:p>
          <a:p>
            <a:pPr lvl="1"/>
            <a:r>
              <a:rPr lang="en-US" dirty="0"/>
              <a:t>Assign priorities </a:t>
            </a:r>
            <a:r>
              <a:rPr lang="en-US" sz="3200" baseline="-12000" dirty="0"/>
              <a:t>~</a:t>
            </a:r>
            <a:r>
              <a:rPr lang="en-US" dirty="0"/>
              <a:t> 1/</a:t>
            </a:r>
            <a:r>
              <a:rPr lang="en-US" dirty="0" err="1"/>
              <a:t>deg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Randomize within level</a:t>
            </a:r>
          </a:p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Add vertices with highest local priority to set</a:t>
            </a:r>
          </a:p>
          <a:p>
            <a:pPr lvl="1"/>
            <a:r>
              <a:rPr lang="en-US" dirty="0"/>
              <a:t>Remove their neighbors from graph</a:t>
            </a:r>
          </a:p>
          <a:p>
            <a:pPr lvl="3"/>
            <a:endParaRPr lang="en-US" dirty="0"/>
          </a:p>
          <a:p>
            <a:r>
              <a:rPr lang="en-US" dirty="0"/>
              <a:t>Set = {}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r>
              <a:rPr lang="en-US" sz="2000" baseline="-25000" dirty="0"/>
              <a:t>3</a:t>
            </a:r>
            <a:r>
              <a:rPr lang="en-US" sz="2000" baseline="-25000" dirty="0">
                <a:solidFill>
                  <a:srgbClr val="FF0000"/>
                </a:solidFill>
              </a:rPr>
              <a:t>5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7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4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r>
              <a:rPr lang="en-US" sz="2000" baseline="-25000" dirty="0"/>
              <a:t>6</a:t>
            </a:r>
            <a:r>
              <a:rPr lang="en-US" sz="2000" baseline="-25000" dirty="0">
                <a:solidFill>
                  <a:srgbClr val="FF0000"/>
                </a:solidFill>
              </a:rPr>
              <a:t>5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9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858038"/>
      </p:ext>
    </p:extLst>
  </p:cSld>
  <p:clrMapOvr>
    <a:masterClrMapping/>
  </p:clrMapOvr>
  <p:transition advTm="17375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Permutation-Selection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Initialization</a:t>
            </a:r>
          </a:p>
          <a:p>
            <a:pPr lvl="1"/>
            <a:r>
              <a:rPr lang="en-US" dirty="0"/>
              <a:t>Assign priorities </a:t>
            </a:r>
            <a:r>
              <a:rPr lang="en-US" sz="3200" baseline="-12000" dirty="0"/>
              <a:t>~</a:t>
            </a:r>
            <a:r>
              <a:rPr lang="en-US" dirty="0"/>
              <a:t> 1/</a:t>
            </a:r>
            <a:r>
              <a:rPr lang="en-US" dirty="0" err="1"/>
              <a:t>deg</a:t>
            </a:r>
            <a:endParaRPr lang="en-US" dirty="0"/>
          </a:p>
          <a:p>
            <a:pPr lvl="1"/>
            <a:r>
              <a:rPr lang="en-US" dirty="0"/>
              <a:t>Randomize within level</a:t>
            </a:r>
          </a:p>
          <a:p>
            <a:r>
              <a:rPr lang="en-US" dirty="0"/>
              <a:t>Repeating steps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Add vertices with highest local priority to set</a:t>
            </a:r>
          </a:p>
          <a:p>
            <a:pPr lvl="1"/>
            <a:r>
              <a:rPr lang="en-US" dirty="0"/>
              <a:t>Remove their neighbors from graph</a:t>
            </a:r>
          </a:p>
          <a:p>
            <a:pPr lvl="3"/>
            <a:endParaRPr lang="en-US" dirty="0"/>
          </a:p>
          <a:p>
            <a:r>
              <a:rPr lang="en-US" dirty="0"/>
              <a:t>Set = {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/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76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r>
              <a:rPr lang="en-US" sz="2000" baseline="-25000" dirty="0"/>
              <a:t>35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87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82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74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73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r>
              <a:rPr lang="en-US" sz="2000" baseline="-25000" dirty="0"/>
              <a:t>65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81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89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856149"/>
      </p:ext>
    </p:extLst>
  </p:cSld>
  <p:clrMapOvr>
    <a:masterClrMapping/>
  </p:clrMapOvr>
  <p:transition advTm="809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Permutation-Selection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Initialization</a:t>
            </a:r>
          </a:p>
          <a:p>
            <a:pPr lvl="1"/>
            <a:r>
              <a:rPr lang="en-US" dirty="0"/>
              <a:t>Assign priorities </a:t>
            </a:r>
            <a:r>
              <a:rPr lang="en-US" sz="3200" baseline="-12000" dirty="0"/>
              <a:t>~</a:t>
            </a:r>
            <a:r>
              <a:rPr lang="en-US" dirty="0"/>
              <a:t> 1/</a:t>
            </a:r>
            <a:r>
              <a:rPr lang="en-US" dirty="0" err="1"/>
              <a:t>deg</a:t>
            </a:r>
            <a:endParaRPr lang="en-US" dirty="0"/>
          </a:p>
          <a:p>
            <a:pPr lvl="1"/>
            <a:r>
              <a:rPr lang="en-US" dirty="0"/>
              <a:t>Randomize within level</a:t>
            </a:r>
          </a:p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Add vertices with highest local priority to set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Remove their neighbors from graph</a:t>
            </a:r>
          </a:p>
          <a:p>
            <a:pPr lvl="3"/>
            <a:endParaRPr lang="en-US" dirty="0"/>
          </a:p>
          <a:p>
            <a:r>
              <a:rPr lang="en-US" dirty="0"/>
              <a:t>Set = {b, c, d, h}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76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</a:t>
            </a:r>
            <a:r>
              <a:rPr lang="en-US" sz="2000" baseline="-25000" dirty="0">
                <a:solidFill>
                  <a:schemeClr val="bg1">
                    <a:lumMod val="75000"/>
                  </a:schemeClr>
                </a:solidFill>
              </a:rPr>
              <a:t>35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87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82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e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74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73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sz="2000" baseline="-25000" dirty="0">
                <a:solidFill>
                  <a:schemeClr val="bg1">
                    <a:lumMod val="75000"/>
                  </a:schemeClr>
                </a:solidFill>
              </a:rPr>
              <a:t>65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i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81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89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618755"/>
      </p:ext>
    </p:extLst>
  </p:cSld>
  <p:clrMapOvr>
    <a:masterClrMapping/>
  </p:clrMapOvr>
  <p:transition advTm="4986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Permutation-Selection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Initialization</a:t>
            </a:r>
          </a:p>
          <a:p>
            <a:pPr lvl="1"/>
            <a:r>
              <a:rPr lang="en-US" dirty="0"/>
              <a:t>Assign priorities </a:t>
            </a:r>
            <a:r>
              <a:rPr lang="en-US" sz="3200" baseline="-12000" dirty="0"/>
              <a:t>~</a:t>
            </a:r>
            <a:r>
              <a:rPr lang="en-US" dirty="0"/>
              <a:t> 1/</a:t>
            </a:r>
            <a:r>
              <a:rPr lang="en-US" dirty="0" err="1"/>
              <a:t>deg</a:t>
            </a:r>
            <a:endParaRPr lang="en-US" dirty="0"/>
          </a:p>
          <a:p>
            <a:pPr lvl="1"/>
            <a:r>
              <a:rPr lang="en-US" dirty="0"/>
              <a:t>Randomize within level</a:t>
            </a:r>
          </a:p>
          <a:p>
            <a:r>
              <a:rPr lang="en-US" dirty="0"/>
              <a:t>Repeating steps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Add vertices with highest local priority to set</a:t>
            </a:r>
          </a:p>
          <a:p>
            <a:pPr lvl="1"/>
            <a:r>
              <a:rPr lang="en-US" dirty="0"/>
              <a:t>Remove their neighbors from graph</a:t>
            </a:r>
          </a:p>
          <a:p>
            <a:pPr lvl="3"/>
            <a:endParaRPr lang="en-US" dirty="0"/>
          </a:p>
          <a:p>
            <a:r>
              <a:rPr lang="en-US" dirty="0"/>
              <a:t>Set = {b, c, d,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, h}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76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</a:t>
            </a:r>
            <a:r>
              <a:rPr lang="en-US" sz="2000" baseline="-25000" dirty="0">
                <a:solidFill>
                  <a:schemeClr val="bg1">
                    <a:lumMod val="75000"/>
                  </a:schemeClr>
                </a:solidFill>
              </a:rPr>
              <a:t>35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87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82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e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74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73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sz="2000" baseline="-25000" dirty="0">
                <a:solidFill>
                  <a:schemeClr val="bg1">
                    <a:lumMod val="75000"/>
                  </a:schemeClr>
                </a:solidFill>
              </a:rPr>
              <a:t>65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i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81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89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386967"/>
      </p:ext>
    </p:extLst>
  </p:cSld>
  <p:clrMapOvr>
    <a:masterClrMapping/>
  </p:clrMapOvr>
  <p:transition advTm="5987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Permutation-Selection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Initialization</a:t>
            </a:r>
          </a:p>
          <a:p>
            <a:pPr lvl="1"/>
            <a:r>
              <a:rPr lang="en-US" dirty="0"/>
              <a:t>Assign priorities </a:t>
            </a:r>
            <a:r>
              <a:rPr lang="en-US" sz="3200" baseline="-12000" dirty="0"/>
              <a:t>~</a:t>
            </a:r>
            <a:r>
              <a:rPr lang="en-US" dirty="0"/>
              <a:t> 1/</a:t>
            </a:r>
            <a:r>
              <a:rPr lang="en-US" dirty="0" err="1"/>
              <a:t>deg</a:t>
            </a:r>
            <a:endParaRPr lang="en-US" dirty="0"/>
          </a:p>
          <a:p>
            <a:pPr lvl="1"/>
            <a:r>
              <a:rPr lang="en-US" dirty="0"/>
              <a:t>Randomize within level</a:t>
            </a:r>
          </a:p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Add vertices with highest local priority to set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Remove their neighbors from graph</a:t>
            </a:r>
          </a:p>
          <a:p>
            <a:pPr lvl="3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MIS</a:t>
            </a:r>
            <a:r>
              <a:rPr lang="en-US" dirty="0"/>
              <a:t> = {b, c, d, f, h}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i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491856"/>
      </p:ext>
    </p:extLst>
  </p:cSld>
  <p:clrMapOvr>
    <a:masterClrMapping/>
  </p:clrMapOvr>
  <p:transition advTm="10827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ECL-MIS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initialization</a:t>
            </a:r>
          </a:p>
          <a:p>
            <a:pPr lvl="1"/>
            <a:r>
              <a:rPr lang="en-US" dirty="0"/>
              <a:t>Requires less work (faster)</a:t>
            </a:r>
          </a:p>
          <a:p>
            <a:pPr lvl="1"/>
            <a:r>
              <a:rPr lang="en-US" dirty="0"/>
              <a:t>Enables </a:t>
            </a:r>
            <a:r>
              <a:rPr lang="en-US" dirty="0">
                <a:solidFill>
                  <a:srgbClr val="FF0000"/>
                </a:solidFill>
              </a:rPr>
              <a:t>asynchronous</a:t>
            </a:r>
            <a:r>
              <a:rPr lang="en-US" dirty="0"/>
              <a:t> implementation (faster)</a:t>
            </a:r>
          </a:p>
          <a:p>
            <a:r>
              <a:rPr lang="en-US" dirty="0"/>
              <a:t>Permutation-selection function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Boosts</a:t>
            </a:r>
            <a:r>
              <a:rPr lang="en-US" dirty="0"/>
              <a:t> set size (higher-quality result)</a:t>
            </a:r>
          </a:p>
          <a:p>
            <a:pPr lvl="1"/>
            <a:r>
              <a:rPr lang="en-US" dirty="0"/>
              <a:t>Requires only a few bits (lower memory footprint)</a:t>
            </a:r>
          </a:p>
          <a:p>
            <a:r>
              <a:rPr lang="en-US" dirty="0">
                <a:solidFill>
                  <a:srgbClr val="FF0000"/>
                </a:solidFill>
              </a:rPr>
              <a:t>Combined</a:t>
            </a:r>
            <a:r>
              <a:rPr lang="en-US" dirty="0"/>
              <a:t> priority and status information</a:t>
            </a:r>
          </a:p>
          <a:p>
            <a:pPr lvl="1"/>
            <a:r>
              <a:rPr lang="en-US" dirty="0"/>
              <a:t>Reduces storage (lower memory footprint)</a:t>
            </a:r>
          </a:p>
          <a:p>
            <a:pPr lvl="1"/>
            <a:r>
              <a:rPr lang="en-US" dirty="0"/>
              <a:t>Minimizes memory accesses (faster)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49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4803934"/>
      </p:ext>
    </p:extLst>
  </p:cSld>
  <p:clrMapOvr>
    <a:masterClrMapping/>
  </p:clrMapOvr>
  <p:transition advTm="777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Importance of MIS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20"/>
              </a:spcBef>
            </a:pPr>
            <a:r>
              <a:rPr lang="en-US" dirty="0">
                <a:solidFill>
                  <a:srgbClr val="FF0000"/>
                </a:solidFill>
              </a:rPr>
              <a:t>Parallelization</a:t>
            </a:r>
            <a:r>
              <a:rPr lang="en-US" dirty="0"/>
              <a:t> of </a:t>
            </a:r>
            <a:r>
              <a:rPr lang="en-US" dirty="0">
                <a:solidFill>
                  <a:srgbClr val="FF0000"/>
                </a:solidFill>
              </a:rPr>
              <a:t>complex</a:t>
            </a:r>
            <a:r>
              <a:rPr lang="en-US" dirty="0"/>
              <a:t> computations</a:t>
            </a:r>
          </a:p>
          <a:p>
            <a:pPr lvl="1">
              <a:spcBef>
                <a:spcPts val="720"/>
              </a:spcBef>
            </a:pPr>
            <a:r>
              <a:rPr lang="en-US" dirty="0"/>
              <a:t>Supports arbitrary and dynamically changing conflicts</a:t>
            </a:r>
          </a:p>
          <a:p>
            <a:pPr marL="1188720" lvl="2" indent="-274320">
              <a:spcBef>
                <a:spcPts val="720"/>
              </a:spcBef>
              <a:buFont typeface="+mj-lt"/>
              <a:buAutoNum type="arabicPeriod"/>
            </a:pPr>
            <a:r>
              <a:rPr lang="en-US" dirty="0"/>
              <a:t>Build graph (vertices = computations, edges = conflicts)</a:t>
            </a:r>
          </a:p>
          <a:p>
            <a:pPr marL="1188720" lvl="2" indent="-274320">
              <a:spcBef>
                <a:spcPts val="720"/>
              </a:spcBef>
              <a:buFont typeface="+mj-lt"/>
              <a:buAutoNum type="arabicPeriod"/>
            </a:pPr>
            <a:r>
              <a:rPr lang="en-US" dirty="0"/>
              <a:t>Compute MIS</a:t>
            </a:r>
          </a:p>
          <a:p>
            <a:pPr marL="1188720" lvl="2" indent="-274320">
              <a:spcBef>
                <a:spcPts val="720"/>
              </a:spcBef>
              <a:buFont typeface="+mj-lt"/>
              <a:buAutoNum type="arabicPeriod"/>
            </a:pPr>
            <a:r>
              <a:rPr lang="en-US" dirty="0"/>
              <a:t>Run computations in MIS in parallel (w/o locks or atomics)</a:t>
            </a:r>
          </a:p>
          <a:p>
            <a:pPr marL="1188720" lvl="2" indent="-274320">
              <a:spcBef>
                <a:spcPts val="720"/>
              </a:spcBef>
              <a:buFont typeface="+mj-lt"/>
              <a:buAutoNum type="arabicPeriod"/>
            </a:pPr>
            <a:r>
              <a:rPr lang="en-US" dirty="0"/>
              <a:t>Repeat if necessary</a:t>
            </a:r>
          </a:p>
          <a:p>
            <a:pPr lvl="1">
              <a:spcBef>
                <a:spcPts val="720"/>
              </a:spcBef>
            </a:pPr>
            <a:r>
              <a:rPr lang="en-US" dirty="0"/>
              <a:t>E.g., Delaunay mesh refinement</a:t>
            </a:r>
          </a:p>
          <a:p>
            <a:pPr lvl="4">
              <a:spcBef>
                <a:spcPts val="720"/>
              </a:spcBef>
            </a:pPr>
            <a:endParaRPr lang="en-US" sz="800" dirty="0"/>
          </a:p>
          <a:p>
            <a:pPr>
              <a:spcBef>
                <a:spcPts val="720"/>
              </a:spcBef>
            </a:pPr>
            <a:r>
              <a:rPr lang="en-US" dirty="0"/>
              <a:t>Approach is only useful if MIS can be computed </a:t>
            </a:r>
            <a:r>
              <a:rPr lang="en-US" dirty="0">
                <a:solidFill>
                  <a:srgbClr val="FF0000"/>
                </a:solidFill>
              </a:rPr>
              <a:t>quickly in parallel </a:t>
            </a:r>
            <a:r>
              <a:rPr lang="en-US" dirty="0"/>
              <a:t>and benefits from </a:t>
            </a:r>
            <a:r>
              <a:rPr lang="en-US" dirty="0">
                <a:solidFill>
                  <a:srgbClr val="FF0000"/>
                </a:solidFill>
              </a:rPr>
              <a:t>large</a:t>
            </a:r>
            <a:r>
              <a:rPr lang="en-US" dirty="0"/>
              <a:t> sets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39010"/>
      </p:ext>
    </p:extLst>
  </p:cSld>
  <p:clrMapOvr>
    <a:masterClrMapping/>
  </p:clrMapOvr>
  <p:transition advTm="91202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Permutation-Selection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  <a:p>
            <a:pPr lvl="1"/>
            <a:r>
              <a:rPr lang="en-US" dirty="0"/>
              <a:t>Has to work for </a:t>
            </a:r>
            <a:r>
              <a:rPr lang="en-US" dirty="0">
                <a:solidFill>
                  <a:srgbClr val="FF0000"/>
                </a:solidFill>
              </a:rPr>
              <a:t>all</a:t>
            </a:r>
            <a:r>
              <a:rPr lang="en-US" dirty="0"/>
              <a:t> graphs</a:t>
            </a:r>
          </a:p>
          <a:p>
            <a:pPr lvl="1"/>
            <a:r>
              <a:rPr lang="en-US" dirty="0"/>
              <a:t>Needs to be proportional to 1/degree</a:t>
            </a:r>
          </a:p>
          <a:p>
            <a:pPr lvl="1"/>
            <a:r>
              <a:rPr lang="en-US" dirty="0"/>
              <a:t>Do not know highest degree (but know average)</a:t>
            </a:r>
          </a:p>
          <a:p>
            <a:pPr lvl="4"/>
            <a:endParaRPr lang="en-US" dirty="0"/>
          </a:p>
          <a:p>
            <a:r>
              <a:rPr lang="en-US" dirty="0"/>
              <a:t>Our solution</a:t>
            </a:r>
          </a:p>
          <a:p>
            <a:pPr marL="0" lvl="1" indent="0" algn="ctr">
              <a:buNone/>
            </a:pPr>
            <a:r>
              <a:rPr lang="en-US" i="1" dirty="0">
                <a:solidFill>
                  <a:srgbClr val="0070C0"/>
                </a:solidFill>
              </a:rPr>
              <a:t>priority(v) = </a:t>
            </a:r>
            <a:r>
              <a:rPr lang="en-US" i="1" dirty="0" err="1">
                <a:solidFill>
                  <a:srgbClr val="0070C0"/>
                </a:solidFill>
              </a:rPr>
              <a:t>avg_degree</a:t>
            </a:r>
            <a:r>
              <a:rPr lang="en-US" i="1" dirty="0">
                <a:solidFill>
                  <a:srgbClr val="0070C0"/>
                </a:solidFill>
              </a:rPr>
              <a:t> / (</a:t>
            </a:r>
            <a:r>
              <a:rPr lang="en-US" i="1" dirty="0" err="1">
                <a:solidFill>
                  <a:srgbClr val="0070C0"/>
                </a:solidFill>
              </a:rPr>
              <a:t>avg_degree</a:t>
            </a:r>
            <a:r>
              <a:rPr lang="en-US" i="1" dirty="0">
                <a:solidFill>
                  <a:srgbClr val="0070C0"/>
                </a:solidFill>
              </a:rPr>
              <a:t> + degree</a:t>
            </a:r>
            <a:r>
              <a:rPr lang="en-US" i="1" baseline="30000" dirty="0">
                <a:solidFill>
                  <a:srgbClr val="0070C0"/>
                </a:solidFill>
              </a:rPr>
              <a:t>*</a:t>
            </a:r>
            <a:r>
              <a:rPr lang="en-US" i="1" dirty="0">
                <a:solidFill>
                  <a:srgbClr val="0070C0"/>
                </a:solidFill>
              </a:rPr>
              <a:t>(v))</a:t>
            </a:r>
          </a:p>
          <a:p>
            <a:pPr lvl="1"/>
            <a:r>
              <a:rPr lang="en-US" dirty="0"/>
              <a:t>Degree</a:t>
            </a:r>
            <a:r>
              <a:rPr lang="en-US" baseline="30000" dirty="0"/>
              <a:t>*</a:t>
            </a:r>
            <a:r>
              <a:rPr lang="en-US" dirty="0"/>
              <a:t> includes random fraction (e.g., </a:t>
            </a:r>
            <a:r>
              <a:rPr lang="en-US" dirty="0">
                <a:solidFill>
                  <a:srgbClr val="FF0000"/>
                </a:solidFill>
              </a:rPr>
              <a:t>3.</a:t>
            </a:r>
            <a:r>
              <a:rPr lang="en-US" sz="2000" dirty="0">
                <a:solidFill>
                  <a:srgbClr val="FF0000"/>
                </a:solidFill>
              </a:rPr>
              <a:t>xyz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Scaled to small integer (e.g., a byte)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543483"/>
      </p:ext>
    </p:extLst>
  </p:cSld>
  <p:clrMapOvr>
    <a:masterClrMapping/>
  </p:clrMapOvr>
  <p:transition advTm="81448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274514"/>
            <a:ext cx="6721633" cy="43982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Permutation-Selection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8" name="Oval Callout 7"/>
          <p:cNvSpPr/>
          <p:nvPr/>
        </p:nvSpPr>
        <p:spPr bwMode="auto">
          <a:xfrm>
            <a:off x="2209800" y="1521579"/>
            <a:ext cx="1828800" cy="685800"/>
          </a:xfrm>
          <a:prstGeom prst="wedgeEllipseCallout">
            <a:avLst>
              <a:gd name="adj1" fmla="val -56547"/>
              <a:gd name="adj2" fmla="val 79008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Wide range at low degrees</a:t>
            </a:r>
          </a:p>
        </p:txBody>
      </p:sp>
      <p:sp>
        <p:nvSpPr>
          <p:cNvPr id="9" name="Oval Callout 8"/>
          <p:cNvSpPr/>
          <p:nvPr/>
        </p:nvSpPr>
        <p:spPr bwMode="auto">
          <a:xfrm>
            <a:off x="5676900" y="3581400"/>
            <a:ext cx="2057400" cy="685800"/>
          </a:xfrm>
          <a:prstGeom prst="wedgeEllipseCallout">
            <a:avLst>
              <a:gd name="adj1" fmla="val -57129"/>
              <a:gd name="adj2" fmla="val 72659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Narrow range at high degrees</a:t>
            </a:r>
          </a:p>
        </p:txBody>
      </p:sp>
      <p:sp>
        <p:nvSpPr>
          <p:cNvPr id="10" name="Oval Callout 9"/>
          <p:cNvSpPr/>
          <p:nvPr/>
        </p:nvSpPr>
        <p:spPr bwMode="auto">
          <a:xfrm>
            <a:off x="2704306" y="2433558"/>
            <a:ext cx="2324894" cy="685800"/>
          </a:xfrm>
          <a:prstGeom prst="wedgeEllipseCallout">
            <a:avLst>
              <a:gd name="adj1" fmla="val -58351"/>
              <a:gd name="adj2" fmla="val 66310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50% of range is below </a:t>
            </a: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avg</a:t>
            </a:r>
            <a:r>
              <a:rPr kumimoji="0" 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degree</a:t>
            </a:r>
          </a:p>
        </p:txBody>
      </p:sp>
      <p:sp>
        <p:nvSpPr>
          <p:cNvPr id="12" name="Oval Callout 11"/>
          <p:cNvSpPr/>
          <p:nvPr/>
        </p:nvSpPr>
        <p:spPr bwMode="auto">
          <a:xfrm>
            <a:off x="1214846" y="3254247"/>
            <a:ext cx="1485106" cy="685800"/>
          </a:xfrm>
          <a:prstGeom prst="wedgeEllipseCallout">
            <a:avLst>
              <a:gd name="adj1" fmla="val 27385"/>
              <a:gd name="adj2" fmla="val -101310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Makes ties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unlikely</a:t>
            </a:r>
          </a:p>
        </p:txBody>
      </p:sp>
      <p:sp>
        <p:nvSpPr>
          <p:cNvPr id="13" name="Oval Callout 12"/>
          <p:cNvSpPr/>
          <p:nvPr/>
        </p:nvSpPr>
        <p:spPr bwMode="auto">
          <a:xfrm>
            <a:off x="3200400" y="4495800"/>
            <a:ext cx="2072640" cy="685800"/>
          </a:xfrm>
          <a:prstGeom prst="wedgeEllipseCallout">
            <a:avLst>
              <a:gd name="adj1" fmla="val 33029"/>
              <a:gd name="adj2" fmla="val -75913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Ties are likely but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unimportant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4674689"/>
      </p:ext>
    </p:extLst>
  </p:cSld>
  <p:clrMapOvr>
    <a:masterClrMapping/>
  </p:clrMapOvr>
  <p:transition advTm="1017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implementation (</a:t>
            </a:r>
            <a:r>
              <a:rPr lang="en-US" dirty="0">
                <a:solidFill>
                  <a:srgbClr val="FF0000"/>
                </a:solidFill>
              </a:rPr>
              <a:t>2 arrays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array: vertex state (undecided, in set, out of set)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array: vertex priority (random number)</a:t>
            </a:r>
          </a:p>
          <a:p>
            <a:r>
              <a:rPr lang="en-US" dirty="0"/>
              <a:t>Our implementation (</a:t>
            </a:r>
            <a:r>
              <a:rPr lang="en-US" dirty="0">
                <a:solidFill>
                  <a:srgbClr val="FF0000"/>
                </a:solidFill>
              </a:rPr>
              <a:t>1 array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7 MSBs hold combined status and priority</a:t>
            </a:r>
          </a:p>
          <a:p>
            <a:pPr lvl="2"/>
            <a:r>
              <a:rPr lang="en-US" dirty="0"/>
              <a:t>Reserved </a:t>
            </a:r>
            <a:r>
              <a:rPr lang="en-US" dirty="0">
                <a:solidFill>
                  <a:srgbClr val="FF0000"/>
                </a:solidFill>
              </a:rPr>
              <a:t>highest</a:t>
            </a:r>
            <a:r>
              <a:rPr lang="en-US" dirty="0"/>
              <a:t> value: </a:t>
            </a:r>
            <a:r>
              <a:rPr lang="en-US" dirty="0">
                <a:solidFill>
                  <a:srgbClr val="FF0000"/>
                </a:solidFill>
              </a:rPr>
              <a:t>in</a:t>
            </a:r>
            <a:r>
              <a:rPr lang="en-US" dirty="0"/>
              <a:t> set (= higher than its neighbors)</a:t>
            </a:r>
          </a:p>
          <a:p>
            <a:pPr lvl="2"/>
            <a:r>
              <a:rPr lang="en-US" dirty="0"/>
              <a:t>Reserved </a:t>
            </a:r>
            <a:r>
              <a:rPr lang="en-US" dirty="0">
                <a:solidFill>
                  <a:srgbClr val="FF0000"/>
                </a:solidFill>
              </a:rPr>
              <a:t>lowest</a:t>
            </a:r>
            <a:r>
              <a:rPr lang="en-US" dirty="0"/>
              <a:t> value: </a:t>
            </a:r>
            <a:r>
              <a:rPr lang="en-US" dirty="0">
                <a:solidFill>
                  <a:srgbClr val="FF0000"/>
                </a:solidFill>
              </a:rPr>
              <a:t>out</a:t>
            </a:r>
            <a:r>
              <a:rPr lang="en-US" dirty="0"/>
              <a:t> of set (= removed from graph)</a:t>
            </a:r>
          </a:p>
          <a:p>
            <a:pPr lvl="2"/>
            <a:r>
              <a:rPr lang="en-US" dirty="0"/>
              <a:t>Remaining values = </a:t>
            </a:r>
            <a:r>
              <a:rPr lang="en-US" dirty="0">
                <a:solidFill>
                  <a:srgbClr val="FF0000"/>
                </a:solidFill>
              </a:rPr>
              <a:t>priority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LSB</a:t>
            </a:r>
            <a:r>
              <a:rPr lang="en-US" dirty="0"/>
              <a:t> = decided/undecided (to boost performance)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66918" y="2971800"/>
            <a:ext cx="633413" cy="269612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in</a:t>
            </a:r>
          </a:p>
          <a:p>
            <a:pPr algn="ctr">
              <a:buNone/>
            </a:pPr>
            <a:r>
              <a:rPr lang="en-US" sz="1800" dirty="0" err="1"/>
              <a:t>prio</a:t>
            </a:r>
            <a:endParaRPr lang="en-US" sz="1800" dirty="0"/>
          </a:p>
          <a:p>
            <a:pPr algn="ctr">
              <a:buNone/>
            </a:pPr>
            <a:r>
              <a:rPr lang="en-US" sz="1800" dirty="0" err="1"/>
              <a:t>prio</a:t>
            </a:r>
            <a:endParaRPr lang="en-US" sz="1800" dirty="0"/>
          </a:p>
          <a:p>
            <a:pPr algn="ctr">
              <a:buNone/>
            </a:pPr>
            <a:r>
              <a:rPr lang="en-US" sz="1200" b="1" dirty="0"/>
              <a:t>.</a:t>
            </a:r>
          </a:p>
          <a:p>
            <a:pPr algn="ctr">
              <a:buNone/>
            </a:pPr>
            <a:r>
              <a:rPr lang="en-US" sz="1200" b="1" dirty="0"/>
              <a:t>.</a:t>
            </a:r>
          </a:p>
          <a:p>
            <a:pPr algn="ctr">
              <a:buNone/>
            </a:pPr>
            <a:r>
              <a:rPr lang="en-US" sz="1200" b="1" dirty="0"/>
              <a:t>.</a:t>
            </a:r>
          </a:p>
          <a:p>
            <a:pPr algn="ctr">
              <a:buNone/>
            </a:pPr>
            <a:r>
              <a:rPr lang="en-US" sz="1800" dirty="0" err="1"/>
              <a:t>prio</a:t>
            </a:r>
            <a:endParaRPr lang="en-US" sz="1800" dirty="0"/>
          </a:p>
          <a:p>
            <a:pPr algn="ctr">
              <a:buNone/>
            </a:pPr>
            <a:r>
              <a:rPr lang="en-US" sz="1800" dirty="0" err="1"/>
              <a:t>prio</a:t>
            </a:r>
            <a:endParaRPr lang="en-US" sz="1800" dirty="0"/>
          </a:p>
          <a:p>
            <a:pPr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out</a:t>
            </a:r>
          </a:p>
        </p:txBody>
      </p:sp>
    </p:spTree>
    <p:extLst>
      <p:ext uri="{BB962C8B-B14F-4D97-AF65-F5344CB8AC3E}">
        <p14:creationId xmlns:p14="http://schemas.microsoft.com/office/powerpoint/2010/main" val="3803633766"/>
      </p:ext>
    </p:extLst>
  </p:cSld>
  <p:clrMapOvr>
    <a:masterClrMapping/>
  </p:clrMapOvr>
  <p:transition advTm="134599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865438"/>
            <a:ext cx="8229600" cy="639762"/>
          </a:xfrm>
        </p:spPr>
        <p:txBody>
          <a:bodyPr lIns="0" tIns="0" rIns="0" bIns="0"/>
          <a:lstStyle/>
          <a:p>
            <a:pPr algn="ctr"/>
            <a:r>
              <a:rPr lang="en-US" dirty="0"/>
              <a:t>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05758"/>
      </p:ext>
    </p:extLst>
  </p:cSld>
  <p:clrMapOvr>
    <a:masterClrMapping/>
  </p:clrMapOvr>
  <p:transition advTm="204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</a:t>
            </a:r>
          </a:p>
          <a:p>
            <a:pPr lvl="1"/>
            <a:r>
              <a:rPr lang="en-US" dirty="0"/>
              <a:t>GPUs: </a:t>
            </a:r>
            <a:r>
              <a:rPr lang="en-US" dirty="0">
                <a:solidFill>
                  <a:srgbClr val="FF0000"/>
                </a:solidFill>
              </a:rPr>
              <a:t>Titan X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K40</a:t>
            </a:r>
            <a:r>
              <a:rPr lang="en-US" dirty="0"/>
              <a:t>, </a:t>
            </a:r>
            <a:r>
              <a:rPr lang="en-US" dirty="0" err="1"/>
              <a:t>nvcc</a:t>
            </a:r>
            <a:r>
              <a:rPr lang="en-US" dirty="0"/>
              <a:t> 8.0</a:t>
            </a:r>
          </a:p>
          <a:p>
            <a:pPr lvl="1"/>
            <a:r>
              <a:rPr lang="en-US" dirty="0"/>
              <a:t>CPUs: 2 </a:t>
            </a:r>
            <a:r>
              <a:rPr lang="pt-BR" dirty="0"/>
              <a:t>Xeon E5-2687W v3 (20 cores, 3.1GHz)</a:t>
            </a:r>
            <a:r>
              <a:rPr lang="en-US" dirty="0"/>
              <a:t>, </a:t>
            </a:r>
            <a:r>
              <a:rPr lang="en-US" dirty="0" err="1"/>
              <a:t>gcc</a:t>
            </a:r>
            <a:r>
              <a:rPr lang="en-US" dirty="0"/>
              <a:t> 5.3</a:t>
            </a:r>
          </a:p>
          <a:p>
            <a:r>
              <a:rPr lang="en-US" dirty="0"/>
              <a:t>GPU MIS codes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CUSP</a:t>
            </a:r>
            <a:r>
              <a:rPr lang="en-US" dirty="0"/>
              <a:t>, ECL, </a:t>
            </a:r>
            <a:r>
              <a:rPr lang="en-US" dirty="0" err="1">
                <a:solidFill>
                  <a:srgbClr val="FF0000"/>
                </a:solidFill>
              </a:rPr>
              <a:t>IrGL</a:t>
            </a:r>
            <a:r>
              <a:rPr lang="en-US" dirty="0"/>
              <a:t>, and </a:t>
            </a:r>
            <a:r>
              <a:rPr lang="en-US" dirty="0" err="1">
                <a:solidFill>
                  <a:srgbClr val="FF0000"/>
                </a:solidFill>
              </a:rPr>
              <a:t>Pannotia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CPU MIS codes</a:t>
            </a:r>
          </a:p>
          <a:p>
            <a:pPr lvl="1"/>
            <a:r>
              <a:rPr lang="en-US" dirty="0" err="1"/>
              <a:t>Ligra</a:t>
            </a:r>
            <a:r>
              <a:rPr lang="en-US" dirty="0"/>
              <a:t>, </a:t>
            </a:r>
            <a:r>
              <a:rPr lang="en-US" dirty="0" err="1"/>
              <a:t>Ligra</a:t>
            </a:r>
            <a:r>
              <a:rPr lang="en-US" dirty="0"/>
              <a:t>+, and PBBS (</a:t>
            </a:r>
            <a:r>
              <a:rPr lang="en-US" dirty="0" err="1"/>
              <a:t>Cilk</a:t>
            </a:r>
            <a:r>
              <a:rPr lang="en-US" dirty="0"/>
              <a:t> and </a:t>
            </a:r>
            <a:r>
              <a:rPr lang="en-US" dirty="0" err="1"/>
              <a:t>OpenMP</a:t>
            </a:r>
            <a:r>
              <a:rPr lang="en-US" dirty="0"/>
              <a:t>, incremental and non-deterministic)</a:t>
            </a:r>
          </a:p>
          <a:p>
            <a:pPr lvl="1"/>
            <a:r>
              <a:rPr lang="en-US" dirty="0"/>
              <a:t>PBBS (serial)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65186"/>
      </p:ext>
    </p:extLst>
  </p:cSld>
  <p:clrMapOvr>
    <a:masterClrMapping/>
  </p:clrMapOvr>
  <p:transition advTm="3947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Graphs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181600" y="1323975"/>
            <a:ext cx="3502025" cy="4479925"/>
          </a:xfrm>
        </p:spPr>
        <p:txBody>
          <a:bodyPr/>
          <a:lstStyle/>
          <a:p>
            <a:r>
              <a:rPr lang="en-US" dirty="0"/>
              <a:t>16 graphs</a:t>
            </a:r>
          </a:p>
          <a:p>
            <a:pPr lvl="1"/>
            <a:r>
              <a:rPr lang="en-US" dirty="0"/>
              <a:t>Real-world + synth.</a:t>
            </a:r>
          </a:p>
          <a:p>
            <a:pPr lvl="1"/>
            <a:r>
              <a:rPr lang="en-US" dirty="0"/>
              <a:t>All made undirected</a:t>
            </a:r>
          </a:p>
          <a:p>
            <a:endParaRPr lang="en-US" dirty="0"/>
          </a:p>
          <a:p>
            <a:r>
              <a:rPr lang="en-US" dirty="0"/>
              <a:t>Sizes</a:t>
            </a:r>
          </a:p>
          <a:p>
            <a:pPr lvl="1"/>
            <a:r>
              <a:rPr lang="en-US" dirty="0"/>
              <a:t>66k – 24M vertices</a:t>
            </a:r>
          </a:p>
          <a:p>
            <a:pPr lvl="1"/>
            <a:r>
              <a:rPr lang="en-US" dirty="0"/>
              <a:t>387k – 524M edges</a:t>
            </a:r>
          </a:p>
          <a:p>
            <a:pPr lvl="1"/>
            <a:r>
              <a:rPr lang="en-US" dirty="0"/>
              <a:t>0 – 214k degrees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55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12" y="1295400"/>
            <a:ext cx="4760288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087269"/>
      </p:ext>
    </p:extLst>
  </p:cSld>
  <p:clrMapOvr>
    <a:masterClrMapping/>
  </p:clrMapOvr>
  <p:transition advTm="22202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Titan X Performance (Edges/Second)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56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964" y="1295400"/>
            <a:ext cx="7278071" cy="4381293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 bwMode="auto">
          <a:xfrm>
            <a:off x="1600200" y="1828800"/>
            <a:ext cx="2971800" cy="685800"/>
          </a:xfrm>
          <a:prstGeom prst="wedgeEllipseCallout">
            <a:avLst>
              <a:gd name="adj1" fmla="val 8636"/>
              <a:gd name="adj2" fmla="val 35833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ECL-MIS is &gt;3.9x faster on each tested graph</a:t>
            </a:r>
          </a:p>
        </p:txBody>
      </p:sp>
      <p:sp>
        <p:nvSpPr>
          <p:cNvPr id="9" name="Oval Callout 8"/>
          <p:cNvSpPr/>
          <p:nvPr/>
        </p:nvSpPr>
        <p:spPr bwMode="auto">
          <a:xfrm>
            <a:off x="5181600" y="2317750"/>
            <a:ext cx="2743200" cy="685800"/>
          </a:xfrm>
          <a:prstGeom prst="wedgeEllipseCallout">
            <a:avLst>
              <a:gd name="adj1" fmla="val 42623"/>
              <a:gd name="adj2" fmla="val 61230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&gt;12x faster than other codes on average</a:t>
            </a:r>
          </a:p>
        </p:txBody>
      </p:sp>
      <p:sp>
        <p:nvSpPr>
          <p:cNvPr id="10" name="Oval Callout 9"/>
          <p:cNvSpPr/>
          <p:nvPr/>
        </p:nvSpPr>
        <p:spPr bwMode="auto">
          <a:xfrm>
            <a:off x="5257800" y="1524000"/>
            <a:ext cx="2514600" cy="685800"/>
          </a:xfrm>
          <a:prstGeom prst="wedgeEllipseCallout">
            <a:avLst>
              <a:gd name="adj1" fmla="val -56238"/>
              <a:gd name="adj2" fmla="val -60675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&gt;100x faster than other codes on </a:t>
            </a: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kron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2378923"/>
      </p:ext>
    </p:extLst>
  </p:cSld>
  <p:clrMapOvr>
    <a:masterClrMapping/>
  </p:clrMapOvr>
  <p:transition advTm="7457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K40 Performance (Edges/Second)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57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95400"/>
            <a:ext cx="7315200" cy="4399673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 bwMode="auto">
          <a:xfrm>
            <a:off x="1524000" y="1676400"/>
            <a:ext cx="2971800" cy="685800"/>
          </a:xfrm>
          <a:prstGeom prst="wedgeEllipseCallout">
            <a:avLst>
              <a:gd name="adj1" fmla="val 8636"/>
              <a:gd name="adj2" fmla="val 35833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ECL-MIS is &gt;3.8x faster on each tested graph</a:t>
            </a:r>
          </a:p>
        </p:txBody>
      </p:sp>
      <p:sp>
        <p:nvSpPr>
          <p:cNvPr id="9" name="Oval Callout 8"/>
          <p:cNvSpPr/>
          <p:nvPr/>
        </p:nvSpPr>
        <p:spPr bwMode="auto">
          <a:xfrm>
            <a:off x="5181600" y="2286000"/>
            <a:ext cx="2743200" cy="685800"/>
          </a:xfrm>
          <a:prstGeom prst="wedgeEllipseCallout">
            <a:avLst>
              <a:gd name="adj1" fmla="val 43575"/>
              <a:gd name="adj2" fmla="val 58691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&gt;9x faster than other codes on average</a:t>
            </a:r>
          </a:p>
        </p:txBody>
      </p:sp>
      <p:sp>
        <p:nvSpPr>
          <p:cNvPr id="10" name="Oval Callout 9"/>
          <p:cNvSpPr/>
          <p:nvPr/>
        </p:nvSpPr>
        <p:spPr bwMode="auto">
          <a:xfrm>
            <a:off x="5257800" y="1524000"/>
            <a:ext cx="2514600" cy="685800"/>
          </a:xfrm>
          <a:prstGeom prst="wedgeEllipseCallout">
            <a:avLst>
              <a:gd name="adj1" fmla="val -56238"/>
              <a:gd name="adj2" fmla="val -60675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&gt;70x faster than other codes on </a:t>
            </a: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kron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084728"/>
      </p:ext>
    </p:extLst>
  </p:cSld>
  <p:clrMapOvr>
    <a:masterClrMapping/>
  </p:clrMapOvr>
  <p:transition advTm="14677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Size (Deterministic)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58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1295400"/>
            <a:ext cx="7696200" cy="4353142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 bwMode="auto">
          <a:xfrm>
            <a:off x="2057400" y="1371600"/>
            <a:ext cx="2895600" cy="685800"/>
          </a:xfrm>
          <a:prstGeom prst="wedgeEllipseCallout">
            <a:avLst>
              <a:gd name="adj1" fmla="val 8636"/>
              <a:gd name="adj2" fmla="val 35833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ECL-MIS yields largest</a:t>
            </a:r>
            <a:r>
              <a:rPr kumimoji="0" 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set on all but one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graph</a:t>
            </a:r>
          </a:p>
        </p:txBody>
      </p:sp>
      <p:sp>
        <p:nvSpPr>
          <p:cNvPr id="8" name="Oval Callout 7"/>
          <p:cNvSpPr/>
          <p:nvPr/>
        </p:nvSpPr>
        <p:spPr bwMode="auto">
          <a:xfrm>
            <a:off x="6781800" y="1524000"/>
            <a:ext cx="1600200" cy="685800"/>
          </a:xfrm>
          <a:prstGeom prst="wedgeEllipseCallout">
            <a:avLst>
              <a:gd name="adj1" fmla="val 22668"/>
              <a:gd name="adj2" fmla="val 110755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10% larger on average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9680398"/>
      </p:ext>
    </p:extLst>
  </p:cSld>
  <p:clrMapOvr>
    <a:masterClrMapping/>
  </p:clrMapOvr>
  <p:transition advTm="555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765" y="1295400"/>
            <a:ext cx="7836435" cy="4343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382000" cy="639762"/>
          </a:xfrm>
        </p:spPr>
        <p:txBody>
          <a:bodyPr/>
          <a:lstStyle/>
          <a:p>
            <a:r>
              <a:rPr lang="en-US" dirty="0"/>
              <a:t>Set Size with Different Approaches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6" name="Oval Callout 5"/>
          <p:cNvSpPr/>
          <p:nvPr/>
        </p:nvSpPr>
        <p:spPr bwMode="auto">
          <a:xfrm>
            <a:off x="1981200" y="1219200"/>
            <a:ext cx="2971800" cy="685800"/>
          </a:xfrm>
          <a:prstGeom prst="wedgeEllipseCallout">
            <a:avLst>
              <a:gd name="adj1" fmla="val 8636"/>
              <a:gd name="adj2" fmla="val 35833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Randomization does not affect ECL-MIS set size</a:t>
            </a:r>
          </a:p>
        </p:txBody>
      </p:sp>
      <p:sp>
        <p:nvSpPr>
          <p:cNvPr id="8" name="Oval Callout 7"/>
          <p:cNvSpPr/>
          <p:nvPr/>
        </p:nvSpPr>
        <p:spPr bwMode="auto">
          <a:xfrm>
            <a:off x="5638800" y="3244034"/>
            <a:ext cx="2883435" cy="685800"/>
          </a:xfrm>
          <a:prstGeom prst="wedgeEllipseCallout">
            <a:avLst>
              <a:gd name="adj1" fmla="val 36816"/>
              <a:gd name="adj2" fmla="val -12162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Random permutation yields 10% smaller sets</a:t>
            </a:r>
          </a:p>
        </p:txBody>
      </p:sp>
      <p:sp>
        <p:nvSpPr>
          <p:cNvPr id="9" name="Oval Callout 8"/>
          <p:cNvSpPr/>
          <p:nvPr/>
        </p:nvSpPr>
        <p:spPr bwMode="auto">
          <a:xfrm>
            <a:off x="5808360" y="1241017"/>
            <a:ext cx="2959634" cy="685800"/>
          </a:xfrm>
          <a:prstGeom prst="wedgeEllipseCallout">
            <a:avLst>
              <a:gd name="adj1" fmla="val 31341"/>
              <a:gd name="adj2" fmla="val 152659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Random selection yields 1.7% smaller sets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1680000"/>
      </p:ext>
    </p:extLst>
  </p:cSld>
  <p:clrMapOvr>
    <a:masterClrMapping/>
  </p:clrMapOvr>
  <p:transition advTm="6495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ECL-MIS algorithm for massively-parallel devices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solidFill>
                  <a:srgbClr val="FF0000"/>
                </a:solidFill>
              </a:rPr>
              <a:t>Fastest</a:t>
            </a:r>
            <a:r>
              <a:rPr lang="en-US" dirty="0"/>
              <a:t> MIS runtimes on modern GPUs</a:t>
            </a:r>
          </a:p>
          <a:p>
            <a:pPr>
              <a:spcBef>
                <a:spcPts val="1800"/>
              </a:spcBef>
            </a:pPr>
            <a:r>
              <a:rPr lang="en-US" dirty="0"/>
              <a:t>Randomized permutation selection function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solidFill>
                  <a:srgbClr val="FF0000"/>
                </a:solidFill>
              </a:rPr>
              <a:t>Largest</a:t>
            </a:r>
            <a:r>
              <a:rPr lang="en-US" dirty="0"/>
              <a:t> set sizes among many MIS algorithms</a:t>
            </a:r>
          </a:p>
          <a:p>
            <a:pPr>
              <a:spcBef>
                <a:spcPts val="1800"/>
              </a:spcBef>
            </a:pPr>
            <a:r>
              <a:rPr lang="en-US" dirty="0"/>
              <a:t>New optimizations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Enhance performance and reduce memory footprint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97268"/>
      </p:ext>
    </p:extLst>
  </p:cSld>
  <p:clrMapOvr>
    <a:masterClrMapping/>
  </p:clrMapOvr>
  <p:transition advTm="32229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304109"/>
            <a:ext cx="7315200" cy="43930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Optimizations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7" name="Oval Callout 6"/>
          <p:cNvSpPr/>
          <p:nvPr/>
        </p:nvSpPr>
        <p:spPr bwMode="auto">
          <a:xfrm>
            <a:off x="2057400" y="1467972"/>
            <a:ext cx="2883435" cy="685800"/>
          </a:xfrm>
          <a:prstGeom prst="wedgeEllipseCallout">
            <a:avLst>
              <a:gd name="adj1" fmla="val 72152"/>
              <a:gd name="adj2" fmla="val 77738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Using</a:t>
            </a:r>
            <a:r>
              <a:rPr kumimoji="0" 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16-bit values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yields a 15% slowdown</a:t>
            </a:r>
          </a:p>
        </p:txBody>
      </p:sp>
      <p:sp>
        <p:nvSpPr>
          <p:cNvPr id="8" name="Oval Callout 7"/>
          <p:cNvSpPr/>
          <p:nvPr/>
        </p:nvSpPr>
        <p:spPr bwMode="auto">
          <a:xfrm>
            <a:off x="2374365" y="2209800"/>
            <a:ext cx="2883435" cy="685800"/>
          </a:xfrm>
          <a:prstGeom prst="wedgeEllipseCallout">
            <a:avLst>
              <a:gd name="adj1" fmla="val 72454"/>
              <a:gd name="adj2" fmla="val 48532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Using</a:t>
            </a:r>
            <a:r>
              <a:rPr kumimoji="0" 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32-bit values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yields a 33% slowdown</a:t>
            </a:r>
          </a:p>
        </p:txBody>
      </p:sp>
      <p:sp>
        <p:nvSpPr>
          <p:cNvPr id="9" name="Oval Callout 8"/>
          <p:cNvSpPr/>
          <p:nvPr/>
        </p:nvSpPr>
        <p:spPr bwMode="auto">
          <a:xfrm>
            <a:off x="2667001" y="2971800"/>
            <a:ext cx="2971800" cy="685800"/>
          </a:xfrm>
          <a:prstGeom prst="wedgeEllipseCallout">
            <a:avLst>
              <a:gd name="adj1" fmla="val 71282"/>
              <a:gd name="adj2" fmla="val 49802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Not using randomization yields a 6% slowdown</a:t>
            </a:r>
          </a:p>
        </p:txBody>
      </p:sp>
      <p:sp>
        <p:nvSpPr>
          <p:cNvPr id="10" name="Oval Callout 9"/>
          <p:cNvSpPr/>
          <p:nvPr/>
        </p:nvSpPr>
        <p:spPr bwMode="auto">
          <a:xfrm>
            <a:off x="5867400" y="1371600"/>
            <a:ext cx="3060165" cy="685800"/>
          </a:xfrm>
          <a:prstGeom prst="wedgeEllipseCallout">
            <a:avLst>
              <a:gd name="adj1" fmla="val -26588"/>
              <a:gd name="adj2" fmla="val 104405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Synchronous execution yields an 18% slowdown</a:t>
            </a:r>
          </a:p>
        </p:txBody>
      </p:sp>
      <p:sp>
        <p:nvSpPr>
          <p:cNvPr id="11" name="Oval Callout 10"/>
          <p:cNvSpPr/>
          <p:nvPr/>
        </p:nvSpPr>
        <p:spPr bwMode="auto">
          <a:xfrm>
            <a:off x="5867400" y="2743200"/>
            <a:ext cx="3060165" cy="685800"/>
          </a:xfrm>
          <a:prstGeom prst="wedgeEllipseCallout">
            <a:avLst>
              <a:gd name="adj1" fmla="val -3822"/>
              <a:gd name="adj2" fmla="val -92421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Using 2 separate arrays yields an 18% slowdown</a:t>
            </a:r>
          </a:p>
        </p:txBody>
      </p:sp>
      <p:sp>
        <p:nvSpPr>
          <p:cNvPr id="12" name="Oval Callout 11"/>
          <p:cNvSpPr/>
          <p:nvPr/>
        </p:nvSpPr>
        <p:spPr bwMode="auto">
          <a:xfrm>
            <a:off x="5867400" y="3962400"/>
            <a:ext cx="3060165" cy="685800"/>
          </a:xfrm>
          <a:prstGeom prst="wedgeEllipseCallout">
            <a:avLst>
              <a:gd name="adj1" fmla="val -15489"/>
              <a:gd name="adj2" fmla="val -84802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Visiting</a:t>
            </a:r>
            <a:r>
              <a:rPr kumimoji="0" 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all neighbors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yields a 59% slowdown</a:t>
            </a:r>
          </a:p>
        </p:txBody>
      </p:sp>
      <p:sp>
        <p:nvSpPr>
          <p:cNvPr id="13" name="Oval Callout 12"/>
          <p:cNvSpPr/>
          <p:nvPr/>
        </p:nvSpPr>
        <p:spPr bwMode="auto">
          <a:xfrm>
            <a:off x="1447800" y="3907971"/>
            <a:ext cx="3060165" cy="685800"/>
          </a:xfrm>
          <a:prstGeom prst="wedgeEllipseCallout">
            <a:avLst>
              <a:gd name="adj1" fmla="val 45411"/>
              <a:gd name="adj2" fmla="val 90436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Combination of optimizations is key</a:t>
            </a:r>
          </a:p>
        </p:txBody>
      </p:sp>
      <p:sp>
        <p:nvSpPr>
          <p:cNvPr id="14" name="Oval Callout 13"/>
          <p:cNvSpPr/>
          <p:nvPr/>
        </p:nvSpPr>
        <p:spPr bwMode="auto">
          <a:xfrm>
            <a:off x="1447800" y="3886200"/>
            <a:ext cx="3060165" cy="685800"/>
          </a:xfrm>
          <a:prstGeom prst="wedgeEllipseCallout">
            <a:avLst>
              <a:gd name="adj1" fmla="val -33702"/>
              <a:gd name="adj2" fmla="val -117818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Combination of optimizations is key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4486721"/>
      </p:ext>
    </p:extLst>
  </p:cSld>
  <p:clrMapOvr>
    <a:masterClrMapping/>
  </p:clrMapOvr>
  <p:transition advTm="1469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11" y="1315843"/>
            <a:ext cx="4047356" cy="44143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6154" y="1315843"/>
            <a:ext cx="4037470" cy="44143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CPU Codes (Averages)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10" name="Oval Callout 9"/>
          <p:cNvSpPr/>
          <p:nvPr/>
        </p:nvSpPr>
        <p:spPr bwMode="auto">
          <a:xfrm>
            <a:off x="1524000" y="2971800"/>
            <a:ext cx="2895600" cy="685800"/>
          </a:xfrm>
          <a:prstGeom prst="wedgeEllipseCallout">
            <a:avLst>
              <a:gd name="adj1" fmla="val 8636"/>
              <a:gd name="adj2" fmla="val 35833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ECL-MIS is fastest on all but one tested graph</a:t>
            </a:r>
          </a:p>
        </p:txBody>
      </p:sp>
      <p:sp>
        <p:nvSpPr>
          <p:cNvPr id="11" name="Oval Callout 10"/>
          <p:cNvSpPr/>
          <p:nvPr/>
        </p:nvSpPr>
        <p:spPr bwMode="auto">
          <a:xfrm>
            <a:off x="1600200" y="2057400"/>
            <a:ext cx="2743200" cy="685800"/>
          </a:xfrm>
          <a:prstGeom prst="wedgeEllipseCallout">
            <a:avLst>
              <a:gd name="adj1" fmla="val -57695"/>
              <a:gd name="adj2" fmla="val -27659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&gt;2.9x faster than CPU codes on average</a:t>
            </a:r>
          </a:p>
        </p:txBody>
      </p:sp>
      <p:sp>
        <p:nvSpPr>
          <p:cNvPr id="12" name="Oval Callout 11"/>
          <p:cNvSpPr/>
          <p:nvPr/>
        </p:nvSpPr>
        <p:spPr bwMode="auto">
          <a:xfrm>
            <a:off x="5892894" y="2590800"/>
            <a:ext cx="2870106" cy="685800"/>
          </a:xfrm>
          <a:prstGeom prst="wedgeEllipseCallout">
            <a:avLst>
              <a:gd name="adj1" fmla="val 8636"/>
              <a:gd name="adj2" fmla="val 35833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ECL-MIS yields largest</a:t>
            </a:r>
            <a:r>
              <a:rPr kumimoji="0" 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set on 15 of 16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graphs</a:t>
            </a:r>
          </a:p>
        </p:txBody>
      </p:sp>
      <p:sp>
        <p:nvSpPr>
          <p:cNvPr id="13" name="Oval Callout 12"/>
          <p:cNvSpPr/>
          <p:nvPr/>
        </p:nvSpPr>
        <p:spPr bwMode="auto">
          <a:xfrm>
            <a:off x="6096000" y="1765023"/>
            <a:ext cx="2209800" cy="685800"/>
          </a:xfrm>
          <a:prstGeom prst="wedgeEllipseCallout">
            <a:avLst>
              <a:gd name="adj1" fmla="val -64557"/>
              <a:gd name="adj2" fmla="val -991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9% to 11% larger on average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0517085"/>
      </p:ext>
    </p:extLst>
  </p:cSld>
  <p:clrMapOvr>
    <a:masterClrMapping/>
  </p:clrMapOvr>
  <p:transition advTm="675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ECL-MIS maximal independent set algorithm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Fastest</a:t>
            </a:r>
            <a:r>
              <a:rPr lang="en-US" dirty="0"/>
              <a:t> GPU implementation (due to optimizations)</a:t>
            </a:r>
          </a:p>
          <a:p>
            <a:pPr lvl="1"/>
            <a:r>
              <a:rPr lang="en-US" dirty="0"/>
              <a:t>Produces </a:t>
            </a:r>
            <a:r>
              <a:rPr lang="en-US" dirty="0">
                <a:solidFill>
                  <a:srgbClr val="FF0000"/>
                </a:solidFill>
              </a:rPr>
              <a:t>largest</a:t>
            </a:r>
            <a:r>
              <a:rPr lang="en-US" dirty="0"/>
              <a:t> sets (due to permutation selection)</a:t>
            </a:r>
          </a:p>
          <a:p>
            <a:pPr>
              <a:spcBef>
                <a:spcPts val="600"/>
              </a:spcBef>
            </a:pPr>
            <a:r>
              <a:rPr lang="en-US" dirty="0"/>
              <a:t>Atomic-free CUDA implementation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rgbClr val="0070C0"/>
                </a:solidFill>
              </a:rPr>
              <a:t>http://cs.txstate.edu/~burtscher/research/ECL-MIS/</a:t>
            </a:r>
            <a:endParaRPr lang="en-US" sz="1200" dirty="0"/>
          </a:p>
          <a:p>
            <a:pPr lvl="2"/>
            <a:endParaRPr lang="en-US" dirty="0"/>
          </a:p>
          <a:p>
            <a:r>
              <a:rPr lang="en-US" dirty="0"/>
              <a:t>Acknowledgments</a:t>
            </a:r>
          </a:p>
          <a:p>
            <a:pPr lvl="1"/>
            <a:r>
              <a:rPr lang="en-US" dirty="0"/>
              <a:t>NSF grant 1406304</a:t>
            </a:r>
          </a:p>
          <a:p>
            <a:pPr lvl="1"/>
            <a:r>
              <a:rPr lang="en-US" dirty="0" err="1"/>
              <a:t>Nvidia</a:t>
            </a:r>
            <a:r>
              <a:rPr lang="en-US" dirty="0"/>
              <a:t> donations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62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488" y="4477068"/>
            <a:ext cx="2067284" cy="100933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616613"/>
            <a:ext cx="1284551" cy="799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969495"/>
      </p:ext>
    </p:extLst>
  </p:cSld>
  <p:clrMapOvr>
    <a:masterClrMapping/>
  </p:clrMapOvr>
  <p:transition advTm="43777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865438"/>
            <a:ext cx="8229600" cy="639762"/>
          </a:xfrm>
        </p:spPr>
        <p:txBody>
          <a:bodyPr lIns="0" tIns="0" rIns="0" bIns="0"/>
          <a:lstStyle/>
          <a:p>
            <a:pPr algn="ctr"/>
            <a:r>
              <a:rPr lang="en-US" dirty="0"/>
              <a:t>Serial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64158"/>
      </p:ext>
    </p:extLst>
  </p:cSld>
  <p:clrMapOvr>
    <a:masterClrMapping/>
  </p:clrMapOvr>
  <p:transition advTm="5115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Visit unvisited vertex</a:t>
            </a:r>
          </a:p>
          <a:p>
            <a:pPr lvl="1"/>
            <a:r>
              <a:rPr lang="en-US" dirty="0"/>
              <a:t>Add vertex to set if no graph neighbors in set</a:t>
            </a:r>
          </a:p>
          <a:p>
            <a:pPr lvl="3"/>
            <a:endParaRPr lang="en-US" dirty="0"/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Start with empty set</a:t>
            </a:r>
          </a:p>
          <a:p>
            <a:pPr lvl="1"/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Set = {}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39265"/>
      </p:ext>
    </p:extLst>
  </p:cSld>
  <p:clrMapOvr>
    <a:masterClrMapping/>
  </p:clrMapOvr>
  <p:transition advTm="6066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7" idx="4"/>
            <a:endCxn id="11" idx="0"/>
          </p:cNvCxnSpPr>
          <p:nvPr/>
        </p:nvCxnSpPr>
        <p:spPr bwMode="auto">
          <a:xfrm>
            <a:off x="2480854" y="3325094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3"/>
            <a:endCxn id="11" idx="6"/>
          </p:cNvCxnSpPr>
          <p:nvPr/>
        </p:nvCxnSpPr>
        <p:spPr bwMode="auto">
          <a:xfrm flipH="1">
            <a:off x="2755174" y="3244748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6" idx="2"/>
            <a:endCxn id="7" idx="6"/>
          </p:cNvCxnSpPr>
          <p:nvPr/>
        </p:nvCxnSpPr>
        <p:spPr bwMode="auto">
          <a:xfrm flipH="1">
            <a:off x="2755174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2"/>
            <a:endCxn id="16" idx="6"/>
          </p:cNvCxnSpPr>
          <p:nvPr/>
        </p:nvCxnSpPr>
        <p:spPr bwMode="auto">
          <a:xfrm flipH="1">
            <a:off x="3701687" y="3050774"/>
            <a:ext cx="39787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9" idx="3"/>
            <a:endCxn id="14" idx="7"/>
          </p:cNvCxnSpPr>
          <p:nvPr/>
        </p:nvCxnSpPr>
        <p:spPr bwMode="auto">
          <a:xfrm flipH="1">
            <a:off x="1728315" y="2324801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9" idx="2"/>
            <a:endCxn id="13" idx="7"/>
          </p:cNvCxnSpPr>
          <p:nvPr/>
        </p:nvCxnSpPr>
        <p:spPr bwMode="auto">
          <a:xfrm flipH="1">
            <a:off x="794494" y="2130827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9" idx="4"/>
            <a:endCxn id="7" idx="0"/>
          </p:cNvCxnSpPr>
          <p:nvPr/>
        </p:nvCxnSpPr>
        <p:spPr bwMode="auto">
          <a:xfrm>
            <a:off x="2480854" y="2405147"/>
            <a:ext cx="0" cy="371307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4" idx="5"/>
            <a:endCxn id="11" idx="1"/>
          </p:cNvCxnSpPr>
          <p:nvPr/>
        </p:nvCxnSpPr>
        <p:spPr bwMode="auto">
          <a:xfrm>
            <a:off x="1728315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9" idx="6"/>
            <a:endCxn id="17" idx="1"/>
          </p:cNvCxnSpPr>
          <p:nvPr/>
        </p:nvCxnSpPr>
        <p:spPr bwMode="auto">
          <a:xfrm>
            <a:off x="2755174" y="2130827"/>
            <a:ext cx="1424732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3" idx="5"/>
            <a:endCxn id="11" idx="2"/>
          </p:cNvCxnSpPr>
          <p:nvPr/>
        </p:nvCxnSpPr>
        <p:spPr bwMode="auto">
          <a:xfrm>
            <a:off x="794494" y="3244748"/>
            <a:ext cx="1412040" cy="725973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1" idx="3"/>
            <a:endCxn id="23" idx="0"/>
          </p:cNvCxnSpPr>
          <p:nvPr/>
        </p:nvCxnSpPr>
        <p:spPr bwMode="auto">
          <a:xfrm flipH="1">
            <a:off x="1892041" y="4164695"/>
            <a:ext cx="39483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1" idx="5"/>
            <a:endCxn id="22" idx="0"/>
          </p:cNvCxnSpPr>
          <p:nvPr/>
        </p:nvCxnSpPr>
        <p:spPr bwMode="auto">
          <a:xfrm>
            <a:off x="2674828" y="4164695"/>
            <a:ext cx="397959" cy="45245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3" idx="6"/>
            <a:endCxn id="22" idx="2"/>
          </p:cNvCxnSpPr>
          <p:nvPr/>
        </p:nvCxnSpPr>
        <p:spPr bwMode="auto">
          <a:xfrm>
            <a:off x="2166361" y="4891473"/>
            <a:ext cx="632106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6" idx="3"/>
            <a:endCxn id="11" idx="7"/>
          </p:cNvCxnSpPr>
          <p:nvPr/>
        </p:nvCxnSpPr>
        <p:spPr bwMode="auto">
          <a:xfrm flipH="1">
            <a:off x="2674828" y="3244748"/>
            <a:ext cx="558565" cy="531999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Algorithm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6612" y="1323975"/>
            <a:ext cx="4116387" cy="4479925"/>
          </a:xfrm>
        </p:spPr>
        <p:txBody>
          <a:bodyPr/>
          <a:lstStyle/>
          <a:p>
            <a:r>
              <a:rPr lang="en-US" dirty="0"/>
              <a:t>Repeating steps</a:t>
            </a:r>
          </a:p>
          <a:p>
            <a:pPr lvl="1"/>
            <a:r>
              <a:rPr lang="en-US" dirty="0"/>
              <a:t>Visit unvisited vertex</a:t>
            </a:r>
          </a:p>
          <a:p>
            <a:pPr lvl="1"/>
            <a:r>
              <a:rPr lang="en-US" dirty="0"/>
              <a:t>Add vertex to set if no graph neighbors in set</a:t>
            </a:r>
          </a:p>
          <a:p>
            <a:pPr lvl="3"/>
            <a:endParaRPr lang="en-US" dirty="0"/>
          </a:p>
          <a:p>
            <a:r>
              <a:rPr lang="en-US" dirty="0"/>
              <a:t>Example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has no neighbor in set</a:t>
            </a:r>
          </a:p>
          <a:p>
            <a:pPr lvl="1"/>
            <a:r>
              <a:rPr lang="en-US" dirty="0"/>
              <a:t>Add vertex </a:t>
            </a:r>
            <a:r>
              <a:rPr lang="en-US" dirty="0">
                <a:solidFill>
                  <a:srgbClr val="FF0000"/>
                </a:solidFill>
              </a:rPr>
              <a:t>a</a:t>
            </a:r>
          </a:p>
          <a:p>
            <a:pPr lvl="3"/>
            <a:endParaRPr lang="en-US" dirty="0"/>
          </a:p>
          <a:p>
            <a:r>
              <a:rPr lang="en-US" dirty="0"/>
              <a:t>Set = {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 High-Quality and Fast MIS Algorithm</a:t>
            </a:r>
            <a:endParaRPr lang="en-US" dirty="0"/>
          </a:p>
        </p:txBody>
      </p:sp>
      <p:sp>
        <p:nvSpPr>
          <p:cNvPr id="134" name="Slide Number Placeholder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2A9-8E48-4712-9145-167BB8E3D84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2206534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2206534" y="3696401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g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32620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260021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153047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99560" y="2776454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2206534" y="1856507"/>
            <a:ext cx="548640" cy="5486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lang="en-US" dirty="0"/>
              <a:t>a</a:t>
            </a:r>
            <a:endParaRPr kumimoji="0" lang="en-US" sz="40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2798467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</a:t>
            </a:r>
            <a:endParaRPr kumimoji="0" lang="en-US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1617721" y="4617153"/>
            <a:ext cx="548640" cy="54864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en-US" sz="2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555309"/>
      </p:ext>
    </p:extLst>
  </p:cSld>
  <p:clrMapOvr>
    <a:masterClrMapping/>
  </p:clrMapOvr>
  <p:transition advTm="6347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25.9|2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6|19.4|17.2|7.4|6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5|15.3|4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7|15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4.7|1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1|12.2|17.7|17.4|12.2|13.5|32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3|11.4|9.7|8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28347</TotalTime>
  <Words>2830</Words>
  <Application>Microsoft Office PowerPoint</Application>
  <PresentationFormat>On-screen Show (4:3)</PresentationFormat>
  <Paragraphs>974</Paragraphs>
  <Slides>62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8" baseType="lpstr">
      <vt:lpstr>Arial</vt:lpstr>
      <vt:lpstr>Calibri</vt:lpstr>
      <vt:lpstr>Tahoma</vt:lpstr>
      <vt:lpstr>Times New Roman</vt:lpstr>
      <vt:lpstr>Wingdings</vt:lpstr>
      <vt:lpstr>Blends</vt:lpstr>
      <vt:lpstr>A High-Quality and Fast Maximal Independent Set Algorithm for GPUs</vt:lpstr>
      <vt:lpstr>Overview</vt:lpstr>
      <vt:lpstr>Maximal Independent Set</vt:lpstr>
      <vt:lpstr>Importance of MIS</vt:lpstr>
      <vt:lpstr>Importance of MIS (cont.)</vt:lpstr>
      <vt:lpstr>Highlights</vt:lpstr>
      <vt:lpstr>Serial Algorithm</vt:lpstr>
      <vt:lpstr>Serial Algorithm</vt:lpstr>
      <vt:lpstr>Serial Algorithm</vt:lpstr>
      <vt:lpstr>Serial Algorithm</vt:lpstr>
      <vt:lpstr>Serial Algorithm</vt:lpstr>
      <vt:lpstr>Serial Algorithm</vt:lpstr>
      <vt:lpstr>Serial Algorithm</vt:lpstr>
      <vt:lpstr>Serial Algorithm</vt:lpstr>
      <vt:lpstr>Serial Algorithm</vt:lpstr>
      <vt:lpstr>Serial Algorithm</vt:lpstr>
      <vt:lpstr>Serial Algorithm</vt:lpstr>
      <vt:lpstr>Luby’s Random-Priority Parallel MIS Algorithm</vt:lpstr>
      <vt:lpstr>Random-Priority Algorithm (Luby)</vt:lpstr>
      <vt:lpstr>Random-Priority Algorithm (Luby)</vt:lpstr>
      <vt:lpstr>Random-Priority Algorithm (Luby)</vt:lpstr>
      <vt:lpstr>Random-Priority Algorithm (Luby)</vt:lpstr>
      <vt:lpstr>Random-Priority Algorithm (Luby)</vt:lpstr>
      <vt:lpstr>Random-Priority Algorithm (Luby)</vt:lpstr>
      <vt:lpstr>Random-Priority Algorithm (Luby)</vt:lpstr>
      <vt:lpstr>Random-Permutation Parallel MIS Algorithm</vt:lpstr>
      <vt:lpstr>Random-Permutation Algorithm</vt:lpstr>
      <vt:lpstr>Random-Permutation Algorithm</vt:lpstr>
      <vt:lpstr>Random-Permutation Algorithm</vt:lpstr>
      <vt:lpstr>Random-Permutation Algorithm</vt:lpstr>
      <vt:lpstr>Random-Permutation Algorithm</vt:lpstr>
      <vt:lpstr>Random-Permutation Algorithm</vt:lpstr>
      <vt:lpstr>Luby’s Random-Selection Parallel MIS Algorithm</vt:lpstr>
      <vt:lpstr>Random-Selection Algorithm (Luby)</vt:lpstr>
      <vt:lpstr>Random-Selection Algorithm (Luby)</vt:lpstr>
      <vt:lpstr>Random-Selection Algorithm (Luby)</vt:lpstr>
      <vt:lpstr>Random-Selection Algorithm (Luby)</vt:lpstr>
      <vt:lpstr>Random-Selection Algorithm (Luby)</vt:lpstr>
      <vt:lpstr>Random-Selection Algorithm (Luby)</vt:lpstr>
      <vt:lpstr>Random-Selection Algorithm (Luby)</vt:lpstr>
      <vt:lpstr>ECL-MIS Our Permutation-Selection Parallel MIS Algorithm</vt:lpstr>
      <vt:lpstr>Our Permutation-Selection Algorithm</vt:lpstr>
      <vt:lpstr>Our Permutation-Selection Algorithm</vt:lpstr>
      <vt:lpstr>Our Permutation-Selection Algorithm</vt:lpstr>
      <vt:lpstr>Our Permutation-Selection Algorithm</vt:lpstr>
      <vt:lpstr>Our Permutation-Selection Algorithm</vt:lpstr>
      <vt:lpstr>Our Permutation-Selection Algorithm</vt:lpstr>
      <vt:lpstr>Our Permutation-Selection Algorithm</vt:lpstr>
      <vt:lpstr>ECL-MIS Features</vt:lpstr>
      <vt:lpstr>Permutation-Selection Function</vt:lpstr>
      <vt:lpstr>Permutation-Selection Function</vt:lpstr>
      <vt:lpstr>Combining Information</vt:lpstr>
      <vt:lpstr>Results</vt:lpstr>
      <vt:lpstr>Methodology</vt:lpstr>
      <vt:lpstr>Input Graphs</vt:lpstr>
      <vt:lpstr>Titan X Performance (Edges/Second)</vt:lpstr>
      <vt:lpstr>K40 Performance (Edges/Second)</vt:lpstr>
      <vt:lpstr>Set Size (Deterministic)</vt:lpstr>
      <vt:lpstr>Set Size with Different Approaches</vt:lpstr>
      <vt:lpstr>Performance Optimizations</vt:lpstr>
      <vt:lpstr>Comparison to CPU Codes (Averages)</vt:lpstr>
      <vt:lpstr>Summary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Floating-Point Data Compression at 75 Gb/s</dc:title>
  <dc:creator>Martin Burtscher</dc:creator>
  <cp:lastModifiedBy>Martin Burtscher</cp:lastModifiedBy>
  <cp:revision>1967</cp:revision>
  <cp:lastPrinted>1601-01-01T00:00:00Z</cp:lastPrinted>
  <dcterms:created xsi:type="dcterms:W3CDTF">2004-05-06T20:27:51Z</dcterms:created>
  <dcterms:modified xsi:type="dcterms:W3CDTF">2018-04-12T02:34:44Z</dcterms:modified>
</cp:coreProperties>
</file>